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handoutMasterIdLst>
    <p:handoutMasterId r:id="rId62"/>
  </p:handoutMasterIdLst>
  <p:sldIdLst>
    <p:sldId id="256" r:id="rId2"/>
    <p:sldId id="351" r:id="rId3"/>
    <p:sldId id="260" r:id="rId4"/>
    <p:sldId id="322" r:id="rId5"/>
    <p:sldId id="323" r:id="rId6"/>
    <p:sldId id="257" r:id="rId7"/>
    <p:sldId id="352" r:id="rId8"/>
    <p:sldId id="324" r:id="rId9"/>
    <p:sldId id="325" r:id="rId10"/>
    <p:sldId id="326" r:id="rId11"/>
    <p:sldId id="327" r:id="rId12"/>
    <p:sldId id="328" r:id="rId13"/>
    <p:sldId id="329" r:id="rId14"/>
    <p:sldId id="258" r:id="rId15"/>
    <p:sldId id="353" r:id="rId16"/>
    <p:sldId id="263" r:id="rId17"/>
    <p:sldId id="264" r:id="rId18"/>
    <p:sldId id="261" r:id="rId19"/>
    <p:sldId id="354" r:id="rId20"/>
    <p:sldId id="320" r:id="rId21"/>
    <p:sldId id="266" r:id="rId22"/>
    <p:sldId id="267" r:id="rId23"/>
    <p:sldId id="301" r:id="rId24"/>
    <p:sldId id="268" r:id="rId25"/>
    <p:sldId id="273" r:id="rId26"/>
    <p:sldId id="269" r:id="rId27"/>
    <p:sldId id="271" r:id="rId28"/>
    <p:sldId id="272" r:id="rId29"/>
    <p:sldId id="282" r:id="rId30"/>
    <p:sldId id="306" r:id="rId31"/>
    <p:sldId id="288" r:id="rId32"/>
    <p:sldId id="307" r:id="rId33"/>
    <p:sldId id="308" r:id="rId34"/>
    <p:sldId id="276" r:id="rId35"/>
    <p:sldId id="314" r:id="rId36"/>
    <p:sldId id="311" r:id="rId37"/>
    <p:sldId id="310" r:id="rId38"/>
    <p:sldId id="312" r:id="rId39"/>
    <p:sldId id="313" r:id="rId40"/>
    <p:sldId id="318" r:id="rId41"/>
    <p:sldId id="315" r:id="rId42"/>
    <p:sldId id="277" r:id="rId43"/>
    <p:sldId id="284" r:id="rId44"/>
    <p:sldId id="283" r:id="rId45"/>
    <p:sldId id="285" r:id="rId46"/>
    <p:sldId id="286" r:id="rId47"/>
    <p:sldId id="287" r:id="rId48"/>
    <p:sldId id="281" r:id="rId49"/>
    <p:sldId id="278" r:id="rId50"/>
    <p:sldId id="317" r:id="rId51"/>
    <p:sldId id="280" r:id="rId52"/>
    <p:sldId id="279" r:id="rId53"/>
    <p:sldId id="319" r:id="rId54"/>
    <p:sldId id="344" r:id="rId55"/>
    <p:sldId id="343" r:id="rId56"/>
    <p:sldId id="347" r:id="rId57"/>
    <p:sldId id="348" r:id="rId58"/>
    <p:sldId id="349" r:id="rId59"/>
    <p:sldId id="350" r:id="rId60"/>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50" autoAdjust="0"/>
    <p:restoredTop sz="94574" autoAdjust="0"/>
  </p:normalViewPr>
  <p:slideViewPr>
    <p:cSldViewPr>
      <p:cViewPr varScale="1">
        <p:scale>
          <a:sx n="78" d="100"/>
          <a:sy n="78" d="100"/>
        </p:scale>
        <p:origin x="1334" y="58"/>
      </p:cViewPr>
      <p:guideLst>
        <p:guide orient="horz" pos="2160"/>
        <p:guide pos="2880"/>
      </p:guideLst>
    </p:cSldViewPr>
  </p:slideViewPr>
  <p:outlineViewPr>
    <p:cViewPr>
      <p:scale>
        <a:sx n="33" d="100"/>
        <a:sy n="33" d="100"/>
      </p:scale>
      <p:origin x="0" y="16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09D1E5A-ED82-48AD-9692-2068D469468A}" type="datetimeFigureOut">
              <a:rPr lang="fr-BE" smtClean="0"/>
              <a:pPr/>
              <a:t>25-02-24</a:t>
            </a:fld>
            <a:endParaRPr lang="fr-BE"/>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D6920E7-3018-4468-A173-D36591BBD5DA}" type="slidenum">
              <a:rPr lang="fr-BE" smtClean="0"/>
              <a:pPr/>
              <a:t>‹N°›</a:t>
            </a:fld>
            <a:endParaRPr lang="fr-BE"/>
          </a:p>
        </p:txBody>
      </p:sp>
    </p:spTree>
    <p:extLst>
      <p:ext uri="{BB962C8B-B14F-4D97-AF65-F5344CB8AC3E}">
        <p14:creationId xmlns:p14="http://schemas.microsoft.com/office/powerpoint/2010/main" val="3112662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466F554-2BD3-4091-95D0-50CEBFAE5686}" type="datetimeFigureOut">
              <a:rPr lang="fr-BE" smtClean="0"/>
              <a:pPr/>
              <a:t>25-02-24</a:t>
            </a:fld>
            <a:endParaRPr lang="fr-BE"/>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F590D5C-4096-458D-9B1C-A4B2D30DE88D}" type="slidenum">
              <a:rPr lang="fr-BE" smtClean="0"/>
              <a:pPr/>
              <a:t>‹N°›</a:t>
            </a:fld>
            <a:endParaRPr lang="fr-BE"/>
          </a:p>
        </p:txBody>
      </p:sp>
    </p:spTree>
    <p:extLst>
      <p:ext uri="{BB962C8B-B14F-4D97-AF65-F5344CB8AC3E}">
        <p14:creationId xmlns:p14="http://schemas.microsoft.com/office/powerpoint/2010/main" val="2737964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8F590D5C-4096-458D-9B1C-A4B2D30DE88D}" type="slidenum">
              <a:rPr lang="fr-BE" smtClean="0"/>
              <a:pPr/>
              <a:t>1</a:t>
            </a:fld>
            <a:endParaRPr lang="fr-BE"/>
          </a:p>
        </p:txBody>
      </p:sp>
    </p:spTree>
    <p:extLst>
      <p:ext uri="{BB962C8B-B14F-4D97-AF65-F5344CB8AC3E}">
        <p14:creationId xmlns:p14="http://schemas.microsoft.com/office/powerpoint/2010/main" val="4278046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8F590D5C-4096-458D-9B1C-A4B2D30DE88D}" type="slidenum">
              <a:rPr lang="fr-BE" smtClean="0"/>
              <a:pPr/>
              <a:t>4</a:t>
            </a:fld>
            <a:endParaRPr lang="fr-BE"/>
          </a:p>
        </p:txBody>
      </p:sp>
    </p:spTree>
    <p:extLst>
      <p:ext uri="{BB962C8B-B14F-4D97-AF65-F5344CB8AC3E}">
        <p14:creationId xmlns:p14="http://schemas.microsoft.com/office/powerpoint/2010/main" val="279799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048745DF-931E-4955-9DA1-F24297575A7F}" type="datetime1">
              <a:rPr lang="fr-BE" smtClean="0"/>
              <a:pPr/>
              <a:t>25-02-24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9BA87BFF-2BC7-44E5-826B-912CF94EE3F7}" type="datetime1">
              <a:rPr lang="fr-BE" smtClean="0"/>
              <a:pPr/>
              <a:t>25-02-24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1750480-F4A7-403A-9A9B-8800E172174B}" type="datetime1">
              <a:rPr lang="fr-BE" smtClean="0"/>
              <a:pPr/>
              <a:t>25-02-24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C53B1D00-7133-4FBD-87A2-EB7A04FB1517}" type="datetime1">
              <a:rPr lang="fr-BE" smtClean="0"/>
              <a:pPr/>
              <a:t>25-02-24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7594AE6-34FF-4C78-9934-00925F02316D}" type="datetime1">
              <a:rPr lang="fr-BE" smtClean="0"/>
              <a:pPr/>
              <a:t>25-02-24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D552F92-E40A-4ECA-9233-55C50C2C5FF8}" type="datetime1">
              <a:rPr lang="fr-BE" smtClean="0"/>
              <a:pPr/>
              <a:t>25-02-24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FA079EFB-E438-4D3B-A97E-DDA7C4B25C2B}" type="datetime1">
              <a:rPr lang="fr-BE" smtClean="0"/>
              <a:pPr/>
              <a:t>25-02-24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484C0270-9F94-4224-A503-263F5B1C0108}" type="datetime1">
              <a:rPr lang="fr-BE" smtClean="0"/>
              <a:pPr/>
              <a:t>25-02-24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7617428-F88F-48F0-93EE-0EEAFFA3A9C1}" type="datetime1">
              <a:rPr lang="fr-BE" smtClean="0"/>
              <a:pPr/>
              <a:t>25-02-24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C9A0A95-5F5C-4CA0-8B15-592A5C9089AD}" type="datetime1">
              <a:rPr lang="fr-BE" smtClean="0"/>
              <a:pPr/>
              <a:t>25-02-24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FECC6C7-7039-4A83-84FF-AC725D20C4F6}" type="datetime1">
              <a:rPr lang="fr-BE" smtClean="0"/>
              <a:pPr/>
              <a:t>25-02-24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82B6121C-217F-4E08-805A-9DEF0A6A2F56}"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05B62-62B1-4B5C-85C4-57EF6600158E}" type="datetime1">
              <a:rPr lang="fr-BE" smtClean="0"/>
              <a:pPr/>
              <a:t>25-02-24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6121C-217F-4E08-805A-9DEF0A6A2F56}"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reatschoo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mailto:formadile@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5.xml"/><Relationship Id="rId7" Type="http://schemas.openxmlformats.org/officeDocument/2006/relationships/slide" Target="slide6.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54.xml"/><Relationship Id="rId5" Type="http://schemas.openxmlformats.org/officeDocument/2006/relationships/slide" Target="slide14.xml"/><Relationship Id="rId10" Type="http://schemas.openxmlformats.org/officeDocument/2006/relationships/slide" Target="slide34.xml"/><Relationship Id="rId4" Type="http://schemas.openxmlformats.org/officeDocument/2006/relationships/slide" Target="slide3.xml"/><Relationship Id="rId9" Type="http://schemas.openxmlformats.org/officeDocument/2006/relationships/slide" Target="slide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do2learn.com/disabilities/CharacteristicsAndStrategies/SpecificLearningDisability_Strategies.html"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hyperlink" Target="http://www.iser.com/special-needs-software.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apead.be/fr/des-livres-pour-en-savoir-plus/" TargetMode="External"/><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hyperlink" Target="http://fr.slideshare.net/VALOZ/formation-efficace-best-practice-65382234" TargetMode="External"/><Relationship Id="rId4" Type="http://schemas.openxmlformats.org/officeDocument/2006/relationships/hyperlink" Target="http://www.apead.be/images/upload/files/L'apprentissage%20des%20langues%20%C3%A9trang%C3%A8res.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fc.cfwb.be/v5/tc_referentiels.asp" TargetMode="External"/><Relationship Id="rId2" Type="http://schemas.openxmlformats.org/officeDocument/2006/relationships/hyperlink" Target="http://www.enseignement.be/index.php?page=0&amp;navi=190" TargetMode="External"/><Relationship Id="rId1" Type="http://schemas.openxmlformats.org/officeDocument/2006/relationships/slideLayout" Target="../slideLayouts/slideLayout2.xml"/><Relationship Id="rId6" Type="http://schemas.openxmlformats.org/officeDocument/2006/relationships/hyperlink" Target="https://www.coe.int/t/dg4/linguistic/Source/Framework_FR.pdf" TargetMode="External"/><Relationship Id="rId5" Type="http://schemas.openxmlformats.org/officeDocument/2006/relationships/hyperlink" Target="http://www.enseignement.be/index.php?page=25189&amp;navi=296" TargetMode="External"/><Relationship Id="rId4" Type="http://schemas.openxmlformats.org/officeDocument/2006/relationships/hyperlink" Target="http://www.enseignement.be/index.php?page=24737&amp;navi=295"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ludobel.be/2016/01/03/les-intelligences-multiples-un-outil-pour-redessiner-les-ludotheques/"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hyperlink" Target="http://multipleintelligencesoasis.org/wp-content/uploads/2013/06/443-davis-christodoulou-seider-mi-article.pdf"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oe.int/t/dg4/linguistic/Source/Framework_F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www.sciencedirect.com/" TargetMode="External"/><Relationship Id="rId2" Type="http://schemas.openxmlformats.org/officeDocument/2006/relationships/hyperlink" Target="http://hyxy.nankai.edu.cn/jingpinke/buchongyuedu/learning%20strategies%20by%20Oxford.pdf" TargetMode="External"/><Relationship Id="rId1" Type="http://schemas.openxmlformats.org/officeDocument/2006/relationships/slideLayout" Target="../slideLayouts/slideLayout2.xml"/><Relationship Id="rId6" Type="http://schemas.openxmlformats.org/officeDocument/2006/relationships/hyperlink" Target="http://www.lem.ulg.ac.be/StyleApprent/StyleApprent_CG/media/isalem.htm" TargetMode="External"/><Relationship Id="rId5" Type="http://schemas.openxmlformats.org/officeDocument/2006/relationships/hyperlink" Target="http://www.tesl-ej.org/wordpress/issues/volume7/ej26/ej26a5/?em_x=22" TargetMode="External"/><Relationship Id="rId4" Type="http://schemas.openxmlformats.org/officeDocument/2006/relationships/hyperlink" Target="http://ac.els-cdn.com/S187704281102948X/1-s2.0-S187704281102948X-main.pdf?_tid=c83184f2-9f89-11e6-a26f-00000aacb362&amp;acdnat=1477932660_5a1adbcc5133f7322cc73ffab1e9fa52" TargetMode="Externa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484784"/>
            <a:ext cx="7772400" cy="2259682"/>
          </a:xfrm>
        </p:spPr>
        <p:txBody>
          <a:bodyPr>
            <a:normAutofit/>
          </a:bodyPr>
          <a:lstStyle/>
          <a:p>
            <a:r>
              <a:rPr lang="fr-BE" b="1" dirty="0"/>
              <a:t>Formation à la didactique de la discipline enseignée (FDDE)</a:t>
            </a:r>
            <a:br>
              <a:rPr lang="fr-BE" b="1" dirty="0"/>
            </a:br>
            <a:r>
              <a:rPr lang="fr-BE" sz="2200" b="1" dirty="0"/>
              <a:t> langues étrangères (romanes, germaniques)  </a:t>
            </a:r>
            <a:r>
              <a:rPr lang="fr-BE" sz="2700" dirty="0"/>
              <a:t>40h</a:t>
            </a:r>
          </a:p>
        </p:txBody>
      </p:sp>
      <p:sp>
        <p:nvSpPr>
          <p:cNvPr id="3" name="Sous-titre 2"/>
          <p:cNvSpPr>
            <a:spLocks noGrp="1"/>
          </p:cNvSpPr>
          <p:nvPr>
            <p:ph type="subTitle" idx="1"/>
          </p:nvPr>
        </p:nvSpPr>
        <p:spPr>
          <a:xfrm>
            <a:off x="107504" y="4072064"/>
            <a:ext cx="8964488" cy="2525287"/>
          </a:xfrm>
        </p:spPr>
        <p:txBody>
          <a:bodyPr>
            <a:normAutofit/>
          </a:bodyPr>
          <a:lstStyle/>
          <a:p>
            <a:r>
              <a:rPr lang="fr-BE" sz="3300" u="sng" dirty="0">
                <a:solidFill>
                  <a:schemeClr val="tx1"/>
                </a:solidFill>
              </a:rPr>
              <a:t>Formatrice</a:t>
            </a:r>
            <a:r>
              <a:rPr lang="fr-BE" sz="3300" dirty="0">
                <a:solidFill>
                  <a:schemeClr val="tx1"/>
                </a:solidFill>
              </a:rPr>
              <a:t> : Mme </a:t>
            </a:r>
            <a:r>
              <a:rPr lang="fr-BE" sz="3300" b="1" dirty="0">
                <a:solidFill>
                  <a:schemeClr val="tx1"/>
                </a:solidFill>
              </a:rPr>
              <a:t>Aude VERSCHUEREN</a:t>
            </a:r>
          </a:p>
          <a:p>
            <a:r>
              <a:rPr lang="fr-BE" sz="2000">
                <a:solidFill>
                  <a:schemeClr val="tx1"/>
                </a:solidFill>
              </a:rPr>
              <a:t>Psychopédagogue, </a:t>
            </a:r>
            <a:r>
              <a:rPr lang="fr-BE" sz="2000" dirty="0">
                <a:solidFill>
                  <a:schemeClr val="tx1"/>
                </a:solidFill>
              </a:rPr>
              <a:t>enseignante en langue anglaise </a:t>
            </a:r>
            <a:r>
              <a:rPr lang="fr-BE" sz="2000">
                <a:solidFill>
                  <a:schemeClr val="tx1"/>
                </a:solidFill>
              </a:rPr>
              <a:t>et immersion</a:t>
            </a:r>
            <a:endParaRPr lang="fr-BE" sz="2000" dirty="0">
              <a:solidFill>
                <a:schemeClr val="tx1"/>
              </a:solidFill>
            </a:endParaRPr>
          </a:p>
          <a:p>
            <a:endParaRPr lang="fr-BE" sz="2000" dirty="0">
              <a:solidFill>
                <a:schemeClr val="tx1"/>
              </a:solidFill>
            </a:endParaRPr>
          </a:p>
          <a:p>
            <a:r>
              <a:rPr lang="fr-BE" sz="2400" b="1" u="sng" dirty="0">
                <a:solidFill>
                  <a:schemeClr val="tx1"/>
                </a:solidFill>
              </a:rPr>
              <a:t>Site internet</a:t>
            </a:r>
            <a:r>
              <a:rPr lang="fr-BE" sz="2400" b="1" dirty="0">
                <a:solidFill>
                  <a:schemeClr val="tx1"/>
                </a:solidFill>
              </a:rPr>
              <a:t>: </a:t>
            </a:r>
            <a:r>
              <a:rPr lang="fr-BE" sz="2400" b="1" dirty="0">
                <a:solidFill>
                  <a:schemeClr val="tx1"/>
                </a:solidFill>
                <a:hlinkClick r:id="rId3"/>
              </a:rPr>
              <a:t>www.creatschool.com</a:t>
            </a:r>
            <a:endParaRPr lang="fr-BE" sz="2400" dirty="0">
              <a:solidFill>
                <a:schemeClr val="tx1"/>
              </a:solidFill>
            </a:endParaRPr>
          </a:p>
          <a:p>
            <a:r>
              <a:rPr lang="fr-BE" sz="2400" b="1" u="sng" dirty="0">
                <a:solidFill>
                  <a:schemeClr val="tx1"/>
                </a:solidFill>
              </a:rPr>
              <a:t>Email</a:t>
            </a:r>
            <a:r>
              <a:rPr lang="fr-BE" sz="2400" b="1" dirty="0">
                <a:solidFill>
                  <a:schemeClr val="tx1"/>
                </a:solidFill>
              </a:rPr>
              <a:t>: </a:t>
            </a:r>
            <a:r>
              <a:rPr lang="fr-BE" sz="2400" b="1" dirty="0">
                <a:solidFill>
                  <a:schemeClr val="tx1"/>
                </a:solidFill>
                <a:hlinkClick r:id="rId4"/>
              </a:rPr>
              <a:t>formadile@gmail.com</a:t>
            </a:r>
            <a:endParaRPr lang="fr-BE" sz="2000" dirty="0">
              <a:solidFill>
                <a:schemeClr val="tx1"/>
              </a:solidFill>
            </a:endParaRPr>
          </a:p>
          <a:p>
            <a:endParaRPr lang="fr-BE" sz="2000" dirty="0">
              <a:solidFill>
                <a:schemeClr val="tx1"/>
              </a:solidFill>
            </a:endParaRPr>
          </a:p>
          <a:p>
            <a:endParaRPr lang="fr-BE" sz="2000" dirty="0">
              <a:solidFill>
                <a:schemeClr val="tx1"/>
              </a:solidFill>
            </a:endParaRPr>
          </a:p>
        </p:txBody>
      </p:sp>
      <p:pic>
        <p:nvPicPr>
          <p:cNvPr id="31745" name="Picture 1"/>
          <p:cNvPicPr>
            <a:picLocks noChangeAspect="1" noChangeArrowheads="1"/>
          </p:cNvPicPr>
          <p:nvPr/>
        </p:nvPicPr>
        <p:blipFill>
          <a:blip r:embed="rId5" cstate="print"/>
          <a:srcRect/>
          <a:stretch>
            <a:fillRect/>
          </a:stretch>
        </p:blipFill>
        <p:spPr bwMode="auto">
          <a:xfrm>
            <a:off x="683568" y="404664"/>
            <a:ext cx="2520280" cy="1055517"/>
          </a:xfrm>
          <a:prstGeom prst="rect">
            <a:avLst/>
          </a:prstGeom>
          <a:noFill/>
          <a:ln w="9525">
            <a:noFill/>
            <a:miter lim="800000"/>
            <a:headEnd/>
            <a:tailEnd/>
          </a:ln>
          <a:effectLst/>
        </p:spPr>
      </p:pic>
      <p:sp>
        <p:nvSpPr>
          <p:cNvPr id="4" name="Espace réservé du numéro de diapositive 3"/>
          <p:cNvSpPr>
            <a:spLocks noGrp="1"/>
          </p:cNvSpPr>
          <p:nvPr>
            <p:ph type="sldNum" sz="quarter" idx="12"/>
          </p:nvPr>
        </p:nvSpPr>
        <p:spPr/>
        <p:txBody>
          <a:bodyPr/>
          <a:lstStyle/>
          <a:p>
            <a:fld id="{82B6121C-217F-4E08-805A-9DEF0A6A2F56}" type="slidenum">
              <a:rPr lang="fr-BE" smtClean="0"/>
              <a:pPr/>
              <a:t>1</a:t>
            </a:fld>
            <a:endParaRPr lang="fr-BE" dirty="0"/>
          </a:p>
        </p:txBody>
      </p:sp>
      <p:pic>
        <p:nvPicPr>
          <p:cNvPr id="6" name="Picture 2" descr="C:\Users\Asus\Desktop\logo_cecotepe.jpg"/>
          <p:cNvPicPr>
            <a:picLocks noChangeAspect="1" noChangeArrowheads="1"/>
          </p:cNvPicPr>
          <p:nvPr/>
        </p:nvPicPr>
        <p:blipFill>
          <a:blip r:embed="rId6" cstate="print"/>
          <a:srcRect t="22229" b="22914"/>
          <a:stretch>
            <a:fillRect/>
          </a:stretch>
        </p:blipFill>
        <p:spPr bwMode="auto">
          <a:xfrm>
            <a:off x="6444208" y="260648"/>
            <a:ext cx="2286000" cy="125403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3191"/>
            <a:ext cx="8229600" cy="5256584"/>
          </a:xfrm>
        </p:spPr>
        <p:txBody>
          <a:bodyPr>
            <a:normAutofit/>
          </a:bodyPr>
          <a:lstStyle/>
          <a:p>
            <a:pPr>
              <a:buNone/>
            </a:pPr>
            <a:r>
              <a:rPr lang="fr-BE" sz="2800" b="1" dirty="0">
                <a:solidFill>
                  <a:srgbClr val="FF0000"/>
                </a:solidFill>
              </a:rPr>
              <a:t>Pour favoriser la transition vers le DI:</a:t>
            </a:r>
          </a:p>
          <a:p>
            <a:pPr>
              <a:buNone/>
            </a:pPr>
            <a:r>
              <a:rPr lang="fr-BE" sz="2800" dirty="0">
                <a:solidFill>
                  <a:srgbClr val="FF0000"/>
                </a:solidFill>
              </a:rPr>
              <a:t>L’élève sortant de primaire a besoin </a:t>
            </a:r>
          </a:p>
          <a:p>
            <a:pPr>
              <a:buFont typeface="Wingdings" pitchFamily="2" charset="2"/>
              <a:buChar char="ü"/>
            </a:pPr>
            <a:r>
              <a:rPr lang="fr-BE" sz="2800" dirty="0">
                <a:solidFill>
                  <a:srgbClr val="FF0000"/>
                </a:solidFill>
              </a:rPr>
              <a:t>de STRUCTURES, </a:t>
            </a:r>
          </a:p>
          <a:p>
            <a:pPr>
              <a:buFont typeface="Wingdings" pitchFamily="2" charset="2"/>
              <a:buChar char="ü"/>
            </a:pPr>
            <a:r>
              <a:rPr lang="fr-BE" sz="2800" dirty="0">
                <a:solidFill>
                  <a:srgbClr val="FF0000"/>
                </a:solidFill>
              </a:rPr>
              <a:t>de CONSIGNES CLAIRES, </a:t>
            </a:r>
          </a:p>
          <a:p>
            <a:pPr>
              <a:buFont typeface="Wingdings" pitchFamily="2" charset="2"/>
              <a:buChar char="ü"/>
            </a:pPr>
            <a:r>
              <a:rPr lang="fr-BE" sz="2800" dirty="0">
                <a:solidFill>
                  <a:srgbClr val="FF0000"/>
                </a:solidFill>
              </a:rPr>
              <a:t>d’ACCOMPAGNEMENT PERSONNALISÉ et de DIFFÉRENCIATIONS,</a:t>
            </a:r>
          </a:p>
          <a:p>
            <a:pPr marL="514350" indent="-514350">
              <a:buFont typeface="Wingdings" pitchFamily="2" charset="2"/>
              <a:buChar char="ü"/>
            </a:pPr>
            <a:r>
              <a:rPr lang="fr-BE" sz="2800" dirty="0">
                <a:solidFill>
                  <a:srgbClr val="FF0000"/>
                </a:solidFill>
              </a:rPr>
              <a:t>de connaître les CRITÈRES DE RÉUSSITE lors des évaluations, et surtout </a:t>
            </a:r>
          </a:p>
          <a:p>
            <a:pPr>
              <a:buFont typeface="Wingdings" pitchFamily="2" charset="2"/>
              <a:buChar char="ü"/>
            </a:pPr>
            <a:r>
              <a:rPr lang="fr-BE" sz="2800" dirty="0">
                <a:solidFill>
                  <a:srgbClr val="FF0000"/>
                </a:solidFill>
              </a:rPr>
              <a:t>de MÉTHODES DE TRAVAIL (cf. chapitre sur l’apprentissage de la Métacognition en classe)</a:t>
            </a:r>
          </a:p>
        </p:txBody>
      </p:sp>
      <p:sp>
        <p:nvSpPr>
          <p:cNvPr id="5" name="Titre 1"/>
          <p:cNvSpPr txBox="1">
            <a:spLocks/>
          </p:cNvSpPr>
          <p:nvPr/>
        </p:nvSpPr>
        <p:spPr>
          <a:xfrm>
            <a:off x="395536" y="0"/>
            <a:ext cx="8208912"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BE" sz="3600" b="1" i="0" u="none" strike="noStrike" kern="1200" cap="none" spc="0" normalizeH="0" baseline="0" noProof="0" dirty="0">
                <a:ln>
                  <a:noFill/>
                </a:ln>
                <a:solidFill>
                  <a:srgbClr val="002060"/>
                </a:solidFill>
                <a:effectLst/>
                <a:uLnTx/>
                <a:uFillTx/>
                <a:latin typeface="+mj-lt"/>
                <a:ea typeface="+mj-ea"/>
                <a:cs typeface="+mj-cs"/>
              </a:rPr>
              <a:t>Rupture et transition entre</a:t>
            </a:r>
            <a:r>
              <a:rPr kumimoji="0" lang="fr-BE" sz="3600" b="1" i="0" u="none" strike="noStrike" kern="1200" cap="none" spc="0" normalizeH="0" noProof="0" dirty="0">
                <a:ln>
                  <a:noFill/>
                </a:ln>
                <a:solidFill>
                  <a:srgbClr val="002060"/>
                </a:solidFill>
                <a:effectLst/>
                <a:uLnTx/>
                <a:uFillTx/>
                <a:latin typeface="+mj-lt"/>
                <a:ea typeface="+mj-ea"/>
                <a:cs typeface="+mj-cs"/>
              </a:rPr>
              <a:t> le primaire et le secondaire </a:t>
            </a:r>
            <a:r>
              <a:rPr kumimoji="0" lang="fr-BE" sz="1600" b="1" i="0" u="none" strike="noStrike" kern="1200" cap="none" spc="0" normalizeH="0" noProof="0" dirty="0">
                <a:ln>
                  <a:noFill/>
                </a:ln>
                <a:solidFill>
                  <a:srgbClr val="002060"/>
                </a:solidFill>
                <a:effectLst/>
                <a:uLnTx/>
                <a:uFillTx/>
                <a:latin typeface="+mj-lt"/>
                <a:ea typeface="+mj-ea"/>
                <a:cs typeface="+mj-cs"/>
              </a:rPr>
              <a:t>3/6</a:t>
            </a:r>
            <a:endParaRPr kumimoji="0" lang="fr-BE" sz="1600" b="1" i="0" u="none" strike="noStrike" kern="1200" cap="none" spc="0" normalizeH="0" baseline="0" noProof="0" dirty="0">
              <a:ln>
                <a:noFill/>
              </a:ln>
              <a:solidFill>
                <a:srgbClr val="002060"/>
              </a:solidFill>
              <a:effectLst/>
              <a:uLnTx/>
              <a:uFillTx/>
              <a:latin typeface="+mj-lt"/>
              <a:ea typeface="+mj-ea"/>
              <a:cs typeface="+mj-cs"/>
            </a:endParaRP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10</a:t>
            </a:fld>
            <a:endParaRPr lang="fr-BE"/>
          </a:p>
        </p:txBody>
      </p:sp>
    </p:spTree>
    <p:extLst>
      <p:ext uri="{BB962C8B-B14F-4D97-AF65-F5344CB8AC3E}">
        <p14:creationId xmlns:p14="http://schemas.microsoft.com/office/powerpoint/2010/main" val="4192135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256584"/>
          </a:xfrm>
        </p:spPr>
        <p:txBody>
          <a:bodyPr>
            <a:normAutofit fontScale="85000" lnSpcReduction="20000"/>
          </a:bodyPr>
          <a:lstStyle/>
          <a:p>
            <a:pPr>
              <a:buNone/>
            </a:pPr>
            <a:r>
              <a:rPr lang="fr-BE" sz="2800" u="sng" dirty="0"/>
              <a:t>Communiquer dès le début de l’année dans un document d’introduction écrite au cours</a:t>
            </a:r>
            <a:r>
              <a:rPr lang="fr-BE" sz="2800" dirty="0"/>
              <a:t>:</a:t>
            </a:r>
          </a:p>
          <a:p>
            <a:pPr>
              <a:buNone/>
            </a:pPr>
            <a:r>
              <a:rPr lang="fr-BE" sz="2800" dirty="0"/>
              <a:t>Le </a:t>
            </a:r>
            <a:r>
              <a:rPr lang="fr-BE" sz="2800" b="1" dirty="0"/>
              <a:t>matériel</a:t>
            </a:r>
            <a:r>
              <a:rPr lang="fr-BE" sz="2800" dirty="0"/>
              <a:t> nécessaire à avoir sur lui en permanence, un </a:t>
            </a:r>
            <a:r>
              <a:rPr lang="fr-BE" sz="2800" b="1" dirty="0"/>
              <a:t>contrat d’engagement </a:t>
            </a:r>
            <a:r>
              <a:rPr lang="fr-BE" sz="2800" dirty="0"/>
              <a:t>de la part de l’élève par exemple signé (son attitude face au travail en classe et à domicile) et de votre part aussi (évaluation formative, feedback en vue de la réussite de l’élève), le </a:t>
            </a:r>
            <a:r>
              <a:rPr lang="fr-BE" sz="2800" b="1" dirty="0"/>
              <a:t>comportement</a:t>
            </a:r>
            <a:r>
              <a:rPr lang="fr-BE" sz="2800" dirty="0"/>
              <a:t> </a:t>
            </a:r>
            <a:r>
              <a:rPr lang="fr-BE" sz="2800" b="1" dirty="0"/>
              <a:t>attendu </a:t>
            </a:r>
            <a:r>
              <a:rPr lang="fr-BE" sz="2800" dirty="0"/>
              <a:t>dans votre cours (en cohérence avec le ROI de l’établissement, ne pas hésiter à donner des contre-exemples), ce qu’il va voir à votre cours (vue d’ensemble des </a:t>
            </a:r>
            <a:r>
              <a:rPr lang="fr-BE" sz="2800" b="1" dirty="0"/>
              <a:t>thèmes/objectifs </a:t>
            </a:r>
            <a:r>
              <a:rPr lang="fr-BE" sz="2800" dirty="0"/>
              <a:t>et le pourquoi pour donner du </a:t>
            </a:r>
            <a:r>
              <a:rPr lang="fr-BE" sz="2800" b="1" dirty="0"/>
              <a:t>sens</a:t>
            </a:r>
            <a:r>
              <a:rPr lang="fr-BE" sz="2800" dirty="0"/>
              <a:t> et </a:t>
            </a:r>
            <a:r>
              <a:rPr lang="fr-BE" sz="2800" b="1" dirty="0"/>
              <a:t>valoriser</a:t>
            </a:r>
            <a:r>
              <a:rPr lang="fr-BE" sz="2800" dirty="0"/>
              <a:t> les apprentissages), les </a:t>
            </a:r>
            <a:r>
              <a:rPr lang="fr-BE" sz="2800" b="1" dirty="0"/>
              <a:t>méthodes</a:t>
            </a:r>
            <a:r>
              <a:rPr lang="fr-BE" sz="2800" dirty="0"/>
              <a:t> d’apprentissage (audition/visuel travaillées sous forme de compétences), les différentes </a:t>
            </a:r>
            <a:r>
              <a:rPr lang="fr-BE" sz="2800" b="1" dirty="0"/>
              <a:t>évaluations</a:t>
            </a:r>
            <a:r>
              <a:rPr lang="fr-BE" sz="2800" dirty="0"/>
              <a:t> (sommatives et leur fréquence, le passage automatique en 2e, le CE1D, </a:t>
            </a:r>
            <a:r>
              <a:rPr lang="fr-BE" sz="2800" dirty="0" err="1"/>
              <a:t>etc</a:t>
            </a:r>
            <a:r>
              <a:rPr lang="fr-BE" sz="2800" dirty="0"/>
              <a:t>), et votre calcul des « points » (répartition des pourcentages par exemple).</a:t>
            </a:r>
          </a:p>
        </p:txBody>
      </p:sp>
      <p:sp>
        <p:nvSpPr>
          <p:cNvPr id="4" name="Titre 1"/>
          <p:cNvSpPr txBox="1">
            <a:spLocks/>
          </p:cNvSpPr>
          <p:nvPr/>
        </p:nvSpPr>
        <p:spPr>
          <a:xfrm>
            <a:off x="395536" y="0"/>
            <a:ext cx="8208912"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BE" sz="3600" b="1" i="0" u="none" strike="noStrike" kern="1200" cap="none" spc="0" normalizeH="0" baseline="0" noProof="0" dirty="0">
                <a:ln>
                  <a:noFill/>
                </a:ln>
                <a:solidFill>
                  <a:srgbClr val="002060"/>
                </a:solidFill>
                <a:effectLst/>
                <a:uLnTx/>
                <a:uFillTx/>
                <a:latin typeface="+mj-lt"/>
                <a:ea typeface="+mj-ea"/>
                <a:cs typeface="+mj-cs"/>
              </a:rPr>
              <a:t>Rupture et transition entre</a:t>
            </a:r>
            <a:r>
              <a:rPr kumimoji="0" lang="fr-BE" sz="3600" b="1" i="0" u="none" strike="noStrike" kern="1200" cap="none" spc="0" normalizeH="0" noProof="0" dirty="0">
                <a:ln>
                  <a:noFill/>
                </a:ln>
                <a:solidFill>
                  <a:srgbClr val="002060"/>
                </a:solidFill>
                <a:effectLst/>
                <a:uLnTx/>
                <a:uFillTx/>
                <a:latin typeface="+mj-lt"/>
                <a:ea typeface="+mj-ea"/>
                <a:cs typeface="+mj-cs"/>
              </a:rPr>
              <a:t> le primaire et le secondaire </a:t>
            </a:r>
            <a:r>
              <a:rPr kumimoji="0" lang="fr-BE" sz="1600" b="1" i="0" u="none" strike="noStrike" kern="1200" cap="none" spc="0" normalizeH="0" noProof="0" dirty="0">
                <a:ln>
                  <a:noFill/>
                </a:ln>
                <a:solidFill>
                  <a:srgbClr val="002060"/>
                </a:solidFill>
                <a:effectLst/>
                <a:uLnTx/>
                <a:uFillTx/>
                <a:latin typeface="+mj-lt"/>
                <a:ea typeface="+mj-ea"/>
                <a:cs typeface="+mj-cs"/>
              </a:rPr>
              <a:t>4/6</a:t>
            </a:r>
            <a:endParaRPr kumimoji="0" lang="fr-BE" sz="1600" b="1" i="0" u="none" strike="noStrike" kern="1200" cap="none" spc="0" normalizeH="0" baseline="0" noProof="0" dirty="0">
              <a:ln>
                <a:noFill/>
              </a:ln>
              <a:solidFill>
                <a:srgbClr val="002060"/>
              </a:solidFill>
              <a:effectLst/>
              <a:uLnTx/>
              <a:uFillTx/>
              <a:latin typeface="+mj-lt"/>
              <a:ea typeface="+mj-ea"/>
              <a:cs typeface="+mj-cs"/>
            </a:endParaRP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11</a:t>
            </a:fld>
            <a:endParaRPr lang="fr-BE" dirty="0"/>
          </a:p>
        </p:txBody>
      </p:sp>
    </p:spTree>
    <p:extLst>
      <p:ext uri="{BB962C8B-B14F-4D97-AF65-F5344CB8AC3E}">
        <p14:creationId xmlns:p14="http://schemas.microsoft.com/office/powerpoint/2010/main" val="2674856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56792"/>
            <a:ext cx="8507288" cy="4968552"/>
          </a:xfrm>
        </p:spPr>
        <p:txBody>
          <a:bodyPr>
            <a:normAutofit/>
          </a:bodyPr>
          <a:lstStyle/>
          <a:p>
            <a:pPr>
              <a:buNone/>
            </a:pPr>
            <a:r>
              <a:rPr lang="fr-BE" sz="2800" b="1" dirty="0"/>
              <a:t>Moyens pédagogiques mis en place en cas de difficultés</a:t>
            </a:r>
            <a:r>
              <a:rPr lang="fr-BE" sz="2800" dirty="0"/>
              <a:t>:</a:t>
            </a:r>
          </a:p>
          <a:p>
            <a:pPr>
              <a:buFont typeface="Wingdings" pitchFamily="2" charset="2"/>
              <a:buChar char="ü"/>
            </a:pPr>
            <a:r>
              <a:rPr lang="fr-BE" sz="2800" dirty="0"/>
              <a:t>Les heures de soutien pédagogique, les heures FLA </a:t>
            </a:r>
          </a:p>
          <a:p>
            <a:pPr>
              <a:buFont typeface="Wingdings" pitchFamily="2" charset="2"/>
              <a:buChar char="ü"/>
            </a:pPr>
            <a:r>
              <a:rPr lang="fr-BE" sz="2800" dirty="0"/>
              <a:t>Le DACCE</a:t>
            </a:r>
          </a:p>
          <a:p>
            <a:pPr>
              <a:buFont typeface="Wingdings" pitchFamily="2" charset="2"/>
              <a:buChar char="ü"/>
            </a:pPr>
            <a:r>
              <a:rPr lang="fr-BE" sz="2800" dirty="0"/>
              <a:t>Le PMS</a:t>
            </a:r>
          </a:p>
          <a:p>
            <a:pPr>
              <a:buFont typeface="Wingdings" pitchFamily="2" charset="2"/>
              <a:buChar char="ü"/>
            </a:pPr>
            <a:r>
              <a:rPr lang="fr-BE" sz="2800" dirty="0"/>
              <a:t>Les logopèdes</a:t>
            </a:r>
          </a:p>
          <a:p>
            <a:pPr>
              <a:buNone/>
            </a:pPr>
            <a:r>
              <a:rPr lang="fr-BE" sz="2800" dirty="0"/>
              <a:t>Lecture pour aller plus loin:</a:t>
            </a:r>
          </a:p>
          <a:p>
            <a:pPr>
              <a:buNone/>
            </a:pPr>
            <a:r>
              <a:rPr lang="fr-BE" sz="2800" dirty="0" err="1"/>
              <a:t>F.Bablon</a:t>
            </a:r>
            <a:r>
              <a:rPr lang="fr-BE" sz="2800" dirty="0"/>
              <a:t> (2004). Enseigner une langue étrangère à l’école. Hachette Livre.</a:t>
            </a:r>
          </a:p>
        </p:txBody>
      </p:sp>
      <p:sp>
        <p:nvSpPr>
          <p:cNvPr id="5" name="Titre 1"/>
          <p:cNvSpPr txBox="1">
            <a:spLocks/>
          </p:cNvSpPr>
          <p:nvPr/>
        </p:nvSpPr>
        <p:spPr>
          <a:xfrm>
            <a:off x="395536" y="0"/>
            <a:ext cx="8208912"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BE" sz="3600" b="1" i="0" u="none" strike="noStrike" kern="1200" cap="none" spc="0" normalizeH="0" baseline="0" noProof="0" dirty="0">
                <a:ln>
                  <a:noFill/>
                </a:ln>
                <a:solidFill>
                  <a:srgbClr val="002060"/>
                </a:solidFill>
                <a:effectLst/>
                <a:uLnTx/>
                <a:uFillTx/>
                <a:latin typeface="+mj-lt"/>
                <a:ea typeface="+mj-ea"/>
                <a:cs typeface="+mj-cs"/>
              </a:rPr>
              <a:t>Rupture et transition entre</a:t>
            </a:r>
            <a:r>
              <a:rPr kumimoji="0" lang="fr-BE" sz="3600" b="1" i="0" u="none" strike="noStrike" kern="1200" cap="none" spc="0" normalizeH="0" noProof="0" dirty="0">
                <a:ln>
                  <a:noFill/>
                </a:ln>
                <a:solidFill>
                  <a:srgbClr val="002060"/>
                </a:solidFill>
                <a:effectLst/>
                <a:uLnTx/>
                <a:uFillTx/>
                <a:latin typeface="+mj-lt"/>
                <a:ea typeface="+mj-ea"/>
                <a:cs typeface="+mj-cs"/>
              </a:rPr>
              <a:t> le primaire et le secondaire </a:t>
            </a:r>
            <a:r>
              <a:rPr kumimoji="0" lang="fr-BE" sz="1600" b="1" i="0" u="none" strike="noStrike" kern="1200" cap="none" spc="0" normalizeH="0" noProof="0" dirty="0">
                <a:ln>
                  <a:noFill/>
                </a:ln>
                <a:solidFill>
                  <a:srgbClr val="002060"/>
                </a:solidFill>
                <a:effectLst/>
                <a:uLnTx/>
                <a:uFillTx/>
                <a:latin typeface="+mj-lt"/>
                <a:ea typeface="+mj-ea"/>
                <a:cs typeface="+mj-cs"/>
              </a:rPr>
              <a:t>5/6</a:t>
            </a:r>
            <a:endParaRPr kumimoji="0" lang="fr-BE" sz="1600" b="1" i="0" u="none" strike="noStrike" kern="1200" cap="none" spc="0" normalizeH="0" baseline="0" noProof="0" dirty="0">
              <a:ln>
                <a:noFill/>
              </a:ln>
              <a:solidFill>
                <a:srgbClr val="002060"/>
              </a:solidFill>
              <a:effectLst/>
              <a:uLnTx/>
              <a:uFillTx/>
              <a:latin typeface="+mj-lt"/>
              <a:ea typeface="+mj-ea"/>
              <a:cs typeface="+mj-cs"/>
            </a:endParaRP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12</a:t>
            </a:fld>
            <a:endParaRPr lang="fr-BE"/>
          </a:p>
        </p:txBody>
      </p:sp>
    </p:spTree>
    <p:extLst>
      <p:ext uri="{BB962C8B-B14F-4D97-AF65-F5344CB8AC3E}">
        <p14:creationId xmlns:p14="http://schemas.microsoft.com/office/powerpoint/2010/main" val="4158122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96752"/>
            <a:ext cx="8229600" cy="648072"/>
          </a:xfrm>
        </p:spPr>
        <p:txBody>
          <a:bodyPr>
            <a:normAutofit/>
          </a:bodyPr>
          <a:lstStyle/>
          <a:p>
            <a:pPr>
              <a:buNone/>
            </a:pPr>
            <a:r>
              <a:rPr lang="fr-BE" sz="2800" b="1" dirty="0"/>
              <a:t>Liaisons</a:t>
            </a:r>
            <a:r>
              <a:rPr lang="fr-BE" sz="2800" dirty="0"/>
              <a:t>:</a:t>
            </a:r>
          </a:p>
          <a:p>
            <a:pPr>
              <a:buNone/>
            </a:pPr>
            <a:endParaRPr lang="fr-BE" sz="2800" dirty="0"/>
          </a:p>
        </p:txBody>
      </p:sp>
      <p:sp>
        <p:nvSpPr>
          <p:cNvPr id="5" name="Titre 1"/>
          <p:cNvSpPr txBox="1">
            <a:spLocks/>
          </p:cNvSpPr>
          <p:nvPr/>
        </p:nvSpPr>
        <p:spPr>
          <a:xfrm>
            <a:off x="395536" y="0"/>
            <a:ext cx="8208912"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BE" sz="3600" b="1" dirty="0">
                <a:solidFill>
                  <a:srgbClr val="002060"/>
                </a:solidFill>
                <a:latin typeface="+mj-lt"/>
                <a:ea typeface="+mj-ea"/>
                <a:cs typeface="+mj-cs"/>
              </a:rPr>
              <a:t>L’importance de la communication pour </a:t>
            </a:r>
            <a:r>
              <a:rPr kumimoji="0" lang="fr-BE" sz="3600" b="1" i="0" u="none" strike="noStrike" kern="1200" cap="none" spc="0" normalizeH="0" baseline="0" noProof="0" dirty="0">
                <a:ln>
                  <a:noFill/>
                </a:ln>
                <a:solidFill>
                  <a:srgbClr val="002060"/>
                </a:solidFill>
                <a:effectLst/>
                <a:uLnTx/>
                <a:uFillTx/>
                <a:latin typeface="+mj-lt"/>
                <a:ea typeface="+mj-ea"/>
                <a:cs typeface="+mj-cs"/>
              </a:rPr>
              <a:t>l’</a:t>
            </a:r>
            <a:r>
              <a:rPr lang="fr-BE" sz="3600" b="1" dirty="0">
                <a:solidFill>
                  <a:srgbClr val="002060"/>
                </a:solidFill>
                <a:latin typeface="+mj-lt"/>
                <a:ea typeface="+mj-ea"/>
                <a:cs typeface="+mj-cs"/>
              </a:rPr>
              <a:t>accueil au DI</a:t>
            </a:r>
            <a:r>
              <a:rPr kumimoji="0" lang="fr-BE" sz="3600" b="1" i="0" u="none" strike="noStrike" kern="1200" cap="none" spc="0" normalizeH="0" noProof="0" dirty="0">
                <a:ln>
                  <a:noFill/>
                </a:ln>
                <a:solidFill>
                  <a:srgbClr val="002060"/>
                </a:solidFill>
                <a:effectLst/>
                <a:uLnTx/>
                <a:uFillTx/>
                <a:latin typeface="+mj-lt"/>
                <a:ea typeface="+mj-ea"/>
                <a:cs typeface="+mj-cs"/>
              </a:rPr>
              <a:t> </a:t>
            </a:r>
            <a:r>
              <a:rPr kumimoji="0" lang="fr-BE" sz="1600" b="1" i="0" u="none" strike="noStrike" kern="1200" cap="none" spc="0" normalizeH="0" noProof="0" dirty="0">
                <a:ln>
                  <a:noFill/>
                </a:ln>
                <a:solidFill>
                  <a:srgbClr val="002060"/>
                </a:solidFill>
                <a:effectLst/>
                <a:uLnTx/>
                <a:uFillTx/>
                <a:latin typeface="+mj-lt"/>
                <a:ea typeface="+mj-ea"/>
                <a:cs typeface="+mj-cs"/>
              </a:rPr>
              <a:t>6/6</a:t>
            </a:r>
            <a:endParaRPr kumimoji="0" lang="fr-BE" sz="1600" b="1" i="0" u="none" strike="noStrike" kern="1200" cap="none" spc="0" normalizeH="0" baseline="0" noProof="0" dirty="0">
              <a:ln>
                <a:noFill/>
              </a:ln>
              <a:solidFill>
                <a:srgbClr val="002060"/>
              </a:solidFill>
              <a:effectLst/>
              <a:uLnTx/>
              <a:uFillTx/>
              <a:latin typeface="+mj-lt"/>
              <a:ea typeface="+mj-ea"/>
              <a:cs typeface="+mj-cs"/>
            </a:endParaRPr>
          </a:p>
        </p:txBody>
      </p:sp>
      <p:graphicFrame>
        <p:nvGraphicFramePr>
          <p:cNvPr id="4" name="Tableau 3"/>
          <p:cNvGraphicFramePr>
            <a:graphicFrameLocks noGrp="1"/>
          </p:cNvGraphicFramePr>
          <p:nvPr>
            <p:extLst>
              <p:ext uri="{D42A27DB-BD31-4B8C-83A1-F6EECF244321}">
                <p14:modId xmlns:p14="http://schemas.microsoft.com/office/powerpoint/2010/main" val="2950218778"/>
              </p:ext>
            </p:extLst>
          </p:nvPr>
        </p:nvGraphicFramePr>
        <p:xfrm>
          <a:off x="683568" y="1772816"/>
          <a:ext cx="7488831" cy="4846320"/>
        </p:xfrm>
        <a:graphic>
          <a:graphicData uri="http://schemas.openxmlformats.org/drawingml/2006/table">
            <a:tbl>
              <a:tblPr>
                <a:tableStyleId>{5C22544A-7EE6-4342-B048-85BDC9FD1C3A}</a:tableStyleId>
              </a:tblPr>
              <a:tblGrid>
                <a:gridCol w="2496277">
                  <a:extLst>
                    <a:ext uri="{9D8B030D-6E8A-4147-A177-3AD203B41FA5}">
                      <a16:colId xmlns:a16="http://schemas.microsoft.com/office/drawing/2014/main" val="20000"/>
                    </a:ext>
                  </a:extLst>
                </a:gridCol>
                <a:gridCol w="2496277">
                  <a:extLst>
                    <a:ext uri="{9D8B030D-6E8A-4147-A177-3AD203B41FA5}">
                      <a16:colId xmlns:a16="http://schemas.microsoft.com/office/drawing/2014/main" val="20001"/>
                    </a:ext>
                  </a:extLst>
                </a:gridCol>
                <a:gridCol w="2496277">
                  <a:extLst>
                    <a:ext uri="{9D8B030D-6E8A-4147-A177-3AD203B41FA5}">
                      <a16:colId xmlns:a16="http://schemas.microsoft.com/office/drawing/2014/main" val="20002"/>
                    </a:ext>
                  </a:extLst>
                </a:gridCol>
              </a:tblGrid>
              <a:tr h="4248472">
                <a:tc>
                  <a:txBody>
                    <a:bodyPr/>
                    <a:lstStyle/>
                    <a:p>
                      <a:pPr algn="ctr"/>
                      <a:r>
                        <a:rPr lang="fr-BE" sz="2400" dirty="0">
                          <a:solidFill>
                            <a:schemeClr val="tx1"/>
                          </a:solidFill>
                          <a:sym typeface="Wingdings"/>
                        </a:rPr>
                        <a:t></a:t>
                      </a:r>
                      <a:r>
                        <a:rPr lang="fr-BE" sz="2400" b="1" dirty="0">
                          <a:solidFill>
                            <a:schemeClr val="tx1"/>
                          </a:solidFill>
                        </a:rPr>
                        <a:t>Enseignants</a:t>
                      </a:r>
                    </a:p>
                    <a:p>
                      <a:pPr algn="ctr">
                        <a:buFont typeface="Wingdings" pitchFamily="2" charset="2"/>
                        <a:buChar char="ü"/>
                      </a:pPr>
                      <a:r>
                        <a:rPr lang="fr-BE" sz="2400" b="0" dirty="0">
                          <a:solidFill>
                            <a:schemeClr val="tx1"/>
                          </a:solidFill>
                        </a:rPr>
                        <a:t>Au</a:t>
                      </a:r>
                      <a:r>
                        <a:rPr lang="fr-BE" sz="2400" b="0" baseline="0" dirty="0">
                          <a:solidFill>
                            <a:schemeClr val="tx1"/>
                          </a:solidFill>
                        </a:rPr>
                        <a:t> sein d’un même niveau (programme, échanges ou construction de leçons, manuels, ROI)</a:t>
                      </a:r>
                    </a:p>
                    <a:p>
                      <a:pPr algn="ctr">
                        <a:buFont typeface="Wingdings" pitchFamily="2" charset="2"/>
                        <a:buChar char="ü"/>
                      </a:pPr>
                      <a:r>
                        <a:rPr lang="fr-BE" sz="2400" b="0" baseline="0" dirty="0">
                          <a:solidFill>
                            <a:schemeClr val="tx1"/>
                          </a:solidFill>
                        </a:rPr>
                        <a:t>Entre niveaux (élèves, matières)</a:t>
                      </a:r>
                    </a:p>
                    <a:p>
                      <a:pPr algn="ctr">
                        <a:buFont typeface="Wingdings" pitchFamily="2" charset="2"/>
                        <a:buChar char="ü"/>
                      </a:pPr>
                      <a:r>
                        <a:rPr lang="fr-BE" sz="2400" b="0" baseline="0" dirty="0">
                          <a:solidFill>
                            <a:schemeClr val="tx1"/>
                          </a:solidFill>
                        </a:rPr>
                        <a:t>En interdisciplinarité</a:t>
                      </a:r>
                      <a:endParaRPr lang="fr-BE" sz="2400" b="0" dirty="0"/>
                    </a:p>
                    <a:p>
                      <a:pPr algn="ctr"/>
                      <a:endParaRPr lang="fr-BE" sz="2400" dirty="0"/>
                    </a:p>
                  </a:txBody>
                  <a:tcPr/>
                </a:tc>
                <a:tc>
                  <a:txBody>
                    <a:bodyPr/>
                    <a:lstStyle/>
                    <a:p>
                      <a:pPr algn="ctr"/>
                      <a:r>
                        <a:rPr lang="fr-BE" sz="2400" dirty="0">
                          <a:solidFill>
                            <a:schemeClr val="tx1"/>
                          </a:solidFill>
                          <a:sym typeface="Wingdings"/>
                        </a:rPr>
                        <a:t></a:t>
                      </a:r>
                      <a:r>
                        <a:rPr lang="fr-BE" sz="2400" b="1" kern="1200" dirty="0">
                          <a:solidFill>
                            <a:schemeClr val="tx1"/>
                          </a:solidFill>
                          <a:latin typeface="+mn-lt"/>
                          <a:ea typeface="+mn-ea"/>
                          <a:cs typeface="+mn-cs"/>
                        </a:rPr>
                        <a:t>Parents</a:t>
                      </a:r>
                    </a:p>
                    <a:p>
                      <a:pPr algn="ctr">
                        <a:buFont typeface="Wingdings" pitchFamily="2" charset="2"/>
                        <a:buChar char="ü"/>
                      </a:pPr>
                      <a:r>
                        <a:rPr lang="fr-BE" sz="2400" b="0" kern="1200" dirty="0">
                          <a:solidFill>
                            <a:schemeClr val="tx1"/>
                          </a:solidFill>
                          <a:latin typeface="+mn-lt"/>
                          <a:ea typeface="+mn-ea"/>
                          <a:cs typeface="+mn-cs"/>
                        </a:rPr>
                        <a:t>Communiquer</a:t>
                      </a:r>
                      <a:r>
                        <a:rPr lang="fr-BE" sz="2400" b="0" kern="1200" baseline="0" dirty="0">
                          <a:solidFill>
                            <a:schemeClr val="tx1"/>
                          </a:solidFill>
                          <a:latin typeface="+mn-lt"/>
                          <a:ea typeface="+mn-ea"/>
                          <a:cs typeface="+mn-cs"/>
                        </a:rPr>
                        <a:t> via documents à signer (ex. contrat, consignes,…), le journal de classe, les plateformes informatiques scolaires et les réunions des parents</a:t>
                      </a:r>
                      <a:endParaRPr lang="fr-BE" sz="2400" b="0" kern="1200" dirty="0">
                        <a:solidFill>
                          <a:schemeClr val="tx1"/>
                        </a:solidFill>
                        <a:latin typeface="+mn-lt"/>
                        <a:ea typeface="+mn-ea"/>
                        <a:cs typeface="+mn-cs"/>
                      </a:endParaRPr>
                    </a:p>
                  </a:txBody>
                  <a:tcPr/>
                </a:tc>
                <a:tc>
                  <a:txBody>
                    <a:bodyPr/>
                    <a:lstStyle/>
                    <a:p>
                      <a:pPr marL="0" algn="ctr" defTabSz="914400" rtl="0" eaLnBrk="1" latinLnBrk="0" hangingPunct="1"/>
                      <a:r>
                        <a:rPr lang="fr-BE" sz="2400" dirty="0">
                          <a:solidFill>
                            <a:schemeClr val="tx1"/>
                          </a:solidFill>
                          <a:sym typeface="Wingdings"/>
                        </a:rPr>
                        <a:t></a:t>
                      </a:r>
                      <a:r>
                        <a:rPr lang="fr-BE" sz="2400" b="1" kern="1200" dirty="0">
                          <a:solidFill>
                            <a:schemeClr val="tx1"/>
                          </a:solidFill>
                          <a:latin typeface="+mn-lt"/>
                          <a:ea typeface="+mn-ea"/>
                          <a:cs typeface="+mn-cs"/>
                        </a:rPr>
                        <a:t>Élèves</a:t>
                      </a:r>
                    </a:p>
                    <a:p>
                      <a:pPr marL="0" algn="ctr" defTabSz="914400" rtl="0" eaLnBrk="1" latinLnBrk="0" hangingPunct="1">
                        <a:buFont typeface="Wingdings" pitchFamily="2" charset="2"/>
                        <a:buChar char="ü"/>
                      </a:pPr>
                      <a:r>
                        <a:rPr lang="fr-BE" sz="2400" b="0" kern="1200" dirty="0">
                          <a:solidFill>
                            <a:schemeClr val="tx1"/>
                          </a:solidFill>
                          <a:latin typeface="+mn-lt"/>
                          <a:ea typeface="+mn-ea"/>
                          <a:cs typeface="+mn-cs"/>
                        </a:rPr>
                        <a:t>Entraide (salle</a:t>
                      </a:r>
                      <a:r>
                        <a:rPr lang="fr-BE" sz="2400" b="0" kern="1200" baseline="0" dirty="0">
                          <a:solidFill>
                            <a:schemeClr val="tx1"/>
                          </a:solidFill>
                          <a:latin typeface="+mn-lt"/>
                          <a:ea typeface="+mn-ea"/>
                          <a:cs typeface="+mn-cs"/>
                        </a:rPr>
                        <a:t> d’étude, via les plateformes informatiques scolaires, …)</a:t>
                      </a:r>
                      <a:endParaRPr lang="fr-BE" sz="2400" b="0" kern="1200" dirty="0">
                        <a:solidFill>
                          <a:schemeClr val="tx1"/>
                        </a:solidFill>
                        <a:latin typeface="+mn-lt"/>
                        <a:ea typeface="+mn-ea"/>
                        <a:cs typeface="+mn-cs"/>
                      </a:endParaRPr>
                    </a:p>
                    <a:p>
                      <a:pPr marL="0" algn="ctr" defTabSz="914400" rtl="0" eaLnBrk="1" latinLnBrk="0" hangingPunct="1">
                        <a:buFont typeface="Wingdings" pitchFamily="2" charset="2"/>
                        <a:buChar char="ü"/>
                      </a:pPr>
                      <a:r>
                        <a:rPr lang="fr-BE" sz="2400" b="0" kern="1200" dirty="0">
                          <a:solidFill>
                            <a:schemeClr val="tx1"/>
                          </a:solidFill>
                          <a:latin typeface="+mn-lt"/>
                          <a:ea typeface="+mn-ea"/>
                          <a:cs typeface="+mn-cs"/>
                        </a:rPr>
                        <a:t>Tutorat entre élève</a:t>
                      </a:r>
                      <a:r>
                        <a:rPr lang="fr-BE" sz="2400" b="0" kern="1200" baseline="0" dirty="0">
                          <a:solidFill>
                            <a:schemeClr val="tx1"/>
                          </a:solidFill>
                          <a:latin typeface="+mn-lt"/>
                          <a:ea typeface="+mn-ea"/>
                          <a:cs typeface="+mn-cs"/>
                        </a:rPr>
                        <a:t>s de différents niveaux</a:t>
                      </a:r>
                      <a:endParaRPr lang="fr-BE" sz="2400" b="0" kern="1200" dirty="0">
                        <a:solidFill>
                          <a:schemeClr val="tx1"/>
                        </a:solidFill>
                        <a:latin typeface="+mn-lt"/>
                        <a:ea typeface="+mn-ea"/>
                        <a:cs typeface="+mn-cs"/>
                      </a:endParaRPr>
                    </a:p>
                  </a:txBody>
                  <a:tcPr/>
                </a:tc>
                <a:extLst>
                  <a:ext uri="{0D108BD9-81ED-4DB2-BD59-A6C34878D82A}">
                    <a16:rowId xmlns:a16="http://schemas.microsoft.com/office/drawing/2014/main" val="10000"/>
                  </a:ext>
                </a:extLst>
              </a:tr>
            </a:tbl>
          </a:graphicData>
        </a:graphic>
      </p:graphicFrame>
      <p:sp>
        <p:nvSpPr>
          <p:cNvPr id="2" name="Espace réservé du numéro de diapositive 1"/>
          <p:cNvSpPr>
            <a:spLocks noGrp="1"/>
          </p:cNvSpPr>
          <p:nvPr>
            <p:ph type="sldNum" sz="quarter" idx="12"/>
          </p:nvPr>
        </p:nvSpPr>
        <p:spPr/>
        <p:txBody>
          <a:bodyPr/>
          <a:lstStyle/>
          <a:p>
            <a:fld id="{82B6121C-217F-4E08-805A-9DEF0A6A2F56}" type="slidenum">
              <a:rPr lang="fr-BE" smtClean="0"/>
              <a:pPr/>
              <a:t>13</a:t>
            </a:fld>
            <a:endParaRPr lang="fr-BE"/>
          </a:p>
        </p:txBody>
      </p:sp>
    </p:spTree>
    <p:extLst>
      <p:ext uri="{BB962C8B-B14F-4D97-AF65-F5344CB8AC3E}">
        <p14:creationId xmlns:p14="http://schemas.microsoft.com/office/powerpoint/2010/main" val="2554626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363272" cy="5472608"/>
          </a:xfrm>
        </p:spPr>
        <p:txBody>
          <a:bodyPr>
            <a:normAutofit fontScale="70000" lnSpcReduction="20000"/>
          </a:bodyPr>
          <a:lstStyle/>
          <a:p>
            <a:pPr>
              <a:buNone/>
            </a:pPr>
            <a:r>
              <a:rPr lang="fr-BE" sz="3400" b="1" u="sng" dirty="0"/>
              <a:t>Principes de didactique de base: conseils</a:t>
            </a:r>
            <a:endParaRPr lang="fr-BE" sz="3400" dirty="0"/>
          </a:p>
          <a:p>
            <a:pPr>
              <a:buFont typeface="Wingdings" pitchFamily="2" charset="2"/>
              <a:buChar char="ü"/>
            </a:pPr>
            <a:r>
              <a:rPr lang="fr-BE" sz="2800" b="1" dirty="0"/>
              <a:t>COMMUNIQUER </a:t>
            </a:r>
            <a:r>
              <a:rPr lang="fr-BE" sz="2900" dirty="0"/>
              <a:t>clairement dès les premiers cours sur sa façon de fonctionner, ses </a:t>
            </a:r>
            <a:r>
              <a:rPr lang="fr-BE" sz="2900" b="1" dirty="0"/>
              <a:t>attentes</a:t>
            </a:r>
            <a:r>
              <a:rPr lang="fr-BE" sz="2900" dirty="0"/>
              <a:t> de comportements en classe, face à l’étude, les </a:t>
            </a:r>
            <a:r>
              <a:rPr lang="fr-BE" sz="2900" b="1" dirty="0"/>
              <a:t>objectifs du cours </a:t>
            </a:r>
            <a:r>
              <a:rPr lang="fr-BE" sz="2900" dirty="0"/>
              <a:t>et de </a:t>
            </a:r>
            <a:r>
              <a:rPr lang="fr-BE" sz="2900" b="1" dirty="0"/>
              <a:t>chaque nouvelle séquence</a:t>
            </a:r>
            <a:r>
              <a:rPr lang="fr-BE" sz="2900" dirty="0"/>
              <a:t>, les évaluations, …</a:t>
            </a:r>
          </a:p>
          <a:p>
            <a:pPr>
              <a:buFont typeface="Wingdings" pitchFamily="2" charset="2"/>
              <a:buChar char="ü"/>
            </a:pPr>
            <a:r>
              <a:rPr lang="fr-BE" sz="2800" b="1" dirty="0"/>
              <a:t>Pratiquer l’évaluation FORMATIVE (en début ou en fin de séquence) AVANT la sommative(cf. référentiel Compétences terminales, "conditions")</a:t>
            </a:r>
          </a:p>
          <a:p>
            <a:pPr>
              <a:buFont typeface="Wingdings" pitchFamily="2" charset="2"/>
              <a:buChar char="ü"/>
            </a:pPr>
            <a:r>
              <a:rPr lang="fr-BE" sz="2800" b="1" dirty="0"/>
              <a:t>MOTIVER</a:t>
            </a:r>
            <a:r>
              <a:rPr lang="fr-BE" sz="2800" dirty="0"/>
              <a:t> les élèves (connaître vos élèves pour mieux </a:t>
            </a:r>
            <a:r>
              <a:rPr lang="fr-BE" sz="2800" b="1" dirty="0"/>
              <a:t>différencier</a:t>
            </a:r>
            <a:r>
              <a:rPr lang="fr-BE" sz="2800" dirty="0"/>
              <a:t> l’apprentissage, </a:t>
            </a:r>
            <a:r>
              <a:rPr lang="fr-BE" sz="2800" b="1" dirty="0"/>
              <a:t>pédagogie active </a:t>
            </a:r>
            <a:r>
              <a:rPr lang="fr-BE" sz="2800" dirty="0"/>
              <a:t>et mobilisatrice, utilisation ou création de </a:t>
            </a:r>
            <a:r>
              <a:rPr lang="fr-BE" sz="2800" b="1" dirty="0"/>
              <a:t>jeux</a:t>
            </a:r>
            <a:r>
              <a:rPr lang="fr-BE" sz="2800" dirty="0"/>
              <a:t>, </a:t>
            </a:r>
            <a:r>
              <a:rPr lang="fr-BE" sz="2800" b="1" dirty="0"/>
              <a:t>projet interdisciplinaire</a:t>
            </a:r>
            <a:r>
              <a:rPr lang="fr-BE" sz="2800" dirty="0"/>
              <a:t> avec cotation partagée) et rendre le processus de motivation intrinsèque (auto-motivation) </a:t>
            </a:r>
            <a:r>
              <a:rPr lang="fr-BE" sz="2800" dirty="0">
                <a:solidFill>
                  <a:srgbClr val="00B050"/>
                </a:solidFill>
              </a:rPr>
              <a:t>Voir diapo sur site</a:t>
            </a:r>
          </a:p>
          <a:p>
            <a:pPr>
              <a:buFont typeface="Wingdings" pitchFamily="2" charset="2"/>
              <a:buChar char="ü"/>
            </a:pPr>
            <a:r>
              <a:rPr lang="fr-BE" sz="2800" b="1" dirty="0"/>
              <a:t>Objectifs précis et atteignables </a:t>
            </a:r>
            <a:r>
              <a:rPr lang="fr-BE" sz="2800" dirty="0"/>
              <a:t>(énoncer un minimum requis, énoncer des critères clairs et le seuil de réussite, expliquer les évaluations et la pondération avec les examens) et donner les </a:t>
            </a:r>
            <a:r>
              <a:rPr lang="fr-BE" sz="2800" b="1" dirty="0"/>
              <a:t>moyens</a:t>
            </a:r>
            <a:r>
              <a:rPr lang="fr-BE" sz="2800" dirty="0"/>
              <a:t> (cartes avec un code couleur, jeux, drills avec autocorrection)</a:t>
            </a:r>
          </a:p>
          <a:p>
            <a:pPr>
              <a:buFont typeface="Wingdings" pitchFamily="2" charset="2"/>
              <a:buChar char="ü"/>
            </a:pPr>
            <a:r>
              <a:rPr lang="fr-BE" sz="2800" b="1" dirty="0"/>
              <a:t>RÉGULARITÉ</a:t>
            </a:r>
            <a:r>
              <a:rPr lang="fr-BE" sz="2800" dirty="0"/>
              <a:t> dans le travail, installer des </a:t>
            </a:r>
            <a:r>
              <a:rPr lang="fr-BE" sz="2800" b="1" dirty="0"/>
              <a:t>ROUTINES</a:t>
            </a:r>
            <a:r>
              <a:rPr lang="fr-BE" sz="2800" dirty="0"/>
              <a:t> (jour, absence, temps qu’il fait, </a:t>
            </a:r>
            <a:r>
              <a:rPr lang="fr-BE" sz="2800" dirty="0" err="1"/>
              <a:t>etc</a:t>
            </a:r>
            <a:r>
              <a:rPr lang="fr-BE" sz="2800" dirty="0"/>
              <a:t>), </a:t>
            </a:r>
            <a:r>
              <a:rPr lang="fr-BE" sz="2800" b="1" dirty="0"/>
              <a:t>organiser le classeur </a:t>
            </a:r>
            <a:r>
              <a:rPr lang="fr-BE" sz="2800" dirty="0"/>
              <a:t>avec des intercalaires, des </a:t>
            </a:r>
            <a:r>
              <a:rPr lang="fr-BE" sz="2800" b="1" dirty="0"/>
              <a:t>codes visuels répétitifs</a:t>
            </a:r>
            <a:r>
              <a:rPr lang="fr-BE" sz="2800" dirty="0"/>
              <a:t>, …</a:t>
            </a:r>
          </a:p>
          <a:p>
            <a:pPr>
              <a:buFont typeface="Wingdings" pitchFamily="2" charset="2"/>
              <a:buChar char="ü"/>
            </a:pPr>
            <a:r>
              <a:rPr lang="fr-BE" sz="2800" b="1" dirty="0"/>
              <a:t>AUTOMATISATION</a:t>
            </a:r>
            <a:r>
              <a:rPr lang="fr-BE" sz="2800" dirty="0"/>
              <a:t> d’exercices (création de phrases, révisions vocabulaire en début de cours,…)</a:t>
            </a:r>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14</a:t>
            </a:fld>
            <a:endParaRPr lang="fr-BE"/>
          </a:p>
        </p:txBody>
      </p:sp>
      <p:sp>
        <p:nvSpPr>
          <p:cNvPr id="6" name="Titre 1"/>
          <p:cNvSpPr>
            <a:spLocks noGrp="1"/>
          </p:cNvSpPr>
          <p:nvPr>
            <p:ph type="title"/>
          </p:nvPr>
        </p:nvSpPr>
        <p:spPr>
          <a:xfrm>
            <a:off x="457200" y="274638"/>
            <a:ext cx="8229600" cy="1143000"/>
          </a:xfrm>
        </p:spPr>
        <p:txBody>
          <a:bodyPr/>
          <a:lstStyle/>
          <a:p>
            <a:r>
              <a:rPr lang="fr-BE" b="1" dirty="0">
                <a:solidFill>
                  <a:srgbClr val="FF0000"/>
                </a:solidFill>
              </a:rPr>
              <a:t>Didactique spécifique au DI </a:t>
            </a:r>
            <a:r>
              <a:rPr lang="fr-BE" sz="1600" b="1" dirty="0">
                <a:solidFill>
                  <a:srgbClr val="FF0000"/>
                </a:solidFill>
              </a:rPr>
              <a:t>1/13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8D286-D310-6376-3E59-094F9890B501}"/>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075089EE-86DF-3FF6-99F3-3B94F86CC6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669"/>
          <a:stretch/>
        </p:blipFill>
        <p:spPr bwMode="auto">
          <a:xfrm>
            <a:off x="485810" y="1340768"/>
            <a:ext cx="8172380" cy="4903430"/>
          </a:xfrm>
          <a:prstGeom prst="rect">
            <a:avLst/>
          </a:prstGeom>
          <a:noFill/>
          <a:effectLst>
            <a:outerShdw blurRad="596900" dist="330200" dir="8820000" sx="87000" sy="87000" algn="ctr" rotWithShape="0">
              <a:srgbClr val="000000">
                <a:alpha val="29000"/>
              </a:srgbClr>
            </a:outerShdw>
          </a:effectLst>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479C385F-4A62-68CC-D700-B8181FA0A9E0}"/>
              </a:ext>
            </a:extLst>
          </p:cNvPr>
          <p:cNvSpPr txBox="1"/>
          <p:nvPr/>
        </p:nvSpPr>
        <p:spPr>
          <a:xfrm>
            <a:off x="521100" y="357741"/>
            <a:ext cx="7795316" cy="85226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2900" dirty="0">
                <a:latin typeface="+mj-lt"/>
                <a:ea typeface="+mj-ea"/>
                <a:cs typeface="+mj-cs"/>
              </a:rPr>
              <a:t>La </a:t>
            </a:r>
            <a:r>
              <a:rPr lang="en-US" sz="2900" dirty="0" err="1">
                <a:latin typeface="+mj-lt"/>
                <a:ea typeface="+mj-ea"/>
                <a:cs typeface="+mj-cs"/>
              </a:rPr>
              <a:t>courbe</a:t>
            </a:r>
            <a:r>
              <a:rPr lang="en-US" sz="2900" dirty="0">
                <a:latin typeface="+mj-lt"/>
                <a:ea typeface="+mj-ea"/>
                <a:cs typeface="+mj-cs"/>
              </a:rPr>
              <a:t> de </a:t>
            </a:r>
            <a:r>
              <a:rPr lang="en-US" sz="2900" dirty="0" err="1">
                <a:latin typeface="+mj-lt"/>
                <a:ea typeface="+mj-ea"/>
                <a:cs typeface="+mj-cs"/>
              </a:rPr>
              <a:t>l’oubli</a:t>
            </a:r>
            <a:r>
              <a:rPr lang="en-US" sz="2900" dirty="0">
                <a:latin typeface="+mj-lt"/>
                <a:ea typeface="+mj-ea"/>
                <a:cs typeface="+mj-cs"/>
              </a:rPr>
              <a:t> </a:t>
            </a:r>
            <a:r>
              <a:rPr lang="en-US" sz="2900" dirty="0" err="1">
                <a:latin typeface="+mj-lt"/>
                <a:ea typeface="+mj-ea"/>
                <a:cs typeface="+mj-cs"/>
              </a:rPr>
              <a:t>H.</a:t>
            </a:r>
            <a:r>
              <a:rPr lang="en-US" sz="2900" b="0" i="0" dirty="0" err="1">
                <a:effectLst/>
                <a:latin typeface="+mj-lt"/>
                <a:ea typeface="+mj-ea"/>
                <a:cs typeface="+mj-cs"/>
              </a:rPr>
              <a:t>Ebbinghaus</a:t>
            </a:r>
            <a:endParaRPr lang="en-US" sz="2900" dirty="0">
              <a:latin typeface="+mj-lt"/>
              <a:ea typeface="+mj-ea"/>
              <a:cs typeface="+mj-cs"/>
            </a:endParaRPr>
          </a:p>
        </p:txBody>
      </p:sp>
      <p:sp>
        <p:nvSpPr>
          <p:cNvPr id="2" name="Espace réservé du numéro de diapositive 1">
            <a:extLst>
              <a:ext uri="{FF2B5EF4-FFF2-40B4-BE49-F238E27FC236}">
                <a16:creationId xmlns:a16="http://schemas.microsoft.com/office/drawing/2014/main" id="{95ECF553-7342-93A6-D99D-511DD0DB9012}"/>
              </a:ext>
            </a:extLst>
          </p:cNvPr>
          <p:cNvSpPr>
            <a:spLocks noGrp="1"/>
          </p:cNvSpPr>
          <p:nvPr>
            <p:ph type="sldNum" sz="quarter" idx="12"/>
          </p:nvPr>
        </p:nvSpPr>
        <p:spPr>
          <a:xfrm>
            <a:off x="6549390" y="6356350"/>
            <a:ext cx="2400300" cy="365125"/>
          </a:xfrm>
        </p:spPr>
        <p:txBody>
          <a:bodyPr vert="horz" lIns="91440" tIns="45720" rIns="91440" bIns="45720" rtlCol="0" anchor="ctr">
            <a:normAutofit/>
          </a:bodyPr>
          <a:lstStyle/>
          <a:p>
            <a:pPr>
              <a:spcAft>
                <a:spcPts val="600"/>
              </a:spcAft>
              <a:defRPr/>
            </a:pPr>
            <a:fld id="{82B6121C-217F-4E08-805A-9DEF0A6A2F56}" type="slidenum">
              <a:rPr lang="en-US">
                <a:solidFill>
                  <a:schemeClr val="tx1"/>
                </a:solidFill>
                <a:latin typeface="Calibri" panose="020F0502020204030204"/>
              </a:rPr>
              <a:pPr>
                <a:spcAft>
                  <a:spcPts val="600"/>
                </a:spcAft>
                <a:defRPr/>
              </a:pPr>
              <a:t>15</a:t>
            </a:fld>
            <a:endParaRPr lang="en-US">
              <a:solidFill>
                <a:schemeClr val="tx1"/>
              </a:solidFill>
              <a:latin typeface="Calibri" panose="020F0502020204030204"/>
            </a:endParaRPr>
          </a:p>
        </p:txBody>
      </p:sp>
    </p:spTree>
    <p:extLst>
      <p:ext uri="{BB962C8B-B14F-4D97-AF65-F5344CB8AC3E}">
        <p14:creationId xmlns:p14="http://schemas.microsoft.com/office/powerpoint/2010/main" val="4293725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b="1" dirty="0">
                <a:solidFill>
                  <a:srgbClr val="FF0000"/>
                </a:solidFill>
              </a:rPr>
              <a:t>Didactique spécifique au DI </a:t>
            </a:r>
            <a:r>
              <a:rPr lang="fr-BE" sz="1600" b="1" dirty="0">
                <a:solidFill>
                  <a:srgbClr val="FF0000"/>
                </a:solidFill>
              </a:rPr>
              <a:t>2/13</a:t>
            </a:r>
          </a:p>
        </p:txBody>
      </p:sp>
      <p:sp>
        <p:nvSpPr>
          <p:cNvPr id="3" name="Espace réservé du contenu 2"/>
          <p:cNvSpPr>
            <a:spLocks noGrp="1"/>
          </p:cNvSpPr>
          <p:nvPr>
            <p:ph idx="1"/>
          </p:nvPr>
        </p:nvSpPr>
        <p:spPr/>
        <p:txBody>
          <a:bodyPr>
            <a:normAutofit fontScale="92500" lnSpcReduction="20000"/>
          </a:bodyPr>
          <a:lstStyle/>
          <a:p>
            <a:pPr>
              <a:buFont typeface="Wingdings" pitchFamily="2" charset="2"/>
              <a:buChar char="ü"/>
            </a:pPr>
            <a:r>
              <a:rPr lang="fr-BE" dirty="0"/>
              <a:t>Lexique: donner des </a:t>
            </a:r>
            <a:r>
              <a:rPr lang="fr-BE" b="1" dirty="0"/>
              <a:t>moyens mnémotechniques </a:t>
            </a:r>
            <a:r>
              <a:rPr lang="fr-BE" dirty="0"/>
              <a:t>pour retenir l’orthographe, faire joindre le </a:t>
            </a:r>
            <a:r>
              <a:rPr lang="fr-BE" b="1" dirty="0"/>
              <a:t>geste</a:t>
            </a:r>
            <a:r>
              <a:rPr lang="fr-BE" dirty="0"/>
              <a:t> à la parole, faire utiliser des </a:t>
            </a:r>
            <a:r>
              <a:rPr lang="fr-BE" b="1" dirty="0"/>
              <a:t>lettres</a:t>
            </a:r>
            <a:r>
              <a:rPr lang="fr-BE" dirty="0"/>
              <a:t> en bois ou type scrabble, jeux </a:t>
            </a:r>
            <a:r>
              <a:rPr lang="fr-BE" b="1" dirty="0"/>
              <a:t>flashcards</a:t>
            </a:r>
            <a:r>
              <a:rPr lang="fr-BE" dirty="0"/>
              <a:t>, donner début d’année une copie d’un recueil de vocabulaire avec </a:t>
            </a:r>
            <a:r>
              <a:rPr lang="fr-BE" b="1" dirty="0"/>
              <a:t>pictogrammes</a:t>
            </a:r>
            <a:r>
              <a:rPr lang="fr-BE" dirty="0"/>
              <a:t>, … (</a:t>
            </a:r>
            <a:r>
              <a:rPr lang="fr-BE" dirty="0">
                <a:solidFill>
                  <a:srgbClr val="00B050"/>
                </a:solidFill>
              </a:rPr>
              <a:t>voir synthèse Karima</a:t>
            </a:r>
            <a:r>
              <a:rPr lang="fr-BE" dirty="0"/>
              <a:t>)</a:t>
            </a:r>
          </a:p>
          <a:p>
            <a:pPr>
              <a:buFont typeface="Wingdings" pitchFamily="2" charset="2"/>
              <a:buChar char="ü"/>
            </a:pPr>
            <a:r>
              <a:rPr lang="fr-BE" dirty="0"/>
              <a:t>Enseigner la </a:t>
            </a:r>
            <a:r>
              <a:rPr lang="fr-BE" b="1" dirty="0"/>
              <a:t>prononciation</a:t>
            </a:r>
            <a:r>
              <a:rPr lang="fr-BE" dirty="0"/>
              <a:t> dès la première année.</a:t>
            </a:r>
          </a:p>
          <a:p>
            <a:pPr>
              <a:buFont typeface="Wingdings" pitchFamily="2" charset="2"/>
              <a:buChar char="ü"/>
            </a:pPr>
            <a:r>
              <a:rPr lang="fr-BE" dirty="0"/>
              <a:t>Grammaire: utiliser des cartes mentales, recourir aux jeux en lignes (ex. gamestolearnenglish.com pour le lexique et la grammaire)</a:t>
            </a:r>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16</a:t>
            </a:fld>
            <a:endParaRPr lang="fr-B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184576"/>
          </a:xfrm>
        </p:spPr>
        <p:txBody>
          <a:bodyPr>
            <a:normAutofit fontScale="85000" lnSpcReduction="20000"/>
          </a:bodyPr>
          <a:lstStyle/>
          <a:p>
            <a:pPr>
              <a:buFont typeface="Wingdings" pitchFamily="2" charset="2"/>
              <a:buChar char="ü"/>
            </a:pPr>
            <a:r>
              <a:rPr lang="fr-BE" dirty="0"/>
              <a:t>Proposer des </a:t>
            </a:r>
            <a:r>
              <a:rPr lang="fr-BE" b="1" dirty="0"/>
              <a:t>supports oraux </a:t>
            </a:r>
            <a:r>
              <a:rPr lang="fr-BE" dirty="0"/>
              <a:t>(enregistrements audios du vocabulaire, scripts d’exercices en classe, </a:t>
            </a:r>
            <a:r>
              <a:rPr lang="fr-BE" dirty="0" err="1"/>
              <a:t>etc</a:t>
            </a:r>
            <a:r>
              <a:rPr lang="fr-BE" dirty="0"/>
              <a:t>) en ligne</a:t>
            </a:r>
          </a:p>
          <a:p>
            <a:pPr>
              <a:buFont typeface="Wingdings" pitchFamily="2" charset="2"/>
              <a:buChar char="ü"/>
            </a:pPr>
            <a:r>
              <a:rPr lang="fr-BE" b="1" dirty="0"/>
              <a:t>Recourir à la langue d’apprentissage </a:t>
            </a:r>
            <a:r>
              <a:rPr lang="fr-BE" dirty="0"/>
              <a:t>le plus souvent possible (hors explications de compréhension métalinguistique)</a:t>
            </a:r>
          </a:p>
          <a:p>
            <a:pPr>
              <a:buFont typeface="Wingdings" pitchFamily="2" charset="2"/>
              <a:buChar char="ü"/>
            </a:pPr>
            <a:r>
              <a:rPr lang="fr-BE" b="1" dirty="0"/>
              <a:t>« Livret » de travail </a:t>
            </a:r>
            <a:r>
              <a:rPr lang="fr-BE" dirty="0"/>
              <a:t>en plus du livret étudiant (en // responsabiliser l’élève)</a:t>
            </a:r>
          </a:p>
          <a:p>
            <a:pPr>
              <a:buFont typeface="Wingdings" pitchFamily="2" charset="2"/>
              <a:buChar char="ü"/>
            </a:pPr>
            <a:r>
              <a:rPr lang="fr-BE" b="1" dirty="0"/>
              <a:t>Responsabiliser</a:t>
            </a:r>
            <a:r>
              <a:rPr lang="fr-BE" dirty="0"/>
              <a:t> l’élève face à ses apprentissages (métacognition, encourager le dialogue avec les parents ou les référents)</a:t>
            </a:r>
          </a:p>
          <a:p>
            <a:pPr>
              <a:buFont typeface="Wingdings" pitchFamily="2" charset="2"/>
              <a:buChar char="ü"/>
            </a:pPr>
            <a:r>
              <a:rPr lang="fr-BE" b="1" dirty="0"/>
              <a:t>ENCOURAGER et FÉLICITER </a:t>
            </a:r>
            <a:r>
              <a:rPr lang="fr-BE" dirty="0"/>
              <a:t>(voir diapo motivation Viau)</a:t>
            </a:r>
          </a:p>
        </p:txBody>
      </p:sp>
      <p:sp>
        <p:nvSpPr>
          <p:cNvPr id="4" name="Titre 1"/>
          <p:cNvSpPr>
            <a:spLocks noGrp="1"/>
          </p:cNvSpPr>
          <p:nvPr>
            <p:ph type="title"/>
          </p:nvPr>
        </p:nvSpPr>
        <p:spPr/>
        <p:txBody>
          <a:bodyPr/>
          <a:lstStyle/>
          <a:p>
            <a:r>
              <a:rPr lang="fr-BE" b="1" dirty="0">
                <a:solidFill>
                  <a:srgbClr val="FF0000"/>
                </a:solidFill>
              </a:rPr>
              <a:t>Didactique spécifique au DI </a:t>
            </a:r>
            <a:r>
              <a:rPr lang="fr-BE" sz="1600" b="1" dirty="0">
                <a:solidFill>
                  <a:srgbClr val="FF0000"/>
                </a:solidFill>
              </a:rPr>
              <a:t>3/13</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17</a:t>
            </a:fld>
            <a:endParaRPr lang="fr-B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b="1" dirty="0">
                <a:solidFill>
                  <a:srgbClr val="FF0000"/>
                </a:solidFill>
              </a:rPr>
              <a:t>Didactique spécifique au DI </a:t>
            </a:r>
            <a:r>
              <a:rPr lang="fr-BE" sz="1600" b="1" dirty="0">
                <a:solidFill>
                  <a:srgbClr val="FF0000"/>
                </a:solidFill>
              </a:rPr>
              <a:t>4/13</a:t>
            </a:r>
          </a:p>
        </p:txBody>
      </p:sp>
      <p:sp>
        <p:nvSpPr>
          <p:cNvPr id="3" name="Espace réservé du contenu 2"/>
          <p:cNvSpPr>
            <a:spLocks noGrp="1"/>
          </p:cNvSpPr>
          <p:nvPr>
            <p:ph idx="1"/>
          </p:nvPr>
        </p:nvSpPr>
        <p:spPr>
          <a:xfrm>
            <a:off x="251520" y="1484784"/>
            <a:ext cx="8507288" cy="4781128"/>
          </a:xfrm>
        </p:spPr>
        <p:txBody>
          <a:bodyPr>
            <a:normAutofit fontScale="92500" lnSpcReduction="10000"/>
          </a:bodyPr>
          <a:lstStyle/>
          <a:p>
            <a:pPr>
              <a:buFont typeface="Wingdings" pitchFamily="2" charset="2"/>
              <a:buChar char="ü"/>
            </a:pPr>
            <a:r>
              <a:rPr lang="fr-BE" dirty="0"/>
              <a:t>Utiliser des </a:t>
            </a:r>
            <a:r>
              <a:rPr lang="fr-BE" b="1" dirty="0"/>
              <a:t>outils</a:t>
            </a:r>
            <a:r>
              <a:rPr lang="fr-BE" dirty="0"/>
              <a:t> facilitateurs des apprentissages </a:t>
            </a:r>
            <a:r>
              <a:rPr lang="fr-BE" b="1" dirty="0"/>
              <a:t>ludiques et interactifs</a:t>
            </a:r>
            <a:endParaRPr lang="fr-BE" dirty="0"/>
          </a:p>
          <a:p>
            <a:pPr>
              <a:buFont typeface="Wingdings" pitchFamily="2" charset="2"/>
              <a:buChar char="ü"/>
            </a:pPr>
            <a:r>
              <a:rPr lang="fr-BE" dirty="0"/>
              <a:t>Encourager l’apprentissage de la langue en dehors du cadre scolaire en prolongement</a:t>
            </a:r>
          </a:p>
          <a:p>
            <a:pPr>
              <a:buFont typeface="Wingdings" pitchFamily="2" charset="2"/>
              <a:buChar char="ü"/>
            </a:pPr>
            <a:r>
              <a:rPr lang="fr-BE" dirty="0"/>
              <a:t>Trouver les </a:t>
            </a:r>
            <a:r>
              <a:rPr lang="fr-BE" b="1" dirty="0"/>
              <a:t>astuces</a:t>
            </a:r>
            <a:r>
              <a:rPr lang="fr-BE" dirty="0"/>
              <a:t> pour </a:t>
            </a:r>
            <a:r>
              <a:rPr lang="fr-BE" b="1" dirty="0"/>
              <a:t>accrocher</a:t>
            </a:r>
            <a:r>
              <a:rPr lang="fr-BE" dirty="0"/>
              <a:t> à la langue étrangère et </a:t>
            </a:r>
            <a:r>
              <a:rPr lang="fr-BE" b="1" dirty="0"/>
              <a:t>motiver</a:t>
            </a:r>
            <a:r>
              <a:rPr lang="fr-BE" dirty="0"/>
              <a:t>: écouter de la musique avec paroles en sous-titres, voir des films en VO sous-titrés (ex. revoir les DVD à la maison dans la langue apprise)</a:t>
            </a:r>
          </a:p>
          <a:p>
            <a:pPr>
              <a:buFont typeface="Wingdings" pitchFamily="2" charset="2"/>
              <a:buChar char="ü"/>
            </a:pPr>
            <a:r>
              <a:rPr lang="fr-BE" dirty="0"/>
              <a:t>Exercer sa </a:t>
            </a:r>
            <a:r>
              <a:rPr lang="fr-BE" b="1" dirty="0"/>
              <a:t>métacognition</a:t>
            </a:r>
            <a:endParaRPr lang="fr-BE" dirty="0"/>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18</a:t>
            </a:fld>
            <a:endParaRPr lang="fr-BE"/>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087760D-B796-4710-7718-94B353AB6DE3}"/>
              </a:ext>
            </a:extLst>
          </p:cNvPr>
          <p:cNvSpPr>
            <a:spLocks noGrp="1"/>
          </p:cNvSpPr>
          <p:nvPr>
            <p:ph type="title"/>
          </p:nvPr>
        </p:nvSpPr>
        <p:spPr>
          <a:xfrm>
            <a:off x="323528" y="238539"/>
            <a:ext cx="8369731" cy="1434415"/>
          </a:xfrm>
        </p:spPr>
        <p:txBody>
          <a:bodyPr anchor="b">
            <a:normAutofit/>
          </a:bodyPr>
          <a:lstStyle/>
          <a:p>
            <a:pPr>
              <a:lnSpc>
                <a:spcPct val="90000"/>
              </a:lnSpc>
            </a:pPr>
            <a:r>
              <a:rPr lang="fr-FR" sz="4700" dirty="0"/>
              <a:t>La taxonomie des objectifs cognitifs</a:t>
            </a:r>
            <a:endParaRPr lang="fr-BE" sz="4700" dirty="0"/>
          </a:p>
        </p:txBody>
      </p:sp>
      <p:sp>
        <p:nvSpPr>
          <p:cNvPr id="2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041679CB-FD3B-E434-9E8D-BAE6D4CD8A21}"/>
              </a:ext>
            </a:extLst>
          </p:cNvPr>
          <p:cNvSpPr>
            <a:spLocks noGrp="1"/>
          </p:cNvSpPr>
          <p:nvPr>
            <p:ph idx="1"/>
          </p:nvPr>
        </p:nvSpPr>
        <p:spPr>
          <a:xfrm>
            <a:off x="429369" y="1911492"/>
            <a:ext cx="5035164" cy="4444857"/>
          </a:xfrm>
        </p:spPr>
        <p:txBody>
          <a:bodyPr anchor="t">
            <a:normAutofit lnSpcReduction="10000"/>
          </a:bodyPr>
          <a:lstStyle/>
          <a:p>
            <a:pPr marL="0" indent="0">
              <a:buNone/>
            </a:pPr>
            <a:r>
              <a:rPr lang="fr-FR" sz="1900" dirty="0"/>
              <a:t>Benjamin Bloom (1913-1999)</a:t>
            </a:r>
          </a:p>
          <a:p>
            <a:pPr marL="514350" indent="-514350">
              <a:buAutoNum type="arabicPeriod"/>
            </a:pPr>
            <a:r>
              <a:rPr lang="fr-BE" sz="1900" dirty="0"/>
              <a:t>Connaissances (définir, restituer, apparier, reformuler, réciter, …)</a:t>
            </a:r>
          </a:p>
          <a:p>
            <a:pPr marL="514350" indent="-514350">
              <a:buAutoNum type="arabicPeriod"/>
            </a:pPr>
            <a:r>
              <a:rPr lang="fr-BE" sz="1900" dirty="0"/>
              <a:t>Compréhension (comparer, classer, déduire, induire, …)</a:t>
            </a:r>
          </a:p>
          <a:p>
            <a:pPr marL="514350" indent="-514350">
              <a:buAutoNum type="arabicPeriod"/>
            </a:pPr>
            <a:r>
              <a:rPr lang="fr-BE" sz="1900" dirty="0"/>
              <a:t>Application (appliquer une règle d’orthographe, une règle de grammaire, jouer un rôle de manière guidée, …)</a:t>
            </a:r>
          </a:p>
          <a:p>
            <a:pPr marL="514350" indent="-514350">
              <a:buAutoNum type="arabicPeriod"/>
            </a:pPr>
            <a:r>
              <a:rPr lang="fr-BE" sz="1900" dirty="0"/>
              <a:t>Analyse (repérer dans une phrase/un texte, répondre à une CL/CA, …)</a:t>
            </a:r>
          </a:p>
          <a:p>
            <a:pPr marL="514350" indent="-514350">
              <a:buAutoNum type="arabicPeriod"/>
            </a:pPr>
            <a:r>
              <a:rPr lang="fr-BE" sz="1900" dirty="0"/>
              <a:t>Synthèse (rédiger un texte, créer un dialogue, une fiche-outil, une </a:t>
            </a:r>
            <a:r>
              <a:rPr lang="fr-BE" sz="1900" dirty="0" err="1"/>
              <a:t>mind-map</a:t>
            </a:r>
            <a:r>
              <a:rPr lang="fr-BE" sz="1900" dirty="0"/>
              <a:t>, …)</a:t>
            </a:r>
          </a:p>
          <a:p>
            <a:pPr marL="514350" indent="-514350">
              <a:buAutoNum type="arabicPeriod"/>
            </a:pPr>
            <a:r>
              <a:rPr lang="fr-BE" sz="1900" dirty="0"/>
              <a:t>Évaluer (auto-/allo-, émettre un avis, un jugement, argumenter, formuler des critères pour évaluer par la suite, …)</a:t>
            </a:r>
          </a:p>
          <a:p>
            <a:pPr marL="0" indent="0">
              <a:buNone/>
            </a:pPr>
            <a:endParaRPr lang="fr-BE" sz="1900" dirty="0"/>
          </a:p>
          <a:p>
            <a:pPr marL="514350" indent="-514350">
              <a:buAutoNum type="arabicPeriod"/>
            </a:pPr>
            <a:endParaRPr lang="fr-BE" sz="1900" dirty="0"/>
          </a:p>
        </p:txBody>
      </p:sp>
      <p:pic>
        <p:nvPicPr>
          <p:cNvPr id="6" name="Image 5">
            <a:extLst>
              <a:ext uri="{FF2B5EF4-FFF2-40B4-BE49-F238E27FC236}">
                <a16:creationId xmlns:a16="http://schemas.microsoft.com/office/drawing/2014/main" id="{81E495A0-2469-B44C-A812-DA2514200269}"/>
              </a:ext>
            </a:extLst>
          </p:cNvPr>
          <p:cNvPicPr>
            <a:picLocks noChangeAspect="1"/>
          </p:cNvPicPr>
          <p:nvPr/>
        </p:nvPicPr>
        <p:blipFill rotWithShape="1">
          <a:blip r:embed="rId2"/>
          <a:srcRect l="12166" r="13853"/>
          <a:stretch/>
        </p:blipFill>
        <p:spPr>
          <a:xfrm>
            <a:off x="5757405" y="1979835"/>
            <a:ext cx="2955798" cy="4096512"/>
          </a:xfrm>
          <a:prstGeom prst="rect">
            <a:avLst/>
          </a:prstGeom>
        </p:spPr>
      </p:pic>
      <p:sp>
        <p:nvSpPr>
          <p:cNvPr id="4" name="Espace réservé du numéro de diapositive 3">
            <a:extLst>
              <a:ext uri="{FF2B5EF4-FFF2-40B4-BE49-F238E27FC236}">
                <a16:creationId xmlns:a16="http://schemas.microsoft.com/office/drawing/2014/main" id="{EDF19F16-F0F5-B683-268A-F7CFCD9E47CB}"/>
              </a:ext>
            </a:extLst>
          </p:cNvPr>
          <p:cNvSpPr>
            <a:spLocks noGrp="1"/>
          </p:cNvSpPr>
          <p:nvPr>
            <p:ph type="sldNum" sz="quarter" idx="12"/>
          </p:nvPr>
        </p:nvSpPr>
        <p:spPr>
          <a:xfrm>
            <a:off x="6457950" y="6356350"/>
            <a:ext cx="2057400" cy="365125"/>
          </a:xfrm>
        </p:spPr>
        <p:txBody>
          <a:bodyPr>
            <a:normAutofit/>
          </a:bodyPr>
          <a:lstStyle/>
          <a:p>
            <a:pPr>
              <a:spcAft>
                <a:spcPts val="600"/>
              </a:spcAft>
            </a:pPr>
            <a:fld id="{82B6121C-217F-4E08-805A-9DEF0A6A2F56}" type="slidenum">
              <a:rPr lang="fr-BE"/>
              <a:pPr>
                <a:spcAft>
                  <a:spcPts val="600"/>
                </a:spcAft>
              </a:pPr>
              <a:t>19</a:t>
            </a:fld>
            <a:endParaRPr lang="fr-BE"/>
          </a:p>
        </p:txBody>
      </p:sp>
    </p:spTree>
    <p:extLst>
      <p:ext uri="{BB962C8B-B14F-4D97-AF65-F5344CB8AC3E}">
        <p14:creationId xmlns:p14="http://schemas.microsoft.com/office/powerpoint/2010/main" val="4283239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2432" y="-68875"/>
            <a:ext cx="6995120" cy="908720"/>
          </a:xfrm>
        </p:spPr>
        <p:txBody>
          <a:bodyPr>
            <a:noAutofit/>
          </a:bodyPr>
          <a:lstStyle/>
          <a:p>
            <a:r>
              <a:rPr lang="fr-BE" sz="2800" b="1" dirty="0">
                <a:solidFill>
                  <a:srgbClr val="002060"/>
                </a:solidFill>
              </a:rPr>
              <a:t>Axes de la formation pour le degré inférieur</a:t>
            </a:r>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2</a:t>
            </a:fld>
            <a:endParaRPr lang="fr-BE" dirty="0"/>
          </a:p>
        </p:txBody>
      </p:sp>
      <p:sp>
        <p:nvSpPr>
          <p:cNvPr id="10" name="Ellipse 9"/>
          <p:cNvSpPr/>
          <p:nvPr/>
        </p:nvSpPr>
        <p:spPr>
          <a:xfrm>
            <a:off x="3635896" y="2852936"/>
            <a:ext cx="5328592" cy="2952328"/>
          </a:xfrm>
          <a:prstGeom prst="ellipse">
            <a:avLst/>
          </a:prstGeom>
          <a:solidFill>
            <a:schemeClr val="accent3">
              <a:alpha val="5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7" name="ZoneTexte 6"/>
          <p:cNvSpPr txBox="1"/>
          <p:nvPr/>
        </p:nvSpPr>
        <p:spPr>
          <a:xfrm>
            <a:off x="6012160" y="3140968"/>
            <a:ext cx="2916832" cy="2308324"/>
          </a:xfrm>
          <a:prstGeom prst="rect">
            <a:avLst/>
          </a:prstGeom>
          <a:noFill/>
        </p:spPr>
        <p:txBody>
          <a:bodyPr wrap="square" rtlCol="0">
            <a:spAutoFit/>
          </a:bodyPr>
          <a:lstStyle/>
          <a:p>
            <a:pPr algn="ctr"/>
            <a:r>
              <a:rPr lang="fr-BE" b="1" dirty="0"/>
              <a:t>École</a:t>
            </a:r>
            <a:endParaRPr lang="fr-BE" dirty="0"/>
          </a:p>
          <a:p>
            <a:pPr algn="ctr"/>
            <a:r>
              <a:rPr lang="fr-BE" dirty="0"/>
              <a:t>Culture d’école</a:t>
            </a:r>
          </a:p>
          <a:p>
            <a:pPr algn="ctr"/>
            <a:r>
              <a:rPr lang="fr-BE" dirty="0"/>
              <a:t>Pouvoir organisateur,</a:t>
            </a:r>
          </a:p>
          <a:p>
            <a:pPr algn="ctr"/>
            <a:r>
              <a:rPr lang="fr-BE" dirty="0">
                <a:hlinkClick r:id="rId2" action="ppaction://hlinksldjump"/>
              </a:rPr>
              <a:t>Europe</a:t>
            </a:r>
            <a:r>
              <a:rPr lang="fr-BE" dirty="0"/>
              <a:t> (</a:t>
            </a:r>
            <a:r>
              <a:rPr lang="fr-BE" dirty="0">
                <a:hlinkClick r:id="rId3" action="ppaction://hlinksldjump"/>
              </a:rPr>
              <a:t>échelle</a:t>
            </a:r>
            <a:r>
              <a:rPr lang="fr-BE" dirty="0"/>
              <a:t>)</a:t>
            </a:r>
          </a:p>
          <a:p>
            <a:pPr algn="ctr"/>
            <a:r>
              <a:rPr lang="fr-BE" dirty="0">
                <a:hlinkClick r:id="rId4" action="ppaction://hlinksldjump"/>
              </a:rPr>
              <a:t>Référentiels </a:t>
            </a:r>
            <a:endParaRPr lang="fr-BE" dirty="0"/>
          </a:p>
          <a:p>
            <a:pPr algn="ctr"/>
            <a:r>
              <a:rPr lang="fr-BE" dirty="0"/>
              <a:t>Défis</a:t>
            </a:r>
          </a:p>
          <a:p>
            <a:pPr algn="ctr"/>
            <a:r>
              <a:rPr lang="fr-BE" dirty="0"/>
              <a:t>Évolution</a:t>
            </a:r>
          </a:p>
          <a:p>
            <a:pPr algn="ctr"/>
            <a:r>
              <a:rPr lang="fr-BE" dirty="0"/>
              <a:t>…</a:t>
            </a:r>
          </a:p>
        </p:txBody>
      </p:sp>
      <p:sp>
        <p:nvSpPr>
          <p:cNvPr id="9" name="Ellipse 8"/>
          <p:cNvSpPr/>
          <p:nvPr/>
        </p:nvSpPr>
        <p:spPr>
          <a:xfrm>
            <a:off x="107504" y="2780928"/>
            <a:ext cx="5256584" cy="3212976"/>
          </a:xfrm>
          <a:prstGeom prst="ellipse">
            <a:avLst/>
          </a:prstGeom>
          <a:solidFill>
            <a:schemeClr val="accent2">
              <a:lumMod val="40000"/>
              <a:lumOff val="60000"/>
              <a:alpha val="5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8" name="Ellipse 7"/>
          <p:cNvSpPr/>
          <p:nvPr/>
        </p:nvSpPr>
        <p:spPr>
          <a:xfrm>
            <a:off x="1907704" y="692696"/>
            <a:ext cx="4896544" cy="3744416"/>
          </a:xfrm>
          <a:prstGeom prst="ellipse">
            <a:avLst/>
          </a:prstGeom>
          <a:solidFill>
            <a:schemeClr val="accent4">
              <a:lumMod val="60000"/>
              <a:lumOff val="40000"/>
              <a:alpha val="5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16" name="Ellipse 15"/>
          <p:cNvSpPr/>
          <p:nvPr/>
        </p:nvSpPr>
        <p:spPr>
          <a:xfrm>
            <a:off x="2195736" y="3645024"/>
            <a:ext cx="4608512" cy="3212976"/>
          </a:xfrm>
          <a:prstGeom prst="ellipse">
            <a:avLst/>
          </a:prstGeom>
          <a:solidFill>
            <a:schemeClr val="accent1">
              <a:lumMod val="60000"/>
              <a:lumOff val="40000"/>
              <a:alpha val="5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5" name="ZoneTexte 4"/>
          <p:cNvSpPr txBox="1"/>
          <p:nvPr/>
        </p:nvSpPr>
        <p:spPr>
          <a:xfrm>
            <a:off x="2519058" y="1019795"/>
            <a:ext cx="3816424" cy="2585323"/>
          </a:xfrm>
          <a:prstGeom prst="rect">
            <a:avLst/>
          </a:prstGeom>
          <a:noFill/>
        </p:spPr>
        <p:txBody>
          <a:bodyPr wrap="square" rtlCol="0">
            <a:spAutoFit/>
          </a:bodyPr>
          <a:lstStyle/>
          <a:p>
            <a:pPr algn="ctr"/>
            <a:r>
              <a:rPr lang="fr-BE" b="1" dirty="0"/>
              <a:t>Neurosciences, pédagogie et didactique spécifiques des langues au DI</a:t>
            </a:r>
            <a:endParaRPr lang="fr-BE" dirty="0"/>
          </a:p>
          <a:p>
            <a:pPr algn="ctr"/>
            <a:r>
              <a:rPr lang="fr-BE" dirty="0">
                <a:solidFill>
                  <a:srgbClr val="00B050"/>
                </a:solidFill>
              </a:rPr>
              <a:t>Principes pour l’apprentissage des langues (voir diaporama sur site)</a:t>
            </a:r>
          </a:p>
          <a:p>
            <a:pPr algn="ctr"/>
            <a:r>
              <a:rPr lang="fr-BE" dirty="0">
                <a:hlinkClick r:id="rId5" action="ppaction://hlinksldjump"/>
              </a:rPr>
              <a:t>Didactique de l’apprentissage des langues</a:t>
            </a:r>
            <a:r>
              <a:rPr lang="fr-BE" dirty="0"/>
              <a:t> au DI</a:t>
            </a:r>
          </a:p>
          <a:p>
            <a:pPr algn="ctr"/>
            <a:r>
              <a:rPr lang="fr-BE" dirty="0">
                <a:hlinkClick r:id="rId6" action="ppaction://hlinksldjump"/>
              </a:rPr>
              <a:t>Types d’évaluation </a:t>
            </a:r>
            <a:r>
              <a:rPr lang="fr-BE" dirty="0"/>
              <a:t>en classe</a:t>
            </a:r>
          </a:p>
          <a:p>
            <a:pPr algn="ctr"/>
            <a:endParaRPr lang="fr-BE" dirty="0"/>
          </a:p>
        </p:txBody>
      </p:sp>
      <p:sp>
        <p:nvSpPr>
          <p:cNvPr id="15" name="ZoneTexte 14"/>
          <p:cNvSpPr txBox="1"/>
          <p:nvPr/>
        </p:nvSpPr>
        <p:spPr>
          <a:xfrm>
            <a:off x="2483768" y="4536315"/>
            <a:ext cx="4213448" cy="2308324"/>
          </a:xfrm>
          <a:prstGeom prst="rect">
            <a:avLst/>
          </a:prstGeom>
          <a:noFill/>
        </p:spPr>
        <p:txBody>
          <a:bodyPr wrap="square" rtlCol="0">
            <a:spAutoFit/>
          </a:bodyPr>
          <a:lstStyle/>
          <a:p>
            <a:pPr algn="ctr"/>
            <a:r>
              <a:rPr lang="fr-BE" b="1" dirty="0"/>
              <a:t>L’élève du DI</a:t>
            </a:r>
            <a:endParaRPr lang="fr-BE" dirty="0"/>
          </a:p>
          <a:p>
            <a:pPr algn="ctr"/>
            <a:r>
              <a:rPr lang="fr-BE" dirty="0">
                <a:hlinkClick r:id="rId7" action="ppaction://hlinksldjump"/>
              </a:rPr>
              <a:t>Identité</a:t>
            </a:r>
            <a:r>
              <a:rPr lang="fr-BE" dirty="0"/>
              <a:t>, </a:t>
            </a:r>
            <a:r>
              <a:rPr lang="fr-BE" dirty="0">
                <a:solidFill>
                  <a:srgbClr val="00B050"/>
                </a:solidFill>
              </a:rPr>
              <a:t>motivation (voir diapo Viau)</a:t>
            </a:r>
          </a:p>
          <a:p>
            <a:pPr algn="ctr"/>
            <a:r>
              <a:rPr lang="fr-BE" dirty="0">
                <a:hlinkClick r:id="rId8" action="ppaction://hlinksldjump"/>
              </a:rPr>
              <a:t>Transition primaire-secondaire</a:t>
            </a:r>
            <a:endParaRPr lang="fr-BE" dirty="0"/>
          </a:p>
          <a:p>
            <a:pPr algn="ctr"/>
            <a:r>
              <a:rPr lang="fr-BE" dirty="0">
                <a:hlinkClick r:id="rId9" action="ppaction://hlinksldjump"/>
              </a:rPr>
              <a:t>« Styles » d’apprentissage</a:t>
            </a:r>
            <a:endParaRPr lang="fr-BE" dirty="0"/>
          </a:p>
          <a:p>
            <a:pPr algn="ctr"/>
            <a:r>
              <a:rPr lang="fr-BE" dirty="0">
                <a:hlinkClick r:id="rId10" action="ppaction://hlinksldjump"/>
              </a:rPr>
              <a:t>Métacognition</a:t>
            </a:r>
            <a:endParaRPr lang="fr-BE" dirty="0"/>
          </a:p>
          <a:p>
            <a:pPr algn="ctr"/>
            <a:r>
              <a:rPr lang="fr-BE" dirty="0">
                <a:solidFill>
                  <a:srgbClr val="00B050"/>
                </a:solidFill>
              </a:rPr>
              <a:t>Troubles de l’apprentissage et différenciation (voir synthèses et diapo sur site)</a:t>
            </a:r>
          </a:p>
        </p:txBody>
      </p:sp>
      <p:sp>
        <p:nvSpPr>
          <p:cNvPr id="14" name="ZoneTexte 13"/>
          <p:cNvSpPr txBox="1"/>
          <p:nvPr/>
        </p:nvSpPr>
        <p:spPr>
          <a:xfrm>
            <a:off x="2987824" y="3717032"/>
            <a:ext cx="2944190" cy="400110"/>
          </a:xfrm>
          <a:prstGeom prst="rect">
            <a:avLst/>
          </a:prstGeom>
          <a:noFill/>
        </p:spPr>
        <p:txBody>
          <a:bodyPr wrap="square" rtlCol="0">
            <a:spAutoFit/>
          </a:bodyPr>
          <a:lstStyle/>
          <a:p>
            <a:r>
              <a:rPr lang="fr-BE" sz="2000" b="1" dirty="0">
                <a:solidFill>
                  <a:srgbClr val="FF0000"/>
                </a:solidFill>
              </a:rPr>
              <a:t>Formation didactique 501</a:t>
            </a:r>
          </a:p>
        </p:txBody>
      </p:sp>
      <p:sp>
        <p:nvSpPr>
          <p:cNvPr id="6" name="ZoneTexte 5"/>
          <p:cNvSpPr txBox="1"/>
          <p:nvPr/>
        </p:nvSpPr>
        <p:spPr>
          <a:xfrm>
            <a:off x="107504" y="3356992"/>
            <a:ext cx="2736304" cy="2308324"/>
          </a:xfrm>
          <a:prstGeom prst="rect">
            <a:avLst/>
          </a:prstGeom>
          <a:noFill/>
        </p:spPr>
        <p:txBody>
          <a:bodyPr wrap="square" rtlCol="0">
            <a:spAutoFit/>
          </a:bodyPr>
          <a:lstStyle/>
          <a:p>
            <a:pPr algn="ctr"/>
            <a:r>
              <a:rPr lang="fr-BE" b="1" dirty="0"/>
              <a:t>L’enseignant</a:t>
            </a:r>
          </a:p>
          <a:p>
            <a:pPr algn="ctr"/>
            <a:r>
              <a:rPr lang="fr-BE" b="1" dirty="0"/>
              <a:t>DI/DS</a:t>
            </a:r>
            <a:endParaRPr lang="fr-BE" dirty="0"/>
          </a:p>
          <a:p>
            <a:pPr algn="ctr"/>
            <a:r>
              <a:rPr lang="fr-BE" dirty="0"/>
              <a:t>Contexte pluriel</a:t>
            </a:r>
          </a:p>
          <a:p>
            <a:pPr algn="ctr"/>
            <a:r>
              <a:rPr lang="fr-BE" dirty="0"/>
              <a:t>Identité</a:t>
            </a:r>
          </a:p>
          <a:p>
            <a:pPr algn="ctr"/>
            <a:r>
              <a:rPr lang="fr-BE" dirty="0"/>
              <a:t>Défis</a:t>
            </a:r>
          </a:p>
          <a:p>
            <a:pPr algn="ctr"/>
            <a:r>
              <a:rPr lang="fr-BE" dirty="0"/>
              <a:t>Évolution</a:t>
            </a:r>
          </a:p>
          <a:p>
            <a:pPr algn="ctr"/>
            <a:r>
              <a:rPr lang="fr-BE" dirty="0"/>
              <a:t>Éducation permanente</a:t>
            </a:r>
          </a:p>
          <a:p>
            <a:pPr algn="ctr"/>
            <a:r>
              <a:rPr lang="fr-BE"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7638"/>
            <a:ext cx="8229600" cy="4938712"/>
          </a:xfrm>
        </p:spPr>
        <p:txBody>
          <a:bodyPr>
            <a:normAutofit lnSpcReduction="10000"/>
          </a:bodyPr>
          <a:lstStyle/>
          <a:p>
            <a:pPr marL="0" indent="0">
              <a:buNone/>
            </a:pPr>
            <a:r>
              <a:rPr lang="fr-FR" sz="2800" dirty="0"/>
              <a:t>Quelle place le vocabulaire </a:t>
            </a:r>
            <a:r>
              <a:rPr lang="fr-FR" sz="2800" dirty="0" err="1"/>
              <a:t>a-t-il</a:t>
            </a:r>
            <a:r>
              <a:rPr lang="fr-FR" sz="2800" dirty="0"/>
              <a:t> dans l’apprentissage des langues? </a:t>
            </a:r>
          </a:p>
          <a:p>
            <a:pPr marL="0" indent="0" algn="ctr">
              <a:buNone/>
            </a:pPr>
            <a:r>
              <a:rPr lang="fr-FR" sz="2800" dirty="0"/>
              <a:t>Du global (un contexte situationnel)</a:t>
            </a:r>
          </a:p>
          <a:p>
            <a:pPr marL="0" indent="0" algn="ctr">
              <a:buNone/>
            </a:pPr>
            <a:r>
              <a:rPr lang="fr-FR" sz="2800" dirty="0"/>
              <a:t> vers le simple (la linguistique)! </a:t>
            </a:r>
          </a:p>
          <a:p>
            <a:r>
              <a:rPr lang="fr-FR" sz="2800" dirty="0"/>
              <a:t>Les recherches montrent que pour la plupart des apprenants, l'enseignement direct du vocabulaire est bénéfique et nécessaire mais pas en préalable à une séquence d’apprentissage.  Une étude analytique et une reconstruction synthétique (sous forme de listes de mots et d’expressions) en cours d’apprentissage ou en fin de séquence est efficace.</a:t>
            </a:r>
          </a:p>
        </p:txBody>
      </p:sp>
      <p:sp>
        <p:nvSpPr>
          <p:cNvPr id="4" name="Titre 1"/>
          <p:cNvSpPr>
            <a:spLocks noGrp="1"/>
          </p:cNvSpPr>
          <p:nvPr>
            <p:ph type="title"/>
          </p:nvPr>
        </p:nvSpPr>
        <p:spPr>
          <a:xfrm>
            <a:off x="457200" y="274638"/>
            <a:ext cx="8229600" cy="1143000"/>
          </a:xfrm>
        </p:spPr>
        <p:txBody>
          <a:bodyPr/>
          <a:lstStyle/>
          <a:p>
            <a:r>
              <a:rPr lang="fr-BE" b="1" dirty="0">
                <a:solidFill>
                  <a:srgbClr val="FF0000"/>
                </a:solidFill>
              </a:rPr>
              <a:t>L’étude du vocabulaire au DI </a:t>
            </a:r>
            <a:r>
              <a:rPr lang="fr-BE" sz="1600" b="1" dirty="0">
                <a:solidFill>
                  <a:srgbClr val="FF0000"/>
                </a:solidFill>
              </a:rPr>
              <a:t>5/13</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20</a:t>
            </a:fld>
            <a:endParaRPr lang="fr-B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4000" b="1" dirty="0">
                <a:solidFill>
                  <a:srgbClr val="FF0000"/>
                </a:solidFill>
              </a:rPr>
              <a:t>L’étude du vocabulaire au DI </a:t>
            </a:r>
            <a:r>
              <a:rPr lang="fr-BE" sz="1800" b="1" dirty="0">
                <a:solidFill>
                  <a:srgbClr val="FF0000"/>
                </a:solidFill>
              </a:rPr>
              <a:t>6/13</a:t>
            </a:r>
          </a:p>
        </p:txBody>
      </p:sp>
      <p:sp>
        <p:nvSpPr>
          <p:cNvPr id="3" name="Espace réservé du contenu 2"/>
          <p:cNvSpPr>
            <a:spLocks noGrp="1"/>
          </p:cNvSpPr>
          <p:nvPr>
            <p:ph idx="1"/>
          </p:nvPr>
        </p:nvSpPr>
        <p:spPr>
          <a:xfrm>
            <a:off x="457200" y="1412776"/>
            <a:ext cx="8229600" cy="4896544"/>
          </a:xfrm>
        </p:spPr>
        <p:txBody>
          <a:bodyPr>
            <a:noAutofit/>
          </a:bodyPr>
          <a:lstStyle/>
          <a:p>
            <a:pPr>
              <a:buFont typeface="Wingdings" pitchFamily="2" charset="2"/>
              <a:buChar char="§"/>
            </a:pPr>
            <a:r>
              <a:rPr lang="fr-BE" sz="2400" b="1" dirty="0"/>
              <a:t>Méthode</a:t>
            </a:r>
            <a:r>
              <a:rPr lang="fr-BE" sz="2400" dirty="0"/>
              <a:t>: écoute – vois – répète // visuel et geste</a:t>
            </a:r>
          </a:p>
          <a:p>
            <a:pPr>
              <a:buFont typeface="Wingdings" pitchFamily="2" charset="2"/>
              <a:buChar char="§"/>
            </a:pPr>
            <a:r>
              <a:rPr lang="fr-BE" sz="2400" dirty="0"/>
              <a:t>Listes </a:t>
            </a:r>
            <a:r>
              <a:rPr lang="fr-BE" sz="2400" b="1" dirty="0"/>
              <a:t>typographiées</a:t>
            </a:r>
            <a:r>
              <a:rPr lang="fr-BE" sz="2400" dirty="0"/>
              <a:t> (police taille) plutôt que manuscrites (avoir son propre petit carnet de vocabulaire toujours sur le banc)</a:t>
            </a:r>
          </a:p>
          <a:p>
            <a:pPr>
              <a:buFont typeface="Wingdings" pitchFamily="2" charset="2"/>
              <a:buChar char="§"/>
            </a:pPr>
            <a:r>
              <a:rPr lang="fr-BE" sz="2400" dirty="0"/>
              <a:t>Créer des </a:t>
            </a:r>
            <a:r>
              <a:rPr lang="fr-BE" sz="2400" b="1" dirty="0"/>
              <a:t>fiches de couleur </a:t>
            </a:r>
            <a:r>
              <a:rPr lang="fr-BE" sz="2400" dirty="0"/>
              <a:t>selon la nature du mot (ex. adjectifs en bleu, verbes en rouge,… (même code que dans le cours de français)</a:t>
            </a:r>
          </a:p>
          <a:p>
            <a:pPr>
              <a:buFont typeface="Wingdings" pitchFamily="2" charset="2"/>
              <a:buChar char="§"/>
            </a:pPr>
            <a:r>
              <a:rPr lang="fr-BE" sz="2400" dirty="0"/>
              <a:t>Favoriser l’étude du </a:t>
            </a:r>
            <a:r>
              <a:rPr lang="fr-BE" sz="2400" b="1" dirty="0"/>
              <a:t>vocabulaire essentiel en contexte par thèmes vus </a:t>
            </a:r>
            <a:r>
              <a:rPr lang="fr-BE" sz="2400" dirty="0"/>
              <a:t>en classe</a:t>
            </a:r>
          </a:p>
          <a:p>
            <a:pPr>
              <a:buFont typeface="Wingdings" pitchFamily="2" charset="2"/>
              <a:buChar char="§"/>
            </a:pPr>
            <a:r>
              <a:rPr lang="fr-BE" sz="2400" dirty="0"/>
              <a:t>Essayer de ne pas apprendre en même temps des termes très semblables dans deux langues modernes différentes pour éviter des confusions ou marquer les différences </a:t>
            </a:r>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21</a:t>
            </a:fld>
            <a:endParaRPr lang="fr-B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628800"/>
            <a:ext cx="8229600" cy="3744416"/>
          </a:xfrm>
        </p:spPr>
        <p:txBody>
          <a:bodyPr>
            <a:normAutofit/>
          </a:bodyPr>
          <a:lstStyle/>
          <a:p>
            <a:pPr>
              <a:buFont typeface="Wingdings" pitchFamily="2" charset="2"/>
              <a:buChar char="§"/>
            </a:pPr>
            <a:r>
              <a:rPr lang="fr-BE" sz="2400" dirty="0"/>
              <a:t>Privilégier des </a:t>
            </a:r>
            <a:r>
              <a:rPr lang="fr-BE" sz="2400" b="1" dirty="0"/>
              <a:t>phrases-type </a:t>
            </a:r>
            <a:r>
              <a:rPr lang="fr-BE" sz="2400" dirty="0"/>
              <a:t>à connaître par cœur</a:t>
            </a:r>
          </a:p>
          <a:p>
            <a:pPr>
              <a:buFont typeface="Wingdings" pitchFamily="2" charset="2"/>
              <a:buChar char="§"/>
            </a:pPr>
            <a:r>
              <a:rPr lang="fr-BE" sz="2400" dirty="0"/>
              <a:t>Utiliser/créer des</a:t>
            </a:r>
            <a:r>
              <a:rPr lang="fr-BE" sz="2400" b="1" dirty="0"/>
              <a:t> fiches GUIDES DE CONVERSATION</a:t>
            </a:r>
            <a:r>
              <a:rPr lang="fr-BE" sz="2400" dirty="0"/>
              <a:t> en fonction des thèmes à voir sur l’année</a:t>
            </a:r>
          </a:p>
          <a:p>
            <a:pPr>
              <a:buFont typeface="Wingdings" pitchFamily="2" charset="2"/>
              <a:buChar char="§"/>
            </a:pPr>
            <a:r>
              <a:rPr lang="fr-BE" sz="2400" dirty="0"/>
              <a:t>Favoriser les </a:t>
            </a:r>
            <a:r>
              <a:rPr lang="fr-BE" sz="2400" b="1" dirty="0"/>
              <a:t>supports oraux </a:t>
            </a:r>
            <a:r>
              <a:rPr lang="fr-BE" sz="2400" dirty="0"/>
              <a:t>(enregistrement du vocabulaire, jeux d’application sur internet, logiciels de lecture)</a:t>
            </a:r>
          </a:p>
          <a:p>
            <a:pPr>
              <a:buFont typeface="Wingdings" pitchFamily="2" charset="2"/>
              <a:buChar char="§"/>
            </a:pPr>
            <a:r>
              <a:rPr lang="fr-BE" sz="2400" dirty="0"/>
              <a:t>Utiliser le site Quizlet.com : encodage des listes de vocabulaire, directement importables dans le logiciel. </a:t>
            </a:r>
            <a:r>
              <a:rPr lang="fr-BE" sz="2400" i="1" dirty="0"/>
              <a:t>Ne pas hésiter à utiliser la version audio !</a:t>
            </a:r>
            <a:endParaRPr lang="fr-BE" sz="2400" dirty="0"/>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22</a:t>
            </a:fld>
            <a:endParaRPr lang="fr-BE"/>
          </a:p>
        </p:txBody>
      </p:sp>
      <p:sp>
        <p:nvSpPr>
          <p:cNvPr id="6" name="Titr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BE" sz="4000" b="1" dirty="0">
                <a:solidFill>
                  <a:srgbClr val="FF0000"/>
                </a:solidFill>
              </a:rPr>
              <a:t>L’étude du vocabulaire au DI </a:t>
            </a:r>
            <a:r>
              <a:rPr lang="fr-BE" sz="1700" b="1" dirty="0">
                <a:solidFill>
                  <a:srgbClr val="FF0000"/>
                </a:solidFill>
              </a:rPr>
              <a:t>7/13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556792"/>
            <a:ext cx="8229600" cy="4896544"/>
          </a:xfrm>
        </p:spPr>
        <p:txBody>
          <a:bodyPr>
            <a:normAutofit/>
          </a:bodyPr>
          <a:lstStyle/>
          <a:p>
            <a:pPr>
              <a:buFont typeface="Wingdings" pitchFamily="2" charset="2"/>
              <a:buChar char="§"/>
            </a:pPr>
            <a:r>
              <a:rPr lang="fr-BE" sz="2400" dirty="0"/>
              <a:t>Associer un </a:t>
            </a:r>
            <a:r>
              <a:rPr lang="fr-BE" sz="2400" b="1" dirty="0"/>
              <a:t>pictogramme</a:t>
            </a:r>
            <a:r>
              <a:rPr lang="fr-BE" sz="2400" dirty="0"/>
              <a:t> aux consignes écrites.</a:t>
            </a:r>
          </a:p>
          <a:p>
            <a:pPr>
              <a:buFont typeface="Wingdings" pitchFamily="2" charset="2"/>
              <a:buChar char="§"/>
            </a:pPr>
            <a:r>
              <a:rPr lang="fr-BE" sz="2400" dirty="0"/>
              <a:t>Utiliser des </a:t>
            </a:r>
            <a:r>
              <a:rPr lang="fr-BE" sz="2400" b="1" dirty="0"/>
              <a:t>techniques de gestion mentale </a:t>
            </a:r>
            <a:r>
              <a:rPr lang="fr-BE" sz="2400" dirty="0"/>
              <a:t>: </a:t>
            </a:r>
            <a:r>
              <a:rPr lang="fr-BE" sz="2400" i="1" dirty="0"/>
              <a:t>à quoi le mot te fait-il penser ? Joindre le geste à la parole</a:t>
            </a:r>
          </a:p>
          <a:p>
            <a:pPr>
              <a:buFont typeface="Wingdings" pitchFamily="2" charset="2"/>
              <a:buChar char="§"/>
            </a:pPr>
            <a:r>
              <a:rPr lang="fr-BE" sz="2400" dirty="0"/>
              <a:t>Réaliser des </a:t>
            </a:r>
            <a:r>
              <a:rPr lang="fr-BE" sz="2400" b="1" dirty="0"/>
              <a:t>petits exercices oraux de rappel </a:t>
            </a:r>
            <a:r>
              <a:rPr lang="fr-BE" sz="2400" dirty="0"/>
              <a:t>du vocabulaire en début de cours sous forme de jeux: traduire, ou donner la définition dans la langue-cible, ou faire deviner le mot par la définition dans la langue, mots-croisés, </a:t>
            </a:r>
            <a:r>
              <a:rPr lang="fr-BE" sz="2400" dirty="0" err="1"/>
              <a:t>etc</a:t>
            </a:r>
            <a:endParaRPr lang="fr-BE" sz="2400" dirty="0"/>
          </a:p>
          <a:p>
            <a:pPr>
              <a:buNone/>
            </a:pPr>
            <a:endParaRPr lang="fr-BE" sz="2400" dirty="0"/>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23</a:t>
            </a:fld>
            <a:endParaRPr lang="fr-BE"/>
          </a:p>
        </p:txBody>
      </p:sp>
      <p:sp>
        <p:nvSpPr>
          <p:cNvPr id="6" name="Titre 1"/>
          <p:cNvSpPr>
            <a:spLocks noGrp="1"/>
          </p:cNvSpPr>
          <p:nvPr>
            <p:ph type="title"/>
          </p:nvPr>
        </p:nvSpPr>
        <p:spPr>
          <a:xfrm>
            <a:off x="457200" y="274638"/>
            <a:ext cx="8229600" cy="1143000"/>
          </a:xfrm>
        </p:spPr>
        <p:txBody>
          <a:bodyPr>
            <a:normAutofit/>
          </a:bodyPr>
          <a:lstStyle/>
          <a:p>
            <a:r>
              <a:rPr lang="fr-BE" sz="4000" b="1" dirty="0">
                <a:solidFill>
                  <a:srgbClr val="FF0000"/>
                </a:solidFill>
              </a:rPr>
              <a:t>L’étude du vocabulaire au DI </a:t>
            </a:r>
            <a:r>
              <a:rPr lang="fr-BE" sz="1800" b="1" dirty="0">
                <a:solidFill>
                  <a:srgbClr val="FF0000"/>
                </a:solidFill>
              </a:rPr>
              <a:t>8/13</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solidFill>
                  <a:srgbClr val="002060"/>
                </a:solidFill>
              </a:rPr>
              <a:t>Exemples pour le vocabulaire </a:t>
            </a:r>
            <a:r>
              <a:rPr lang="fr-BE" sz="1800" dirty="0">
                <a:solidFill>
                  <a:srgbClr val="002060"/>
                </a:solidFill>
              </a:rPr>
              <a:t>9/13</a:t>
            </a:r>
            <a:br>
              <a:rPr lang="fr-BE" dirty="0">
                <a:solidFill>
                  <a:srgbClr val="002060"/>
                </a:solidFill>
              </a:rPr>
            </a:br>
            <a:r>
              <a:rPr lang="fr-BE" sz="2700" dirty="0" err="1">
                <a:solidFill>
                  <a:srgbClr val="002060"/>
                </a:solidFill>
              </a:rPr>
              <a:t>Pictoselector</a:t>
            </a:r>
            <a:r>
              <a:rPr lang="fr-BE" sz="2700" dirty="0">
                <a:solidFill>
                  <a:srgbClr val="002060"/>
                </a:solidFill>
              </a:rPr>
              <a:t>, </a:t>
            </a:r>
            <a:r>
              <a:rPr lang="fr-BE" sz="2700" dirty="0" err="1">
                <a:solidFill>
                  <a:srgbClr val="002060"/>
                </a:solidFill>
              </a:rPr>
              <a:t>Quizzlet</a:t>
            </a:r>
            <a:endParaRPr lang="fr-BE" sz="2700" dirty="0">
              <a:solidFill>
                <a:srgbClr val="002060"/>
              </a:solidFill>
            </a:endParaRPr>
          </a:p>
        </p:txBody>
      </p:sp>
      <p:pic>
        <p:nvPicPr>
          <p:cNvPr id="1027" name="Picture 3"/>
          <p:cNvPicPr>
            <a:picLocks noChangeAspect="1" noChangeArrowheads="1"/>
          </p:cNvPicPr>
          <p:nvPr/>
        </p:nvPicPr>
        <p:blipFill>
          <a:blip r:embed="rId2" cstate="print"/>
          <a:srcRect/>
          <a:stretch>
            <a:fillRect/>
          </a:stretch>
        </p:blipFill>
        <p:spPr bwMode="auto">
          <a:xfrm>
            <a:off x="2195736" y="1916832"/>
            <a:ext cx="5305425" cy="3095625"/>
          </a:xfrm>
          <a:prstGeom prst="rect">
            <a:avLst/>
          </a:prstGeom>
          <a:noFill/>
          <a:ln w="9525">
            <a:noFill/>
            <a:miter lim="800000"/>
            <a:headEnd/>
            <a:tailEnd/>
          </a:ln>
        </p:spPr>
      </p:pic>
      <p:sp>
        <p:nvSpPr>
          <p:cNvPr id="3" name="Espace réservé du numéro de diapositive 2"/>
          <p:cNvSpPr>
            <a:spLocks noGrp="1"/>
          </p:cNvSpPr>
          <p:nvPr>
            <p:ph type="sldNum" sz="quarter" idx="12"/>
          </p:nvPr>
        </p:nvSpPr>
        <p:spPr/>
        <p:txBody>
          <a:bodyPr/>
          <a:lstStyle/>
          <a:p>
            <a:fld id="{82B6121C-217F-4E08-805A-9DEF0A6A2F56}" type="slidenum">
              <a:rPr lang="fr-BE" smtClean="0"/>
              <a:pPr/>
              <a:t>24</a:t>
            </a:fld>
            <a:endParaRPr lang="fr-BE"/>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bwMode="auto">
          <a:xfrm>
            <a:off x="611560" y="4221088"/>
            <a:ext cx="8258175" cy="1762125"/>
          </a:xfrm>
          <a:prstGeom prst="rect">
            <a:avLst/>
          </a:prstGeom>
          <a:noFill/>
          <a:ln w="9525">
            <a:noFill/>
            <a:miter lim="800000"/>
            <a:headEnd/>
            <a:tailEnd/>
          </a:ln>
        </p:spPr>
      </p:pic>
      <p:sp>
        <p:nvSpPr>
          <p:cNvPr id="5" name="Titre 1"/>
          <p:cNvSpPr>
            <a:spLocks noGrp="1"/>
          </p:cNvSpPr>
          <p:nvPr>
            <p:ph type="title"/>
          </p:nvPr>
        </p:nvSpPr>
        <p:spPr>
          <a:xfrm>
            <a:off x="457200" y="274638"/>
            <a:ext cx="8435280" cy="1143000"/>
          </a:xfrm>
        </p:spPr>
        <p:txBody>
          <a:bodyPr>
            <a:normAutofit/>
          </a:bodyPr>
          <a:lstStyle/>
          <a:p>
            <a:r>
              <a:rPr lang="fr-BE" sz="2800" dirty="0">
                <a:solidFill>
                  <a:srgbClr val="002060"/>
                </a:solidFill>
              </a:rPr>
              <a:t>Exemples pour le vocabulaire néerlandais   </a:t>
            </a:r>
            <a:r>
              <a:rPr lang="fr-BE" sz="1600" dirty="0">
                <a:solidFill>
                  <a:srgbClr val="002060"/>
                </a:solidFill>
              </a:rPr>
              <a:t>10/13</a:t>
            </a:r>
            <a:br>
              <a:rPr lang="fr-BE" sz="2800" dirty="0">
                <a:solidFill>
                  <a:srgbClr val="002060"/>
                </a:solidFill>
              </a:rPr>
            </a:br>
            <a:r>
              <a:rPr lang="fr-BE" sz="2800" dirty="0" err="1">
                <a:solidFill>
                  <a:srgbClr val="002060"/>
                </a:solidFill>
              </a:rPr>
              <a:t>Pictoselector</a:t>
            </a:r>
            <a:r>
              <a:rPr lang="fr-BE" sz="2800" dirty="0">
                <a:solidFill>
                  <a:srgbClr val="002060"/>
                </a:solidFill>
              </a:rPr>
              <a:t>, </a:t>
            </a:r>
            <a:r>
              <a:rPr lang="fr-BE" sz="2800" dirty="0" err="1">
                <a:solidFill>
                  <a:srgbClr val="002060"/>
                </a:solidFill>
              </a:rPr>
              <a:t>Quizzlet</a:t>
            </a:r>
            <a:endParaRPr lang="fr-BE" sz="2800" dirty="0">
              <a:solidFill>
                <a:srgbClr val="002060"/>
              </a:solidFill>
            </a:endParaRPr>
          </a:p>
        </p:txBody>
      </p:sp>
      <p:pic>
        <p:nvPicPr>
          <p:cNvPr id="6" name="Picture 2"/>
          <p:cNvPicPr>
            <a:picLocks noGrp="1" noChangeAspect="1" noChangeArrowheads="1"/>
          </p:cNvPicPr>
          <p:nvPr>
            <p:ph idx="1"/>
          </p:nvPr>
        </p:nvPicPr>
        <p:blipFill>
          <a:blip r:embed="rId3" cstate="print"/>
          <a:srcRect/>
          <a:stretch>
            <a:fillRect/>
          </a:stretch>
        </p:blipFill>
        <p:spPr bwMode="auto">
          <a:xfrm>
            <a:off x="251520" y="1196752"/>
            <a:ext cx="3672408" cy="1438360"/>
          </a:xfrm>
          <a:prstGeom prst="rect">
            <a:avLst/>
          </a:prstGeom>
          <a:noFill/>
          <a:ln w="9525">
            <a:noFill/>
            <a:miter lim="800000"/>
            <a:headEnd/>
            <a:tailEnd/>
          </a:ln>
        </p:spPr>
      </p:pic>
      <p:pic>
        <p:nvPicPr>
          <p:cNvPr id="4098" name="Picture 2"/>
          <p:cNvPicPr>
            <a:picLocks noChangeAspect="1" noChangeArrowheads="1"/>
          </p:cNvPicPr>
          <p:nvPr/>
        </p:nvPicPr>
        <p:blipFill>
          <a:blip r:embed="rId4" cstate="print"/>
          <a:srcRect/>
          <a:stretch>
            <a:fillRect/>
          </a:stretch>
        </p:blipFill>
        <p:spPr bwMode="auto">
          <a:xfrm>
            <a:off x="3336804" y="2564904"/>
            <a:ext cx="5476500" cy="1512168"/>
          </a:xfrm>
          <a:prstGeom prst="rect">
            <a:avLst/>
          </a:prstGeom>
          <a:noFill/>
          <a:ln w="9525">
            <a:noFill/>
            <a:miter lim="800000"/>
            <a:headEnd/>
            <a:tailEnd/>
          </a:ln>
        </p:spPr>
      </p:pic>
      <p:sp>
        <p:nvSpPr>
          <p:cNvPr id="2" name="Espace réservé du numéro de diapositive 1"/>
          <p:cNvSpPr>
            <a:spLocks noGrp="1"/>
          </p:cNvSpPr>
          <p:nvPr>
            <p:ph type="sldNum" sz="quarter" idx="12"/>
          </p:nvPr>
        </p:nvSpPr>
        <p:spPr/>
        <p:txBody>
          <a:bodyPr/>
          <a:lstStyle/>
          <a:p>
            <a:fld id="{82B6121C-217F-4E08-805A-9DEF0A6A2F56}" type="slidenum">
              <a:rPr lang="fr-BE" smtClean="0"/>
              <a:pPr/>
              <a:t>25</a:t>
            </a:fld>
            <a:endParaRPr lang="fr-B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756149"/>
          </a:xfrm>
        </p:spPr>
        <p:txBody>
          <a:bodyPr>
            <a:noAutofit/>
          </a:bodyPr>
          <a:lstStyle/>
          <a:p>
            <a:r>
              <a:rPr lang="fr-BE" sz="2000" dirty="0"/>
              <a:t>S’en assurer une bonne </a:t>
            </a:r>
            <a:r>
              <a:rPr lang="fr-BE" sz="2000" b="1" dirty="0"/>
              <a:t>compréhension</a:t>
            </a:r>
            <a:r>
              <a:rPr lang="fr-BE" sz="2000" dirty="0"/>
              <a:t> ; la réexpliquer en français (y compris en immersion car les capacités métalinguistiques exercées en français sont favorables à l’apprentissage d’une seconde langue).</a:t>
            </a:r>
          </a:p>
          <a:p>
            <a:r>
              <a:rPr lang="fr-BE" sz="2000" dirty="0"/>
              <a:t> Acquérir une bonne </a:t>
            </a:r>
            <a:r>
              <a:rPr lang="fr-BE" sz="2000" b="1" dirty="0"/>
              <a:t>mémorisation</a:t>
            </a:r>
            <a:r>
              <a:rPr lang="fr-BE" sz="2000" dirty="0"/>
              <a:t> des structures grammaticales (outiller la mémorisation) afin de compenser les obstacles dus aux difficultés de lecture et/ou d’orthographe (! Difficulté de transfert  des connaissances donc </a:t>
            </a:r>
            <a:r>
              <a:rPr lang="fr-BE" sz="2000" b="1" dirty="0"/>
              <a:t>associer des exercices oraux </a:t>
            </a:r>
            <a:r>
              <a:rPr lang="fr-BE" sz="2000" dirty="0"/>
              <a:t>du type </a:t>
            </a:r>
            <a:r>
              <a:rPr lang="fr-BE" sz="2000" dirty="0" err="1"/>
              <a:t>What</a:t>
            </a:r>
            <a:r>
              <a:rPr lang="fr-BE" sz="2000" dirty="0"/>
              <a:t> do </a:t>
            </a:r>
            <a:r>
              <a:rPr lang="fr-BE" sz="2000" dirty="0" err="1"/>
              <a:t>you</a:t>
            </a:r>
            <a:r>
              <a:rPr lang="fr-BE" sz="2000" dirty="0"/>
              <a:t>…, </a:t>
            </a:r>
            <a:r>
              <a:rPr lang="fr-BE" sz="2000" dirty="0" err="1"/>
              <a:t>answer</a:t>
            </a:r>
            <a:r>
              <a:rPr lang="fr-BE" sz="2000" dirty="0"/>
              <a:t> How do </a:t>
            </a:r>
            <a:r>
              <a:rPr lang="fr-BE" sz="2000" dirty="0" err="1"/>
              <a:t>you</a:t>
            </a:r>
            <a:r>
              <a:rPr lang="fr-BE" sz="2000" dirty="0"/>
              <a:t>… , </a:t>
            </a:r>
            <a:r>
              <a:rPr lang="fr-BE" sz="2000" dirty="0" err="1"/>
              <a:t>answer</a:t>
            </a:r>
            <a:r>
              <a:rPr lang="fr-BE" sz="2000" dirty="0"/>
              <a:t> … </a:t>
            </a:r>
            <a:r>
              <a:rPr lang="fr-BE" sz="2000" dirty="0" err="1"/>
              <a:t>etc</a:t>
            </a:r>
            <a:r>
              <a:rPr lang="fr-BE" sz="2000" dirty="0"/>
              <a:t> = chaîne orale de questions et de réponses entre élèves, directement après les explications)</a:t>
            </a:r>
          </a:p>
          <a:p>
            <a:r>
              <a:rPr lang="fr-BE" sz="2000" dirty="0"/>
              <a:t>Faire des </a:t>
            </a:r>
            <a:r>
              <a:rPr lang="fr-BE" sz="2000" b="1" dirty="0"/>
              <a:t>fiches mémos</a:t>
            </a:r>
            <a:r>
              <a:rPr lang="fr-BE" sz="2000" dirty="0"/>
              <a:t> (ex. un rappel des règles principales)</a:t>
            </a:r>
          </a:p>
          <a:p>
            <a:r>
              <a:rPr lang="fr-BE" sz="2000" dirty="0"/>
              <a:t>Étude des temps primitifs : Privilégier </a:t>
            </a:r>
            <a:r>
              <a:rPr lang="fr-BE" sz="2000" b="1" dirty="0"/>
              <a:t>l’apprentissage en contexte </a:t>
            </a:r>
            <a:r>
              <a:rPr lang="fr-BE" sz="2000" dirty="0"/>
              <a:t>ET les verbes les plus utilisés à retenir, par exemple à partir des exercices oraux en classe. Si nécessaire, étudier d’abord les 2 premières colonnes au début puis rajouter la colonne du participe passé par la suite.</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26</a:t>
            </a:fld>
            <a:endParaRPr lang="fr-BE"/>
          </a:p>
        </p:txBody>
      </p:sp>
      <p:sp>
        <p:nvSpPr>
          <p:cNvPr id="6" name="Titre 1"/>
          <p:cNvSpPr>
            <a:spLocks noGrp="1"/>
          </p:cNvSpPr>
          <p:nvPr>
            <p:ph type="title"/>
          </p:nvPr>
        </p:nvSpPr>
        <p:spPr>
          <a:xfrm>
            <a:off x="457200" y="274638"/>
            <a:ext cx="8229600" cy="1143000"/>
          </a:xfrm>
        </p:spPr>
        <p:txBody>
          <a:bodyPr>
            <a:normAutofit/>
          </a:bodyPr>
          <a:lstStyle/>
          <a:p>
            <a:r>
              <a:rPr lang="fr-BE" sz="4000" b="1" dirty="0">
                <a:solidFill>
                  <a:srgbClr val="FF0000"/>
                </a:solidFill>
              </a:rPr>
              <a:t>L’étude de la grammaire au DI </a:t>
            </a:r>
            <a:r>
              <a:rPr lang="fr-BE" sz="1600" b="1" dirty="0">
                <a:solidFill>
                  <a:srgbClr val="FF0000"/>
                </a:solidFill>
              </a:rPr>
              <a:t>11/13</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8629" y="119085"/>
            <a:ext cx="8229600" cy="1143000"/>
          </a:xfrm>
        </p:spPr>
        <p:txBody>
          <a:bodyPr/>
          <a:lstStyle/>
          <a:p>
            <a:r>
              <a:rPr lang="fr-BE" dirty="0">
                <a:solidFill>
                  <a:srgbClr val="002060"/>
                </a:solidFill>
              </a:rPr>
              <a:t>Aller plus loin </a:t>
            </a:r>
            <a:r>
              <a:rPr lang="fr-BE" sz="2800" dirty="0">
                <a:solidFill>
                  <a:srgbClr val="002060"/>
                </a:solidFill>
              </a:rPr>
              <a:t>(1) </a:t>
            </a:r>
            <a:r>
              <a:rPr lang="fr-BE" sz="1600" dirty="0">
                <a:solidFill>
                  <a:srgbClr val="002060"/>
                </a:solidFill>
              </a:rPr>
              <a:t>12/13</a:t>
            </a:r>
          </a:p>
        </p:txBody>
      </p:sp>
      <p:pic>
        <p:nvPicPr>
          <p:cNvPr id="4" name="Picture 2"/>
          <p:cNvPicPr>
            <a:picLocks noChangeAspect="1" noChangeArrowheads="1"/>
          </p:cNvPicPr>
          <p:nvPr/>
        </p:nvPicPr>
        <p:blipFill>
          <a:blip r:embed="rId2" cstate="print"/>
          <a:srcRect/>
          <a:stretch>
            <a:fillRect/>
          </a:stretch>
        </p:blipFill>
        <p:spPr bwMode="auto">
          <a:xfrm>
            <a:off x="611560" y="1058711"/>
            <a:ext cx="8051802" cy="4242023"/>
          </a:xfrm>
          <a:prstGeom prst="rect">
            <a:avLst/>
          </a:prstGeom>
          <a:noFill/>
          <a:ln w="9525">
            <a:noFill/>
            <a:miter lim="800000"/>
            <a:headEnd/>
            <a:tailEnd/>
          </a:ln>
        </p:spPr>
      </p:pic>
      <p:sp>
        <p:nvSpPr>
          <p:cNvPr id="5" name="ZoneTexte 4"/>
          <p:cNvSpPr txBox="1"/>
          <p:nvPr/>
        </p:nvSpPr>
        <p:spPr>
          <a:xfrm>
            <a:off x="611560" y="5237898"/>
            <a:ext cx="7776864" cy="1754326"/>
          </a:xfrm>
          <a:prstGeom prst="rect">
            <a:avLst/>
          </a:prstGeom>
          <a:noFill/>
        </p:spPr>
        <p:txBody>
          <a:bodyPr wrap="square" rtlCol="0">
            <a:spAutoFit/>
          </a:bodyPr>
          <a:lstStyle/>
          <a:p>
            <a:r>
              <a:rPr lang="fr-BE" dirty="0"/>
              <a:t>- Groupe français d’éducation nouvelle. (2002) (Se) construire un vocabulaire en langues. France, Lyon: Chronique Sociale.</a:t>
            </a:r>
            <a:endParaRPr lang="fr-BE" dirty="0">
              <a:hlinkClick r:id="rId3"/>
            </a:endParaRPr>
          </a:p>
          <a:p>
            <a:r>
              <a:rPr lang="fr-BE" dirty="0">
                <a:hlinkClick r:id="rId3"/>
              </a:rPr>
              <a:t>http://do2learn.com/disabilities/CharacteristicsAndStrategies/SpecificLearningDisability_Strategies.html</a:t>
            </a:r>
            <a:endParaRPr lang="fr-BE" dirty="0"/>
          </a:p>
          <a:p>
            <a:r>
              <a:rPr lang="fr-BE" dirty="0">
                <a:hlinkClick r:id="rId4"/>
              </a:rPr>
              <a:t>http://www.iser.com/special-needs-software.html</a:t>
            </a:r>
            <a:endParaRPr lang="fr-BE" dirty="0"/>
          </a:p>
          <a:p>
            <a:endParaRPr lang="fr-BE" dirty="0"/>
          </a:p>
        </p:txBody>
      </p:sp>
      <p:sp>
        <p:nvSpPr>
          <p:cNvPr id="3" name="Espace réservé du numéro de diapositive 2"/>
          <p:cNvSpPr>
            <a:spLocks noGrp="1"/>
          </p:cNvSpPr>
          <p:nvPr>
            <p:ph type="sldNum" sz="quarter" idx="12"/>
          </p:nvPr>
        </p:nvSpPr>
        <p:spPr/>
        <p:txBody>
          <a:bodyPr/>
          <a:lstStyle/>
          <a:p>
            <a:fld id="{82B6121C-217F-4E08-805A-9DEF0A6A2F56}" type="slidenum">
              <a:rPr lang="fr-BE" smtClean="0"/>
              <a:pPr/>
              <a:t>27</a:t>
            </a:fld>
            <a:endParaRPr lang="fr-BE"/>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lstStyle/>
          <a:p>
            <a:r>
              <a:rPr lang="fr-BE" dirty="0">
                <a:solidFill>
                  <a:srgbClr val="002060"/>
                </a:solidFill>
              </a:rPr>
              <a:t>Aller plus loin </a:t>
            </a:r>
            <a:r>
              <a:rPr lang="fr-BE" sz="2800" dirty="0">
                <a:solidFill>
                  <a:srgbClr val="002060"/>
                </a:solidFill>
              </a:rPr>
              <a:t>(2) </a:t>
            </a:r>
            <a:r>
              <a:rPr lang="fr-BE" sz="1600" dirty="0">
                <a:solidFill>
                  <a:srgbClr val="002060"/>
                </a:solidFill>
              </a:rPr>
              <a:t>13/13</a:t>
            </a:r>
          </a:p>
        </p:txBody>
      </p:sp>
      <p:pic>
        <p:nvPicPr>
          <p:cNvPr id="3074" name="Picture 2"/>
          <p:cNvPicPr>
            <a:picLocks noChangeAspect="1" noChangeArrowheads="1"/>
          </p:cNvPicPr>
          <p:nvPr/>
        </p:nvPicPr>
        <p:blipFill>
          <a:blip r:embed="rId2" cstate="print"/>
          <a:srcRect/>
          <a:stretch>
            <a:fillRect/>
          </a:stretch>
        </p:blipFill>
        <p:spPr bwMode="auto">
          <a:xfrm>
            <a:off x="971600" y="1556792"/>
            <a:ext cx="5765056" cy="2317217"/>
          </a:xfrm>
          <a:prstGeom prst="rect">
            <a:avLst/>
          </a:prstGeom>
          <a:noFill/>
          <a:ln w="9525">
            <a:noFill/>
            <a:miter lim="800000"/>
            <a:headEnd/>
            <a:tailEnd/>
          </a:ln>
        </p:spPr>
      </p:pic>
      <p:sp>
        <p:nvSpPr>
          <p:cNvPr id="5" name="ZoneTexte 4"/>
          <p:cNvSpPr txBox="1"/>
          <p:nvPr/>
        </p:nvSpPr>
        <p:spPr>
          <a:xfrm>
            <a:off x="985641" y="4013163"/>
            <a:ext cx="6768752" cy="2862322"/>
          </a:xfrm>
          <a:prstGeom prst="rect">
            <a:avLst/>
          </a:prstGeom>
          <a:noFill/>
        </p:spPr>
        <p:txBody>
          <a:bodyPr wrap="square" rtlCol="0">
            <a:spAutoFit/>
          </a:bodyPr>
          <a:lstStyle/>
          <a:p>
            <a:r>
              <a:rPr lang="fr-BE" i="1" dirty="0">
                <a:latin typeface="Arial" pitchFamily="34" charset="0"/>
                <a:cs typeface="Arial" pitchFamily="34" charset="0"/>
              </a:rPr>
              <a:t>Troubles de l’apprentissage:</a:t>
            </a:r>
          </a:p>
          <a:p>
            <a:r>
              <a:rPr lang="fr-BE" dirty="0">
                <a:latin typeface="Arial" pitchFamily="34" charset="0"/>
                <a:cs typeface="Arial" pitchFamily="34" charset="0"/>
                <a:hlinkClick r:id="rId3"/>
              </a:rPr>
              <a:t>http://www.apead.be/fr/des-livres-pour-en-savoir-plus/</a:t>
            </a:r>
            <a:endParaRPr lang="fr-BE" dirty="0">
              <a:latin typeface="Arial" pitchFamily="34" charset="0"/>
              <a:cs typeface="Arial" pitchFamily="34" charset="0"/>
            </a:endParaRPr>
          </a:p>
          <a:p>
            <a:endParaRPr lang="fr-BE" dirty="0"/>
          </a:p>
          <a:p>
            <a:r>
              <a:rPr lang="fr-BE" dirty="0"/>
              <a:t>L’apprentissage des langues étrangères pour les </a:t>
            </a:r>
            <a:r>
              <a:rPr lang="fr-BE" dirty="0" err="1"/>
              <a:t>dys</a:t>
            </a:r>
            <a:r>
              <a:rPr lang="fr-BE" dirty="0"/>
              <a:t> </a:t>
            </a:r>
            <a:r>
              <a:rPr lang="fr-BE" dirty="0">
                <a:hlinkClick r:id="rId4"/>
              </a:rPr>
              <a:t>http://www.apead.be/images/upload/files/L'apprentissage%20des%20langues%20%C3%A9trang%C3%A8res.pdf</a:t>
            </a:r>
            <a:endParaRPr lang="fr-BE" dirty="0"/>
          </a:p>
          <a:p>
            <a:endParaRPr lang="fr-BE" dirty="0"/>
          </a:p>
          <a:p>
            <a:r>
              <a:rPr lang="fr-BE" dirty="0"/>
              <a:t>Se former efficacement </a:t>
            </a:r>
            <a:r>
              <a:rPr lang="fr-BE" dirty="0">
                <a:hlinkClick r:id="rId5"/>
              </a:rPr>
              <a:t>http://fr.slideshare.net/VALOZ/formation-efficace-best-practice-65382234</a:t>
            </a:r>
            <a:endParaRPr lang="fr-BE" dirty="0"/>
          </a:p>
          <a:p>
            <a:endParaRPr lang="fr-BE" dirty="0">
              <a:latin typeface="Arial" pitchFamily="34" charset="0"/>
              <a:cs typeface="Arial" pitchFamily="34" charset="0"/>
            </a:endParaRP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28</a:t>
            </a:fld>
            <a:endParaRPr lang="fr-BE"/>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pPr marL="0" indent="0">
              <a:buNone/>
            </a:pPr>
            <a:r>
              <a:rPr lang="fr-BE" u="sng" dirty="0"/>
              <a:t>Différenciation entre ‘styles’ et ‘stratégies’</a:t>
            </a:r>
          </a:p>
          <a:p>
            <a:r>
              <a:rPr lang="fr-BE" dirty="0"/>
              <a:t>Un </a:t>
            </a:r>
            <a:r>
              <a:rPr lang="fr-BE" b="1" dirty="0"/>
              <a:t>style</a:t>
            </a:r>
            <a:r>
              <a:rPr lang="fr-BE" dirty="0"/>
              <a:t> représente un ensemble d’approches, de techniques ou d’outils que l’apprenant va créer ou mobiliser </a:t>
            </a:r>
            <a:r>
              <a:rPr lang="fr-BE" b="1" dirty="0"/>
              <a:t>naturellement</a:t>
            </a:r>
            <a:r>
              <a:rPr lang="fr-BE" dirty="0"/>
              <a:t> pour s’approprier un contenu ou une compétence.</a:t>
            </a:r>
          </a:p>
          <a:p>
            <a:r>
              <a:rPr lang="fr-BE" dirty="0"/>
              <a:t>C’est un profil d’apprentissage.</a:t>
            </a:r>
          </a:p>
          <a:p>
            <a:r>
              <a:rPr lang="en-US" dirty="0"/>
              <a:t>Un style </a:t>
            </a:r>
            <a:r>
              <a:rPr lang="en-US" dirty="0" err="1"/>
              <a:t>d’apprentissage</a:t>
            </a:r>
            <a:r>
              <a:rPr lang="en-US" dirty="0"/>
              <a:t> </a:t>
            </a:r>
            <a:r>
              <a:rPr lang="en-US" dirty="0" err="1"/>
              <a:t>est</a:t>
            </a:r>
            <a:r>
              <a:rPr lang="en-US" dirty="0"/>
              <a:t> un ensemble de </a:t>
            </a:r>
            <a:r>
              <a:rPr lang="en-US" dirty="0" err="1"/>
              <a:t>caractéristiques</a:t>
            </a:r>
            <a:r>
              <a:rPr lang="en-US" dirty="0"/>
              <a:t> </a:t>
            </a:r>
            <a:r>
              <a:rPr lang="en-US" dirty="0" err="1"/>
              <a:t>imposé</a:t>
            </a:r>
            <a:r>
              <a:rPr lang="en-US" dirty="0"/>
              <a:t> par le </a:t>
            </a:r>
            <a:r>
              <a:rPr lang="en-US" dirty="0" err="1"/>
              <a:t>développement</a:t>
            </a:r>
            <a:r>
              <a:rPr lang="en-US" dirty="0"/>
              <a:t>  </a:t>
            </a:r>
            <a:r>
              <a:rPr lang="en-US" dirty="0" err="1"/>
              <a:t>biologique</a:t>
            </a:r>
            <a:r>
              <a:rPr lang="en-US" dirty="0"/>
              <a:t> qui rend la </a:t>
            </a:r>
            <a:r>
              <a:rPr lang="en-US" dirty="0" err="1"/>
              <a:t>même</a:t>
            </a:r>
            <a:r>
              <a:rPr lang="en-US" dirty="0"/>
              <a:t> </a:t>
            </a:r>
            <a:r>
              <a:rPr lang="en-US" dirty="0" err="1"/>
              <a:t>méthode</a:t>
            </a:r>
            <a:r>
              <a:rPr lang="en-US" dirty="0"/>
              <a:t> </a:t>
            </a:r>
            <a:r>
              <a:rPr lang="en-US" dirty="0" err="1"/>
              <a:t>d’enseignement</a:t>
            </a:r>
            <a:r>
              <a:rPr lang="en-US" dirty="0"/>
              <a:t> formidable pour </a:t>
            </a:r>
            <a:r>
              <a:rPr lang="en-US" dirty="0" err="1"/>
              <a:t>certains</a:t>
            </a:r>
            <a:r>
              <a:rPr lang="en-US" dirty="0"/>
              <a:t> et </a:t>
            </a:r>
            <a:r>
              <a:rPr lang="en-US" dirty="0" err="1"/>
              <a:t>terribles</a:t>
            </a:r>
            <a:r>
              <a:rPr lang="en-US" dirty="0"/>
              <a:t> pour </a:t>
            </a:r>
            <a:r>
              <a:rPr lang="en-US" dirty="0" err="1"/>
              <a:t>d’autres</a:t>
            </a:r>
            <a:r>
              <a:rPr lang="en-US" dirty="0"/>
              <a:t> (Dunn &amp; Griggs, 1988 </a:t>
            </a:r>
            <a:r>
              <a:rPr lang="en-US" dirty="0" err="1"/>
              <a:t>cité</a:t>
            </a:r>
            <a:r>
              <a:rPr lang="en-US" dirty="0"/>
              <a:t> par Oxford, 2003).</a:t>
            </a:r>
            <a:endParaRPr lang="fr-BE" dirty="0"/>
          </a:p>
          <a:p>
            <a:r>
              <a:rPr lang="fr-BE" dirty="0"/>
              <a:t>Un style est d’abord une tendance naturelle </a:t>
            </a:r>
            <a:r>
              <a:rPr lang="fr-BE" dirty="0">
                <a:solidFill>
                  <a:srgbClr val="FF0000"/>
                </a:solidFill>
              </a:rPr>
              <a:t>pouvant être modifié par la suite par l’apprentissage de stratégies</a:t>
            </a:r>
            <a:r>
              <a:rPr lang="fr-BE" dirty="0"/>
              <a:t>.</a:t>
            </a:r>
          </a:p>
          <a:p>
            <a:endParaRPr lang="fr-BE" dirty="0"/>
          </a:p>
        </p:txBody>
      </p:sp>
      <p:sp>
        <p:nvSpPr>
          <p:cNvPr id="4" name="Titre 1"/>
          <p:cNvSpPr>
            <a:spLocks noGrp="1"/>
          </p:cNvSpPr>
          <p:nvPr>
            <p:ph type="title"/>
          </p:nvPr>
        </p:nvSpPr>
        <p:spPr>
          <a:xfrm>
            <a:off x="457200" y="274638"/>
            <a:ext cx="8229600" cy="1143000"/>
          </a:xfrm>
        </p:spPr>
        <p:txBody>
          <a:bodyPr>
            <a:normAutofit fontScale="90000"/>
          </a:bodyPr>
          <a:lstStyle/>
          <a:p>
            <a:r>
              <a:rPr lang="fr-BE" sz="3600" dirty="0">
                <a:solidFill>
                  <a:srgbClr val="002060"/>
                </a:solidFill>
              </a:rPr>
              <a:t>"Styles" ou préférences d’apprentissage</a:t>
            </a:r>
            <a:br>
              <a:rPr lang="fr-BE" sz="3600" dirty="0">
                <a:solidFill>
                  <a:srgbClr val="002060"/>
                </a:solidFill>
              </a:rPr>
            </a:br>
            <a:r>
              <a:rPr lang="fr-BE" sz="3600" dirty="0">
                <a:solidFill>
                  <a:srgbClr val="FF0000"/>
                </a:solidFill>
              </a:rPr>
              <a:t>Favoriser l’approche multisensorielle au DI</a:t>
            </a:r>
            <a:r>
              <a:rPr lang="fr-BE" sz="3600" dirty="0">
                <a:solidFill>
                  <a:srgbClr val="002060"/>
                </a:solidFill>
              </a:rPr>
              <a:t> </a:t>
            </a:r>
            <a:r>
              <a:rPr lang="fr-BE" sz="1800" dirty="0">
                <a:solidFill>
                  <a:srgbClr val="002060"/>
                </a:solidFill>
              </a:rPr>
              <a:t>1/5</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29</a:t>
            </a:fld>
            <a:endParaRPr lang="fr-B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b="1" dirty="0">
                <a:solidFill>
                  <a:srgbClr val="002060"/>
                </a:solidFill>
              </a:rPr>
              <a:t>Référentiels en langues modernes </a:t>
            </a:r>
            <a:r>
              <a:rPr lang="fr-BE" sz="1800" b="1" dirty="0">
                <a:solidFill>
                  <a:srgbClr val="002060"/>
                </a:solidFill>
              </a:rPr>
              <a:t>1/2</a:t>
            </a:r>
            <a:r>
              <a:rPr lang="fr-BE" b="1" dirty="0">
                <a:solidFill>
                  <a:srgbClr val="002060"/>
                </a:solidFill>
              </a:rPr>
              <a:t> </a:t>
            </a:r>
            <a:br>
              <a:rPr lang="fr-BE" b="1" dirty="0">
                <a:solidFill>
                  <a:srgbClr val="002060"/>
                </a:solidFill>
              </a:rPr>
            </a:br>
            <a:r>
              <a:rPr lang="fr-BE" sz="3100" dirty="0">
                <a:solidFill>
                  <a:srgbClr val="002060"/>
                </a:solidFill>
              </a:rPr>
              <a:t>Enseigner : quoi ? comment ? pour quoi ?</a:t>
            </a:r>
            <a:endParaRPr lang="fr-BE" sz="3100" b="1" dirty="0">
              <a:solidFill>
                <a:srgbClr val="002060"/>
              </a:solidFill>
            </a:endParaRPr>
          </a:p>
        </p:txBody>
      </p:sp>
      <p:sp>
        <p:nvSpPr>
          <p:cNvPr id="3" name="Espace réservé du contenu 2"/>
          <p:cNvSpPr>
            <a:spLocks noGrp="1"/>
          </p:cNvSpPr>
          <p:nvPr>
            <p:ph idx="1"/>
          </p:nvPr>
        </p:nvSpPr>
        <p:spPr>
          <a:xfrm>
            <a:off x="457200" y="1600200"/>
            <a:ext cx="8435280" cy="4525963"/>
          </a:xfrm>
        </p:spPr>
        <p:txBody>
          <a:bodyPr>
            <a:normAutofit lnSpcReduction="10000"/>
          </a:bodyPr>
          <a:lstStyle/>
          <a:p>
            <a:pPr marL="0" indent="0">
              <a:buNone/>
            </a:pPr>
            <a:r>
              <a:rPr lang="fr-BE" sz="2800" dirty="0">
                <a:hlinkClick r:id="rId2"/>
              </a:rPr>
              <a:t>Les programmes en vigueur dans l’enseignement se basent sur des référentiels communs</a:t>
            </a:r>
            <a:r>
              <a:rPr lang="fr-BE" sz="2800" dirty="0"/>
              <a:t>:</a:t>
            </a:r>
          </a:p>
          <a:p>
            <a:pPr>
              <a:buFont typeface="Wingdings" panose="05000000000000000000" pitchFamily="2" charset="2"/>
              <a:buChar char="ü"/>
            </a:pPr>
            <a:r>
              <a:rPr lang="fr-BE" sz="2800" dirty="0">
                <a:hlinkClick r:id="rId3"/>
              </a:rPr>
              <a:t>le référentiel du tronc commun en langues modernes</a:t>
            </a:r>
            <a:r>
              <a:rPr lang="fr-BE" sz="2800" dirty="0"/>
              <a:t> </a:t>
            </a:r>
          </a:p>
          <a:p>
            <a:pPr>
              <a:buFont typeface="Wingdings" panose="05000000000000000000" pitchFamily="2" charset="2"/>
              <a:buChar char="ü"/>
            </a:pPr>
            <a:r>
              <a:rPr lang="fr-BE" sz="2800" dirty="0">
                <a:hlinkClick r:id="rId4"/>
              </a:rPr>
              <a:t>les socles de compétences </a:t>
            </a:r>
            <a:r>
              <a:rPr lang="fr-BE" sz="2800" dirty="0"/>
              <a:t>(Annexe 1) en Fr et traduits</a:t>
            </a:r>
          </a:p>
          <a:p>
            <a:pPr>
              <a:buFont typeface="Wingdings" panose="05000000000000000000" pitchFamily="2" charset="2"/>
              <a:buChar char="ü"/>
            </a:pPr>
            <a:r>
              <a:rPr lang="fr-BE" sz="2800" dirty="0"/>
              <a:t>les compétences terminales et savoirs requis (Annexe 2):  </a:t>
            </a:r>
          </a:p>
          <a:p>
            <a:pPr marL="0" indent="0">
              <a:buNone/>
            </a:pPr>
            <a:r>
              <a:rPr lang="fr-BE" sz="2100" dirty="0">
                <a:hlinkClick r:id="rId5"/>
              </a:rPr>
              <a:t>HUMANITES GENERALES ET TECHNOLOGIQUES (intitulé "compétences minimales")</a:t>
            </a:r>
          </a:p>
          <a:p>
            <a:pPr marL="0" indent="0">
              <a:buNone/>
            </a:pPr>
            <a:r>
              <a:rPr lang="fr-BE" sz="2100" dirty="0">
                <a:hlinkClick r:id="rId5"/>
              </a:rPr>
              <a:t>HUMANITES PROFESSIONNELLES ET TECHNIQUES</a:t>
            </a:r>
            <a:endParaRPr lang="fr-BE" sz="2100" dirty="0"/>
          </a:p>
          <a:p>
            <a:pPr>
              <a:buFont typeface="Wingdings" panose="05000000000000000000" pitchFamily="2" charset="2"/>
              <a:buChar char="ü"/>
            </a:pPr>
            <a:r>
              <a:rPr lang="fr-BE" sz="2800" dirty="0">
                <a:hlinkClick r:id="rId6"/>
              </a:rPr>
              <a:t>le cadre européen commun de référence pour les langues </a:t>
            </a:r>
            <a:r>
              <a:rPr lang="fr-BE" sz="2800" dirty="0"/>
              <a:t>: Apprendre, enseigner, évaluer</a:t>
            </a:r>
          </a:p>
          <a:p>
            <a:pPr marL="0" indent="0">
              <a:buNone/>
            </a:pPr>
            <a:endParaRPr lang="fr-BE" sz="2800" dirty="0"/>
          </a:p>
        </p:txBody>
      </p:sp>
      <p:sp>
        <p:nvSpPr>
          <p:cNvPr id="6" name="Espace réservé du numéro de diapositive 5"/>
          <p:cNvSpPr>
            <a:spLocks noGrp="1"/>
          </p:cNvSpPr>
          <p:nvPr>
            <p:ph type="sldNum" sz="quarter" idx="12"/>
          </p:nvPr>
        </p:nvSpPr>
        <p:spPr/>
        <p:txBody>
          <a:bodyPr/>
          <a:lstStyle/>
          <a:p>
            <a:fld id="{82B6121C-217F-4E08-805A-9DEF0A6A2F56}" type="slidenum">
              <a:rPr lang="fr-BE" smtClean="0"/>
              <a:pPr/>
              <a:t>3</a:t>
            </a:fld>
            <a:endParaRPr lang="fr-BE"/>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40768"/>
            <a:ext cx="8229600" cy="5040560"/>
          </a:xfrm>
        </p:spPr>
        <p:txBody>
          <a:bodyPr>
            <a:normAutofit/>
          </a:bodyPr>
          <a:lstStyle/>
          <a:p>
            <a:r>
              <a:rPr lang="fr-BE" sz="2800" dirty="0"/>
              <a:t>Une </a:t>
            </a:r>
            <a:r>
              <a:rPr lang="fr-BE" sz="2800" b="1" dirty="0"/>
              <a:t>stratégie d’apprentissage</a:t>
            </a:r>
            <a:r>
              <a:rPr lang="fr-BE" sz="2800" dirty="0"/>
              <a:t> fait référence à un ensemble séquentiel ou non de comportements pour améliorer une performance d’apprentissage, avec ou sans l’utilisation d’une technique ou d’un outil (Verschueren, A. 2016).</a:t>
            </a:r>
          </a:p>
          <a:p>
            <a:r>
              <a:rPr lang="fr-BE" sz="2800" dirty="0"/>
              <a:t>Les styles et les stratégies influencent la capacité d’une personne à apprendre dans un contexte éducationnel particulier (Oxford, R.L. 2003).</a:t>
            </a:r>
          </a:p>
        </p:txBody>
      </p:sp>
      <p:sp>
        <p:nvSpPr>
          <p:cNvPr id="4" name="Titre 1"/>
          <p:cNvSpPr>
            <a:spLocks noGrp="1"/>
          </p:cNvSpPr>
          <p:nvPr>
            <p:ph type="title"/>
          </p:nvPr>
        </p:nvSpPr>
        <p:spPr>
          <a:xfrm>
            <a:off x="457200" y="274638"/>
            <a:ext cx="8229600" cy="1143000"/>
          </a:xfrm>
        </p:spPr>
        <p:txBody>
          <a:bodyPr>
            <a:normAutofit fontScale="90000"/>
          </a:bodyPr>
          <a:lstStyle/>
          <a:p>
            <a:r>
              <a:rPr lang="fr-BE" sz="3600" dirty="0">
                <a:solidFill>
                  <a:srgbClr val="002060"/>
                </a:solidFill>
              </a:rPr>
              <a:t>"Styles" ou préférences d’apprentissage</a:t>
            </a:r>
            <a:br>
              <a:rPr lang="fr-BE" sz="3600" dirty="0">
                <a:solidFill>
                  <a:srgbClr val="002060"/>
                </a:solidFill>
              </a:rPr>
            </a:br>
            <a:r>
              <a:rPr lang="fr-BE" sz="3600" dirty="0">
                <a:solidFill>
                  <a:srgbClr val="FF0000"/>
                </a:solidFill>
              </a:rPr>
              <a:t>Favoriser l’approche multisensorielle au DI</a:t>
            </a:r>
            <a:r>
              <a:rPr lang="fr-BE" sz="3600" dirty="0">
                <a:solidFill>
                  <a:srgbClr val="002060"/>
                </a:solidFill>
              </a:rPr>
              <a:t> </a:t>
            </a:r>
            <a:r>
              <a:rPr lang="fr-BE" sz="1800" dirty="0">
                <a:solidFill>
                  <a:srgbClr val="002060"/>
                </a:solidFill>
              </a:rPr>
              <a:t>2/5</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30</a:t>
            </a:fld>
            <a:endParaRPr lang="fr-BE"/>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1143000"/>
          </a:xfrm>
        </p:spPr>
        <p:txBody>
          <a:bodyPr>
            <a:normAutofit/>
          </a:bodyPr>
          <a:lstStyle/>
          <a:p>
            <a:r>
              <a:rPr lang="fr-BE" sz="3200" dirty="0">
                <a:solidFill>
                  <a:srgbClr val="002060"/>
                </a:solidFill>
              </a:rPr>
              <a:t>Les styles ou profil d’apprentissage</a:t>
            </a:r>
            <a:br>
              <a:rPr lang="fr-BE" sz="3200" dirty="0">
                <a:solidFill>
                  <a:srgbClr val="002060"/>
                </a:solidFill>
              </a:rPr>
            </a:br>
            <a:r>
              <a:rPr lang="fr-BE" sz="3200" dirty="0">
                <a:solidFill>
                  <a:srgbClr val="002060"/>
                </a:solidFill>
              </a:rPr>
              <a:t>Favoriser l’approche multisensorielle au DI 3/5</a:t>
            </a:r>
          </a:p>
        </p:txBody>
      </p:sp>
      <p:sp>
        <p:nvSpPr>
          <p:cNvPr id="3" name="Espace réservé du contenu 2"/>
          <p:cNvSpPr>
            <a:spLocks noGrp="1"/>
          </p:cNvSpPr>
          <p:nvPr>
            <p:ph idx="1"/>
          </p:nvPr>
        </p:nvSpPr>
        <p:spPr>
          <a:xfrm>
            <a:off x="467544" y="1340768"/>
            <a:ext cx="8229600" cy="4525963"/>
          </a:xfrm>
        </p:spPr>
        <p:txBody>
          <a:bodyPr>
            <a:normAutofit/>
          </a:bodyPr>
          <a:lstStyle/>
          <a:p>
            <a:pPr>
              <a:buFont typeface="Wingdings" pitchFamily="2" charset="2"/>
              <a:buChar char="§"/>
            </a:pPr>
            <a:r>
              <a:rPr lang="en-US" dirty="0" err="1"/>
              <a:t>Visuel</a:t>
            </a:r>
            <a:r>
              <a:rPr lang="en-US" dirty="0"/>
              <a:t>, </a:t>
            </a:r>
            <a:r>
              <a:rPr lang="en-US" dirty="0" err="1"/>
              <a:t>Auditif</a:t>
            </a:r>
            <a:r>
              <a:rPr lang="en-US" dirty="0"/>
              <a:t>, </a:t>
            </a:r>
            <a:r>
              <a:rPr lang="en-US" dirty="0" err="1"/>
              <a:t>Kynestésique</a:t>
            </a:r>
            <a:r>
              <a:rPr lang="en-US" dirty="0"/>
              <a:t> (VAK)</a:t>
            </a:r>
          </a:p>
          <a:p>
            <a:pPr>
              <a:buFont typeface="Wingdings" pitchFamily="2" charset="2"/>
              <a:buChar char="§"/>
            </a:pPr>
            <a:r>
              <a:rPr lang="en-US" dirty="0"/>
              <a:t> global </a:t>
            </a:r>
            <a:r>
              <a:rPr lang="en-US" dirty="0" err="1"/>
              <a:t>ou</a:t>
            </a:r>
            <a:r>
              <a:rPr lang="en-US" dirty="0"/>
              <a:t> </a:t>
            </a:r>
            <a:r>
              <a:rPr lang="en-US" dirty="0" err="1"/>
              <a:t>analytique</a:t>
            </a:r>
            <a:endParaRPr lang="en-US" dirty="0"/>
          </a:p>
          <a:p>
            <a:pPr>
              <a:buFont typeface="Wingdings" pitchFamily="2" charset="2"/>
              <a:buChar char="§"/>
            </a:pPr>
            <a:r>
              <a:rPr lang="en-US" dirty="0" err="1"/>
              <a:t>séquentiels</a:t>
            </a:r>
            <a:r>
              <a:rPr lang="en-US" dirty="0"/>
              <a:t> </a:t>
            </a:r>
            <a:r>
              <a:rPr lang="en-US" dirty="0" err="1"/>
              <a:t>ou</a:t>
            </a:r>
            <a:r>
              <a:rPr lang="en-US" dirty="0"/>
              <a:t> </a:t>
            </a:r>
            <a:r>
              <a:rPr lang="en-US" dirty="0" err="1"/>
              <a:t>intuitifs</a:t>
            </a:r>
            <a:endParaRPr lang="en-US" dirty="0"/>
          </a:p>
          <a:p>
            <a:pPr>
              <a:buFont typeface="Wingdings" pitchFamily="2" charset="2"/>
              <a:buChar char="§"/>
            </a:pPr>
            <a:r>
              <a:rPr lang="en-US" dirty="0"/>
              <a:t> </a:t>
            </a:r>
            <a:r>
              <a:rPr lang="en-US" dirty="0" err="1"/>
              <a:t>tolérant</a:t>
            </a:r>
            <a:r>
              <a:rPr lang="en-US" dirty="0"/>
              <a:t> </a:t>
            </a:r>
            <a:r>
              <a:rPr lang="en-US" dirty="0" err="1"/>
              <a:t>ou</a:t>
            </a:r>
            <a:r>
              <a:rPr lang="en-US" dirty="0"/>
              <a:t> </a:t>
            </a:r>
            <a:r>
              <a:rPr lang="en-US" dirty="0" err="1"/>
              <a:t>intolérant</a:t>
            </a:r>
            <a:r>
              <a:rPr lang="en-US" dirty="0"/>
              <a:t> à </a:t>
            </a:r>
            <a:r>
              <a:rPr lang="en-US" dirty="0" err="1"/>
              <a:t>l’ambiguité</a:t>
            </a:r>
            <a:r>
              <a:rPr lang="en-US" dirty="0"/>
              <a:t> (Ely 1989; Oxford and </a:t>
            </a:r>
            <a:r>
              <a:rPr lang="en-US" dirty="0" err="1"/>
              <a:t>Ehrman</a:t>
            </a:r>
            <a:r>
              <a:rPr lang="en-US" dirty="0"/>
              <a:t> 1995; Reid 1995a; Dreyer and Oxford 1996). </a:t>
            </a:r>
          </a:p>
          <a:p>
            <a:endParaRPr lang="fr-BE" dirty="0"/>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31</a:t>
            </a:fld>
            <a:endParaRPr lang="fr-BE"/>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3600" dirty="0">
                <a:solidFill>
                  <a:srgbClr val="002060"/>
                </a:solidFill>
              </a:rPr>
              <a:t>Les “intelligences multiples” </a:t>
            </a:r>
            <a:br>
              <a:rPr lang="en-US" sz="3600" dirty="0">
                <a:solidFill>
                  <a:srgbClr val="002060"/>
                </a:solidFill>
              </a:rPr>
            </a:br>
            <a:r>
              <a:rPr lang="en-US" sz="3600" dirty="0" err="1">
                <a:solidFill>
                  <a:srgbClr val="002060"/>
                </a:solidFill>
              </a:rPr>
              <a:t>d’Howard</a:t>
            </a:r>
            <a:r>
              <a:rPr lang="en-US" sz="3600" dirty="0">
                <a:solidFill>
                  <a:srgbClr val="002060"/>
                </a:solidFill>
              </a:rPr>
              <a:t> Gardner </a:t>
            </a:r>
            <a:r>
              <a:rPr lang="en-US" sz="1600" dirty="0">
                <a:solidFill>
                  <a:srgbClr val="002060"/>
                </a:solidFill>
              </a:rPr>
              <a:t>4/5</a:t>
            </a:r>
            <a:endParaRPr lang="fr-BE" sz="1600" dirty="0">
              <a:solidFill>
                <a:srgbClr val="002060"/>
              </a:solidFill>
            </a:endParaRPr>
          </a:p>
        </p:txBody>
      </p:sp>
      <p:sp>
        <p:nvSpPr>
          <p:cNvPr id="3" name="Espace réservé du contenu 2"/>
          <p:cNvSpPr>
            <a:spLocks noGrp="1"/>
          </p:cNvSpPr>
          <p:nvPr>
            <p:ph idx="1"/>
          </p:nvPr>
        </p:nvSpPr>
        <p:spPr>
          <a:xfrm>
            <a:off x="457200" y="1600200"/>
            <a:ext cx="8229600" cy="4925144"/>
          </a:xfrm>
        </p:spPr>
        <p:txBody>
          <a:bodyPr>
            <a:normAutofit/>
          </a:bodyPr>
          <a:lstStyle/>
          <a:p>
            <a:pPr>
              <a:buNone/>
            </a:pPr>
            <a:endParaRPr lang="en-US" dirty="0"/>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en-US" dirty="0">
              <a:solidFill>
                <a:srgbClr val="FF0000"/>
              </a:solidFill>
            </a:endParaRPr>
          </a:p>
          <a:p>
            <a:pPr>
              <a:buNone/>
            </a:pPr>
            <a:endParaRPr lang="fr-BE" dirty="0"/>
          </a:p>
          <a:p>
            <a:r>
              <a:rPr lang="fr-BE" sz="1800" dirty="0">
                <a:hlinkClick r:id="rId2"/>
              </a:rPr>
              <a:t>http://ludobel.be/2016/01/03/les-intelligences-multiples-un-outil-pour-redessiner-les-ludotheques/</a:t>
            </a:r>
            <a:r>
              <a:rPr lang="fr-BE" sz="1800" dirty="0"/>
              <a:t> (// utilisation ou création de jeux)</a:t>
            </a:r>
          </a:p>
        </p:txBody>
      </p:sp>
      <p:pic>
        <p:nvPicPr>
          <p:cNvPr id="7" name="Picture 2" descr="Résultat de recherche d'images pour &quot;pizza intelligences multiples gardner&quot;"/>
          <p:cNvPicPr>
            <a:picLocks noChangeAspect="1" noChangeArrowheads="1"/>
          </p:cNvPicPr>
          <p:nvPr/>
        </p:nvPicPr>
        <p:blipFill>
          <a:blip r:embed="rId3" cstate="print"/>
          <a:srcRect b="5742"/>
          <a:stretch>
            <a:fillRect/>
          </a:stretch>
        </p:blipFill>
        <p:spPr bwMode="auto">
          <a:xfrm>
            <a:off x="642651" y="1391493"/>
            <a:ext cx="4916409" cy="4320480"/>
          </a:xfrm>
          <a:prstGeom prst="rect">
            <a:avLst/>
          </a:prstGeom>
          <a:noFill/>
        </p:spPr>
      </p:pic>
      <p:sp>
        <p:nvSpPr>
          <p:cNvPr id="4" name="Espace réservé du numéro de diapositive 3"/>
          <p:cNvSpPr>
            <a:spLocks noGrp="1"/>
          </p:cNvSpPr>
          <p:nvPr>
            <p:ph type="sldNum" sz="quarter" idx="12"/>
          </p:nvPr>
        </p:nvSpPr>
        <p:spPr/>
        <p:txBody>
          <a:bodyPr/>
          <a:lstStyle/>
          <a:p>
            <a:fld id="{82B6121C-217F-4E08-805A-9DEF0A6A2F56}" type="slidenum">
              <a:rPr lang="fr-BE" smtClean="0"/>
              <a:pPr/>
              <a:t>32</a:t>
            </a:fld>
            <a:endParaRPr lang="fr-BE"/>
          </a:p>
        </p:txBody>
      </p:sp>
      <p:pic>
        <p:nvPicPr>
          <p:cNvPr id="6" name="Image 5">
            <a:extLst>
              <a:ext uri="{FF2B5EF4-FFF2-40B4-BE49-F238E27FC236}">
                <a16:creationId xmlns:a16="http://schemas.microsoft.com/office/drawing/2014/main" id="{941C905D-13DE-7A1B-F711-83E0C6322B53}"/>
              </a:ext>
            </a:extLst>
          </p:cNvPr>
          <p:cNvPicPr>
            <a:picLocks noChangeAspect="1"/>
          </p:cNvPicPr>
          <p:nvPr/>
        </p:nvPicPr>
        <p:blipFill>
          <a:blip r:embed="rId4"/>
          <a:stretch>
            <a:fillRect/>
          </a:stretch>
        </p:blipFill>
        <p:spPr>
          <a:xfrm>
            <a:off x="6033883" y="1564492"/>
            <a:ext cx="2480520" cy="2701431"/>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Grp="1" noChangeAspect="1" noChangeArrowheads="1"/>
          </p:cNvPicPr>
          <p:nvPr>
            <p:ph idx="1"/>
          </p:nvPr>
        </p:nvPicPr>
        <p:blipFill>
          <a:blip r:embed="rId2" cstate="print"/>
          <a:srcRect/>
          <a:stretch>
            <a:fillRect/>
          </a:stretch>
        </p:blipFill>
        <p:spPr bwMode="auto">
          <a:xfrm>
            <a:off x="683568" y="1340767"/>
            <a:ext cx="7663450" cy="3802022"/>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t="4874"/>
          <a:stretch>
            <a:fillRect/>
          </a:stretch>
        </p:blipFill>
        <p:spPr bwMode="auto">
          <a:xfrm>
            <a:off x="736645" y="4725144"/>
            <a:ext cx="7624868" cy="1584176"/>
          </a:xfrm>
          <a:prstGeom prst="rect">
            <a:avLst/>
          </a:prstGeom>
          <a:noFill/>
          <a:ln w="9525">
            <a:noFill/>
            <a:miter lim="800000"/>
            <a:headEnd/>
            <a:tailEnd/>
          </a:ln>
        </p:spPr>
      </p:pic>
      <p:sp>
        <p:nvSpPr>
          <p:cNvPr id="6" name="ZoneTexte 5"/>
          <p:cNvSpPr txBox="1"/>
          <p:nvPr/>
        </p:nvSpPr>
        <p:spPr>
          <a:xfrm>
            <a:off x="323528" y="6218728"/>
            <a:ext cx="8064896" cy="738664"/>
          </a:xfrm>
          <a:prstGeom prst="rect">
            <a:avLst/>
          </a:prstGeom>
          <a:noFill/>
        </p:spPr>
        <p:txBody>
          <a:bodyPr wrap="square" rtlCol="0">
            <a:spAutoFit/>
          </a:bodyPr>
          <a:lstStyle/>
          <a:p>
            <a:r>
              <a:rPr lang="fr-BE" sz="1400" dirty="0">
                <a:hlinkClick r:id="rId4"/>
              </a:rPr>
              <a:t>http://multipleintelligencesoasis.org/wp-content/uploads/2013/06/443-davis-christodoulou-seider-mi-article.pdf</a:t>
            </a:r>
            <a:endParaRPr lang="fr-BE" sz="1400" dirty="0"/>
          </a:p>
          <a:p>
            <a:endParaRPr lang="fr-BE" sz="1400" dirty="0"/>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33</a:t>
            </a:fld>
            <a:endParaRPr lang="fr-BE"/>
          </a:p>
        </p:txBody>
      </p:sp>
      <p:sp>
        <p:nvSpPr>
          <p:cNvPr id="7" name="Titre 1"/>
          <p:cNvSpPr>
            <a:spLocks noGrp="1"/>
          </p:cNvSpPr>
          <p:nvPr>
            <p:ph type="title"/>
          </p:nvPr>
        </p:nvSpPr>
        <p:spPr>
          <a:xfrm>
            <a:off x="457200" y="274638"/>
            <a:ext cx="8229600" cy="1143000"/>
          </a:xfrm>
        </p:spPr>
        <p:txBody>
          <a:bodyPr>
            <a:noAutofit/>
          </a:bodyPr>
          <a:lstStyle/>
          <a:p>
            <a:r>
              <a:rPr lang="en-US" sz="3600" dirty="0">
                <a:solidFill>
                  <a:srgbClr val="002060"/>
                </a:solidFill>
              </a:rPr>
              <a:t>Les “intelligences multiples” </a:t>
            </a:r>
            <a:br>
              <a:rPr lang="en-US" sz="3600" dirty="0">
                <a:solidFill>
                  <a:srgbClr val="002060"/>
                </a:solidFill>
              </a:rPr>
            </a:br>
            <a:r>
              <a:rPr lang="en-US" sz="3600" dirty="0" err="1">
                <a:solidFill>
                  <a:srgbClr val="002060"/>
                </a:solidFill>
              </a:rPr>
              <a:t>d’Howard</a:t>
            </a:r>
            <a:r>
              <a:rPr lang="en-US" sz="3600" dirty="0">
                <a:solidFill>
                  <a:srgbClr val="002060"/>
                </a:solidFill>
              </a:rPr>
              <a:t> Gardner </a:t>
            </a:r>
            <a:r>
              <a:rPr lang="en-US" sz="1600" dirty="0">
                <a:solidFill>
                  <a:srgbClr val="002060"/>
                </a:solidFill>
              </a:rPr>
              <a:t>5/5</a:t>
            </a:r>
            <a:endParaRPr lang="fr-BE" sz="1600" dirty="0">
              <a:solidFill>
                <a:srgbClr val="00206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p:spPr>
        <p:txBody>
          <a:bodyPr>
            <a:normAutofit fontScale="90000"/>
          </a:bodyPr>
          <a:lstStyle/>
          <a:p>
            <a:r>
              <a:rPr lang="fr-BE" sz="3600" dirty="0">
                <a:solidFill>
                  <a:srgbClr val="FF0000"/>
                </a:solidFill>
              </a:rPr>
              <a:t>La métacognition et l’importance de l’exercer dès l’entrée au DI</a:t>
            </a:r>
            <a:br>
              <a:rPr lang="fr-BE" sz="3600" dirty="0">
                <a:solidFill>
                  <a:srgbClr val="002060"/>
                </a:solidFill>
              </a:rPr>
            </a:br>
            <a:r>
              <a:rPr lang="fr-BE" sz="3600" dirty="0">
                <a:solidFill>
                  <a:srgbClr val="002060"/>
                </a:solidFill>
              </a:rPr>
              <a:t> Définitions </a:t>
            </a:r>
            <a:r>
              <a:rPr lang="fr-BE" sz="1800" dirty="0">
                <a:solidFill>
                  <a:srgbClr val="002060"/>
                </a:solidFill>
              </a:rPr>
              <a:t>1/20</a:t>
            </a:r>
          </a:p>
        </p:txBody>
      </p:sp>
      <p:sp>
        <p:nvSpPr>
          <p:cNvPr id="3" name="Espace réservé du contenu 2"/>
          <p:cNvSpPr>
            <a:spLocks noGrp="1"/>
          </p:cNvSpPr>
          <p:nvPr>
            <p:ph idx="1"/>
          </p:nvPr>
        </p:nvSpPr>
        <p:spPr>
          <a:xfrm>
            <a:off x="323528" y="1988840"/>
            <a:ext cx="8363272" cy="4464496"/>
          </a:xfrm>
        </p:spPr>
        <p:txBody>
          <a:bodyPr>
            <a:normAutofit/>
          </a:bodyPr>
          <a:lstStyle/>
          <a:p>
            <a:pPr algn="ctr">
              <a:buNone/>
            </a:pPr>
            <a:r>
              <a:rPr lang="fr-FR" sz="2400" b="1" dirty="0"/>
              <a:t>Concept apparu dans les années 70</a:t>
            </a:r>
          </a:p>
          <a:p>
            <a:pPr algn="ctr">
              <a:buNone/>
            </a:pPr>
            <a:r>
              <a:rPr lang="tr-TR" sz="2000" dirty="0"/>
              <a:t>Rubin (1975), Stern (1975), Hosenfeld (1976), and Naiman et al. (1978)</a:t>
            </a:r>
            <a:endParaRPr lang="fr-BE" sz="2000" dirty="0"/>
          </a:p>
          <a:p>
            <a:pPr algn="ctr">
              <a:buNone/>
            </a:pPr>
            <a:endParaRPr lang="fr-BE" sz="2400" u="sng" dirty="0"/>
          </a:p>
          <a:p>
            <a:pPr algn="ctr">
              <a:buNone/>
            </a:pPr>
            <a:r>
              <a:rPr lang="fr-BE" sz="2400" u="sng" dirty="0"/>
              <a:t>Partant d’un constat</a:t>
            </a:r>
            <a:r>
              <a:rPr lang="fr-BE" sz="2400" dirty="0"/>
              <a:t>: les étudiants qui sont efficaces dans l’apprentissage d’une langue ont des façons (styles/stratégies) spécifiques de l’apprendre.</a:t>
            </a:r>
          </a:p>
          <a:p>
            <a:endParaRPr lang="fr-BE" sz="2400" dirty="0"/>
          </a:p>
          <a:p>
            <a:r>
              <a:rPr lang="fr-BE" sz="2400" dirty="0"/>
              <a:t>L’idée est donc d’</a:t>
            </a:r>
            <a:r>
              <a:rPr lang="fr-BE" sz="2400" b="1" dirty="0"/>
              <a:t>identifier</a:t>
            </a:r>
            <a:r>
              <a:rPr lang="fr-BE" sz="2400" dirty="0"/>
              <a:t>, de </a:t>
            </a:r>
            <a:r>
              <a:rPr lang="fr-BE" sz="2400" b="1" dirty="0"/>
              <a:t>répertorier</a:t>
            </a:r>
            <a:r>
              <a:rPr lang="fr-BE" sz="2400" dirty="0"/>
              <a:t>, d’</a:t>
            </a:r>
            <a:r>
              <a:rPr lang="fr-BE" sz="2400" b="1" dirty="0"/>
              <a:t>étudier</a:t>
            </a:r>
            <a:r>
              <a:rPr lang="fr-BE" sz="2400" dirty="0"/>
              <a:t> ces « </a:t>
            </a:r>
            <a:r>
              <a:rPr lang="fr-BE" sz="2400" b="1" dirty="0"/>
              <a:t>façons</a:t>
            </a:r>
            <a:r>
              <a:rPr lang="fr-BE" sz="2400" dirty="0"/>
              <a:t> » </a:t>
            </a:r>
            <a:r>
              <a:rPr lang="fr-BE" sz="2400" b="1" dirty="0"/>
              <a:t>d’apprendre</a:t>
            </a:r>
            <a:r>
              <a:rPr lang="fr-BE" sz="2400" dirty="0"/>
              <a:t> de manière à </a:t>
            </a:r>
            <a:r>
              <a:rPr lang="fr-BE" sz="2400" b="1" dirty="0"/>
              <a:t>aider d’autres étudiants et de faciliter leur apprentissage d’une seconde langue</a:t>
            </a:r>
            <a:r>
              <a:rPr lang="fr-BE" sz="2400" dirty="0"/>
              <a:t>.</a:t>
            </a:r>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34</a:t>
            </a:fld>
            <a:endParaRPr lang="fr-BE"/>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solidFill>
                  <a:srgbClr val="002060"/>
                </a:solidFill>
              </a:rPr>
              <a:t>Métacognition – définitions </a:t>
            </a:r>
            <a:r>
              <a:rPr lang="fr-BE" sz="1600" dirty="0">
                <a:solidFill>
                  <a:srgbClr val="002060"/>
                </a:solidFill>
              </a:rPr>
              <a:t>2/20</a:t>
            </a:r>
          </a:p>
        </p:txBody>
      </p:sp>
      <p:sp>
        <p:nvSpPr>
          <p:cNvPr id="3" name="Espace réservé du contenu 2"/>
          <p:cNvSpPr>
            <a:spLocks noGrp="1"/>
          </p:cNvSpPr>
          <p:nvPr>
            <p:ph idx="1"/>
          </p:nvPr>
        </p:nvSpPr>
        <p:spPr>
          <a:xfrm>
            <a:off x="457200" y="1340768"/>
            <a:ext cx="8229600" cy="5040560"/>
          </a:xfrm>
        </p:spPr>
        <p:txBody>
          <a:bodyPr>
            <a:normAutofit lnSpcReduction="10000"/>
          </a:bodyPr>
          <a:lstStyle/>
          <a:p>
            <a:pPr>
              <a:buFont typeface="Wingdings" pitchFamily="2" charset="2"/>
              <a:buChar char="§"/>
            </a:pPr>
            <a:r>
              <a:rPr lang="en-US" sz="2400" dirty="0"/>
              <a:t>La </a:t>
            </a:r>
            <a:r>
              <a:rPr lang="en-US" sz="2400" dirty="0" err="1"/>
              <a:t>métacognition</a:t>
            </a:r>
            <a:r>
              <a:rPr lang="en-US" sz="2400" dirty="0"/>
              <a:t> </a:t>
            </a:r>
            <a:r>
              <a:rPr lang="en-US" sz="2400" dirty="0" err="1"/>
              <a:t>implique</a:t>
            </a:r>
            <a:r>
              <a:rPr lang="en-US" sz="2400" dirty="0"/>
              <a:t> un </a:t>
            </a:r>
            <a:r>
              <a:rPr lang="en-US" sz="2400" dirty="0" err="1">
                <a:solidFill>
                  <a:srgbClr val="FF0000"/>
                </a:solidFill>
              </a:rPr>
              <a:t>contrôle</a:t>
            </a:r>
            <a:r>
              <a:rPr lang="en-US" sz="2400" dirty="0">
                <a:solidFill>
                  <a:srgbClr val="FF0000"/>
                </a:solidFill>
              </a:rPr>
              <a:t> </a:t>
            </a:r>
            <a:r>
              <a:rPr lang="en-US" sz="2400" dirty="0" err="1">
                <a:solidFill>
                  <a:srgbClr val="FF0000"/>
                </a:solidFill>
              </a:rPr>
              <a:t>actif</a:t>
            </a:r>
            <a:r>
              <a:rPr lang="en-US" sz="2400" dirty="0"/>
              <a:t>, </a:t>
            </a:r>
            <a:r>
              <a:rPr lang="en-US" sz="2400" dirty="0" err="1"/>
              <a:t>une</a:t>
            </a:r>
            <a:r>
              <a:rPr lang="en-US" sz="2400" dirty="0"/>
              <a:t> </a:t>
            </a:r>
            <a:r>
              <a:rPr lang="en-US" sz="2400" dirty="0" err="1">
                <a:solidFill>
                  <a:srgbClr val="FF0000"/>
                </a:solidFill>
              </a:rPr>
              <a:t>régulation</a:t>
            </a:r>
            <a:r>
              <a:rPr lang="en-US" sz="2400" dirty="0"/>
              <a:t> </a:t>
            </a:r>
            <a:r>
              <a:rPr lang="en-US" sz="2400" dirty="0" err="1"/>
              <a:t>en</a:t>
            </a:r>
            <a:r>
              <a:rPr lang="en-US" sz="2400" dirty="0"/>
              <a:t> </a:t>
            </a:r>
            <a:r>
              <a:rPr lang="en-US" sz="2400" dirty="0" err="1"/>
              <a:t>conséquence</a:t>
            </a:r>
            <a:r>
              <a:rPr lang="en-US" sz="2400" dirty="0"/>
              <a:t> et </a:t>
            </a:r>
            <a:r>
              <a:rPr lang="en-US" sz="2400" dirty="0" err="1"/>
              <a:t>une</a:t>
            </a:r>
            <a:r>
              <a:rPr lang="en-US" sz="2400" dirty="0"/>
              <a:t> </a:t>
            </a:r>
            <a:r>
              <a:rPr lang="en-US" sz="2400" dirty="0">
                <a:solidFill>
                  <a:srgbClr val="FF0000"/>
                </a:solidFill>
              </a:rPr>
              <a:t>orchestration des </a:t>
            </a:r>
            <a:r>
              <a:rPr lang="en-US" sz="2400" dirty="0" err="1">
                <a:solidFill>
                  <a:srgbClr val="FF0000"/>
                </a:solidFill>
              </a:rPr>
              <a:t>processus</a:t>
            </a:r>
            <a:r>
              <a:rPr lang="en-US" sz="2400" dirty="0">
                <a:solidFill>
                  <a:srgbClr val="FF0000"/>
                </a:solidFill>
              </a:rPr>
              <a:t> </a:t>
            </a:r>
            <a:r>
              <a:rPr lang="en-US" sz="2400" dirty="0" err="1">
                <a:solidFill>
                  <a:srgbClr val="FF0000"/>
                </a:solidFill>
              </a:rPr>
              <a:t>cognitifs</a:t>
            </a:r>
            <a:r>
              <a:rPr lang="en-US" sz="2400" dirty="0">
                <a:solidFill>
                  <a:srgbClr val="FF0000"/>
                </a:solidFill>
              </a:rPr>
              <a:t> </a:t>
            </a:r>
            <a:r>
              <a:rPr lang="en-US" sz="2400" u="sng" dirty="0"/>
              <a:t>pour </a:t>
            </a:r>
            <a:r>
              <a:rPr lang="en-US" sz="2400" u="sng" dirty="0" err="1"/>
              <a:t>atteindre</a:t>
            </a:r>
            <a:r>
              <a:rPr lang="en-US" sz="2400" u="sng" dirty="0"/>
              <a:t> des </a:t>
            </a:r>
            <a:r>
              <a:rPr lang="en-US" sz="2400" u="sng" dirty="0" err="1"/>
              <a:t>objectifs</a:t>
            </a:r>
            <a:r>
              <a:rPr lang="en-US" sz="2400" u="sng" dirty="0"/>
              <a:t> </a:t>
            </a:r>
            <a:r>
              <a:rPr lang="en-US" sz="2400" u="sng" dirty="0" err="1"/>
              <a:t>cognitifs</a:t>
            </a:r>
            <a:r>
              <a:rPr lang="en-US" sz="2400" u="sng" dirty="0"/>
              <a:t> </a:t>
            </a:r>
            <a:r>
              <a:rPr lang="en-US" sz="2400" dirty="0"/>
              <a:t>(</a:t>
            </a:r>
            <a:r>
              <a:rPr lang="en-US" sz="2400" dirty="0" err="1"/>
              <a:t>Flavell</a:t>
            </a:r>
            <a:r>
              <a:rPr lang="en-US" sz="2400" dirty="0"/>
              <a:t>, 1976, p. 252 </a:t>
            </a:r>
            <a:r>
              <a:rPr lang="en-US" sz="2400" dirty="0" err="1"/>
              <a:t>cité</a:t>
            </a:r>
            <a:r>
              <a:rPr lang="en-US" sz="2400" dirty="0"/>
              <a:t> par </a:t>
            </a:r>
            <a:r>
              <a:rPr lang="en-US" sz="2400" dirty="0" err="1"/>
              <a:t>Rasekh</a:t>
            </a:r>
            <a:r>
              <a:rPr lang="en-US" sz="2400" dirty="0"/>
              <a:t>, Z.E., &amp; </a:t>
            </a:r>
            <a:r>
              <a:rPr lang="en-US" sz="2400" dirty="0" err="1"/>
              <a:t>Ranjbary</a:t>
            </a:r>
            <a:r>
              <a:rPr lang="en-US" sz="2400" dirty="0"/>
              <a:t>, R., 2003)</a:t>
            </a:r>
          </a:p>
          <a:p>
            <a:pPr>
              <a:buFont typeface="Wingdings" pitchFamily="2" charset="2"/>
              <a:buChar char="§"/>
            </a:pPr>
            <a:endParaRPr lang="en-US" sz="2400" dirty="0"/>
          </a:p>
          <a:p>
            <a:pPr>
              <a:buFont typeface="Wingdings" pitchFamily="2" charset="2"/>
              <a:buChar char="§"/>
            </a:pPr>
            <a:r>
              <a:rPr lang="en-US" sz="2400" dirty="0" err="1">
                <a:solidFill>
                  <a:srgbClr val="FF0000"/>
                </a:solidFill>
              </a:rPr>
              <a:t>Pensées</a:t>
            </a:r>
            <a:r>
              <a:rPr lang="en-US" sz="2400" dirty="0">
                <a:solidFill>
                  <a:srgbClr val="FF0000"/>
                </a:solidFill>
              </a:rPr>
              <a:t> </a:t>
            </a:r>
            <a:r>
              <a:rPr lang="en-US" sz="2400" dirty="0" err="1">
                <a:solidFill>
                  <a:srgbClr val="FF0000"/>
                </a:solidFill>
              </a:rPr>
              <a:t>ou</a:t>
            </a:r>
            <a:r>
              <a:rPr lang="en-US" sz="2400" dirty="0">
                <a:solidFill>
                  <a:srgbClr val="FF0000"/>
                </a:solidFill>
              </a:rPr>
              <a:t> </a:t>
            </a:r>
            <a:r>
              <a:rPr lang="en-US" sz="2400" dirty="0" err="1">
                <a:solidFill>
                  <a:srgbClr val="FF0000"/>
                </a:solidFill>
              </a:rPr>
              <a:t>comportements</a:t>
            </a:r>
            <a:r>
              <a:rPr lang="en-US" sz="2400" dirty="0">
                <a:solidFill>
                  <a:srgbClr val="FF0000"/>
                </a:solidFill>
              </a:rPr>
              <a:t> </a:t>
            </a:r>
            <a:r>
              <a:rPr lang="en-US" sz="2400" dirty="0" err="1">
                <a:solidFill>
                  <a:srgbClr val="FF0000"/>
                </a:solidFill>
              </a:rPr>
              <a:t>spécifiques</a:t>
            </a:r>
            <a:r>
              <a:rPr lang="en-US" sz="2400" dirty="0">
                <a:solidFill>
                  <a:srgbClr val="FF0000"/>
                </a:solidFill>
              </a:rPr>
              <a:t> </a:t>
            </a:r>
            <a:r>
              <a:rPr lang="en-US" sz="2400" dirty="0" err="1"/>
              <a:t>que</a:t>
            </a:r>
            <a:r>
              <a:rPr lang="en-US" sz="2400" dirty="0"/>
              <a:t> les </a:t>
            </a:r>
            <a:r>
              <a:rPr lang="en-US" sz="2400" dirty="0" err="1"/>
              <a:t>individus</a:t>
            </a:r>
            <a:r>
              <a:rPr lang="en-US" sz="2400" dirty="0"/>
              <a:t> </a:t>
            </a:r>
            <a:r>
              <a:rPr lang="en-US" sz="2400" dirty="0" err="1"/>
              <a:t>utilisent</a:t>
            </a:r>
            <a:r>
              <a:rPr lang="en-US" sz="2400" dirty="0"/>
              <a:t> pour </a:t>
            </a:r>
            <a:r>
              <a:rPr lang="en-US" sz="2400" dirty="0" err="1"/>
              <a:t>comprendre</a:t>
            </a:r>
            <a:r>
              <a:rPr lang="en-US" sz="2400" dirty="0"/>
              <a:t>, </a:t>
            </a:r>
            <a:r>
              <a:rPr lang="en-US" sz="2400" dirty="0" err="1"/>
              <a:t>apprendre</a:t>
            </a:r>
            <a:r>
              <a:rPr lang="en-US" sz="2400" dirty="0"/>
              <a:t> et </a:t>
            </a:r>
            <a:r>
              <a:rPr lang="en-US" sz="2400" dirty="0" err="1"/>
              <a:t>retenir</a:t>
            </a:r>
            <a:r>
              <a:rPr lang="en-US" sz="2400" dirty="0"/>
              <a:t> de </a:t>
            </a:r>
            <a:r>
              <a:rPr lang="en-US" sz="2400" dirty="0" err="1"/>
              <a:t>nouvelles</a:t>
            </a:r>
            <a:r>
              <a:rPr lang="en-US" sz="2400" dirty="0"/>
              <a:t> </a:t>
            </a:r>
            <a:r>
              <a:rPr lang="en-US" sz="2400" dirty="0" err="1"/>
              <a:t>informations</a:t>
            </a:r>
            <a:r>
              <a:rPr lang="en-US" sz="2400" dirty="0"/>
              <a:t>  (</a:t>
            </a:r>
            <a:r>
              <a:rPr lang="fr-BE" sz="2400" dirty="0" err="1"/>
              <a:t>O’Malley</a:t>
            </a:r>
            <a:r>
              <a:rPr lang="fr-BE" sz="2400" dirty="0"/>
              <a:t> and </a:t>
            </a:r>
            <a:r>
              <a:rPr lang="fr-BE" sz="2400" dirty="0" err="1"/>
              <a:t>Chamot</a:t>
            </a:r>
            <a:r>
              <a:rPr lang="fr-BE" sz="2400" dirty="0"/>
              <a:t>, 1990)</a:t>
            </a:r>
          </a:p>
          <a:p>
            <a:pPr>
              <a:buNone/>
            </a:pPr>
            <a:endParaRPr lang="fr-BE" sz="2400" dirty="0"/>
          </a:p>
          <a:p>
            <a:pPr>
              <a:buFont typeface="Wingdings" pitchFamily="2" charset="2"/>
              <a:buChar char="§"/>
            </a:pPr>
            <a:r>
              <a:rPr lang="en-US" sz="2400" dirty="0">
                <a:solidFill>
                  <a:srgbClr val="FF0000"/>
                </a:solidFill>
              </a:rPr>
              <a:t>Actions, </a:t>
            </a:r>
            <a:r>
              <a:rPr lang="en-US" sz="2400" dirty="0" err="1">
                <a:solidFill>
                  <a:srgbClr val="FF0000"/>
                </a:solidFill>
              </a:rPr>
              <a:t>comportements</a:t>
            </a:r>
            <a:r>
              <a:rPr lang="en-US" sz="2400" dirty="0">
                <a:solidFill>
                  <a:srgbClr val="FF0000"/>
                </a:solidFill>
              </a:rPr>
              <a:t>, </a:t>
            </a:r>
            <a:r>
              <a:rPr lang="en-US" sz="2400" dirty="0" err="1">
                <a:solidFill>
                  <a:srgbClr val="FF0000"/>
                </a:solidFill>
              </a:rPr>
              <a:t>étapes</a:t>
            </a:r>
            <a:r>
              <a:rPr lang="en-US" sz="2400" dirty="0">
                <a:solidFill>
                  <a:srgbClr val="FF0000"/>
                </a:solidFill>
              </a:rPr>
              <a:t> </a:t>
            </a:r>
            <a:r>
              <a:rPr lang="en-US" sz="2400" dirty="0" err="1">
                <a:solidFill>
                  <a:srgbClr val="FF0000"/>
                </a:solidFill>
              </a:rPr>
              <a:t>ou</a:t>
            </a:r>
            <a:r>
              <a:rPr lang="en-US" sz="2400" dirty="0">
                <a:solidFill>
                  <a:srgbClr val="FF0000"/>
                </a:solidFill>
              </a:rPr>
              <a:t> techniques </a:t>
            </a:r>
            <a:r>
              <a:rPr lang="en-US" sz="2400" dirty="0" err="1"/>
              <a:t>que</a:t>
            </a:r>
            <a:r>
              <a:rPr lang="en-US" sz="2400" dirty="0"/>
              <a:t> les </a:t>
            </a:r>
            <a:r>
              <a:rPr lang="en-US" sz="2400" dirty="0" err="1"/>
              <a:t>étudiants</a:t>
            </a:r>
            <a:r>
              <a:rPr lang="en-US" sz="2400" dirty="0"/>
              <a:t> </a:t>
            </a:r>
            <a:r>
              <a:rPr lang="en-US" sz="2400" dirty="0" err="1"/>
              <a:t>utilisent</a:t>
            </a:r>
            <a:r>
              <a:rPr lang="en-US" sz="2400" dirty="0"/>
              <a:t>, </a:t>
            </a:r>
            <a:r>
              <a:rPr lang="en-US" sz="2400" dirty="0" err="1"/>
              <a:t>souvent</a:t>
            </a:r>
            <a:r>
              <a:rPr lang="en-US" sz="2400" dirty="0"/>
              <a:t> </a:t>
            </a:r>
            <a:r>
              <a:rPr lang="en-US" sz="2400" dirty="0" err="1"/>
              <a:t>inconsciemment</a:t>
            </a:r>
            <a:r>
              <a:rPr lang="en-US" sz="2400" dirty="0"/>
              <a:t>, pour </a:t>
            </a:r>
            <a:r>
              <a:rPr lang="en-US" sz="2400" dirty="0" err="1"/>
              <a:t>améliorer</a:t>
            </a:r>
            <a:r>
              <a:rPr lang="en-US" sz="2400" dirty="0"/>
              <a:t> </a:t>
            </a:r>
            <a:r>
              <a:rPr lang="en-US" sz="2400" dirty="0" err="1"/>
              <a:t>leurs</a:t>
            </a:r>
            <a:r>
              <a:rPr lang="en-US" sz="2400" dirty="0"/>
              <a:t> </a:t>
            </a:r>
            <a:r>
              <a:rPr lang="en-US" sz="2400" dirty="0" err="1"/>
              <a:t>progrès</a:t>
            </a:r>
            <a:r>
              <a:rPr lang="en-US" sz="2400" dirty="0"/>
              <a:t> </a:t>
            </a:r>
            <a:r>
              <a:rPr lang="en-US" sz="2400" dirty="0" err="1"/>
              <a:t>dans</a:t>
            </a:r>
            <a:r>
              <a:rPr lang="en-US" sz="2400" dirty="0"/>
              <a:t> </a:t>
            </a:r>
            <a:r>
              <a:rPr lang="en-US" sz="2400" dirty="0" err="1"/>
              <a:t>leur</a:t>
            </a:r>
            <a:r>
              <a:rPr lang="en-US" sz="2400" dirty="0"/>
              <a:t> </a:t>
            </a:r>
            <a:r>
              <a:rPr lang="en-US" sz="2400" dirty="0" err="1"/>
              <a:t>compréhension</a:t>
            </a:r>
            <a:r>
              <a:rPr lang="en-US" sz="2400" dirty="0"/>
              <a:t>, </a:t>
            </a:r>
            <a:r>
              <a:rPr lang="en-US" sz="2400" dirty="0" err="1"/>
              <a:t>intégrer</a:t>
            </a:r>
            <a:r>
              <a:rPr lang="en-US" sz="2400" dirty="0"/>
              <a:t>, et </a:t>
            </a:r>
            <a:r>
              <a:rPr lang="en-US" sz="2400" dirty="0" err="1"/>
              <a:t>utiliser</a:t>
            </a:r>
            <a:r>
              <a:rPr lang="en-US" sz="2400" dirty="0"/>
              <a:t> la </a:t>
            </a:r>
            <a:r>
              <a:rPr lang="en-US" sz="2400" dirty="0" err="1"/>
              <a:t>seconde</a:t>
            </a:r>
            <a:r>
              <a:rPr lang="en-US" sz="2400" dirty="0"/>
              <a:t> langue (</a:t>
            </a:r>
            <a:r>
              <a:rPr lang="fr-FR" sz="2400" dirty="0"/>
              <a:t>Oxford, 1994, cité par </a:t>
            </a:r>
            <a:r>
              <a:rPr lang="en-US" sz="2400" dirty="0" err="1"/>
              <a:t>Rasekh</a:t>
            </a:r>
            <a:r>
              <a:rPr lang="en-US" sz="2400" dirty="0"/>
              <a:t>, Z.E., &amp; </a:t>
            </a:r>
            <a:r>
              <a:rPr lang="en-US" sz="2400" dirty="0" err="1"/>
              <a:t>Ranjbary</a:t>
            </a:r>
            <a:r>
              <a:rPr lang="en-US" sz="2400" dirty="0"/>
              <a:t>, R., 2003)</a:t>
            </a:r>
          </a:p>
          <a:p>
            <a:pPr>
              <a:buFont typeface="Wingdings" pitchFamily="2" charset="2"/>
              <a:buChar char="§"/>
            </a:pPr>
            <a:endParaRPr lang="en-US" sz="2400" dirty="0"/>
          </a:p>
          <a:p>
            <a:pPr>
              <a:buFont typeface="Wingdings" pitchFamily="2" charset="2"/>
              <a:buChar char="§"/>
            </a:pPr>
            <a:endParaRPr lang="fr-FR" sz="2400" b="1" dirty="0"/>
          </a:p>
          <a:p>
            <a:pPr>
              <a:buNone/>
            </a:pPr>
            <a:endParaRPr lang="fr-FR" sz="2400" dirty="0"/>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35</a:t>
            </a:fld>
            <a:endParaRPr lang="fr-BE"/>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solidFill>
                  <a:schemeClr val="tx2">
                    <a:lumMod val="50000"/>
                  </a:schemeClr>
                </a:solidFill>
              </a:rPr>
              <a:t>Métacognition – définitions </a:t>
            </a:r>
            <a:r>
              <a:rPr lang="fr-BE" sz="1600" dirty="0">
                <a:solidFill>
                  <a:schemeClr val="tx2">
                    <a:lumMod val="50000"/>
                  </a:schemeClr>
                </a:solidFill>
              </a:rPr>
              <a:t>3/20</a:t>
            </a:r>
          </a:p>
        </p:txBody>
      </p:sp>
      <p:sp>
        <p:nvSpPr>
          <p:cNvPr id="3" name="Espace réservé du contenu 2"/>
          <p:cNvSpPr>
            <a:spLocks noGrp="1"/>
          </p:cNvSpPr>
          <p:nvPr>
            <p:ph idx="1"/>
          </p:nvPr>
        </p:nvSpPr>
        <p:spPr>
          <a:xfrm>
            <a:off x="457200" y="1340768"/>
            <a:ext cx="8229600" cy="4896544"/>
          </a:xfrm>
        </p:spPr>
        <p:txBody>
          <a:bodyPr>
            <a:normAutofit/>
          </a:bodyPr>
          <a:lstStyle/>
          <a:p>
            <a:pPr>
              <a:buFont typeface="Wingdings" pitchFamily="2" charset="2"/>
              <a:buChar char="§"/>
            </a:pPr>
            <a:r>
              <a:rPr lang="fr-FR" sz="2400" b="1" dirty="0"/>
              <a:t>Capacité d’</a:t>
            </a:r>
            <a:r>
              <a:rPr lang="fr-FR" sz="2400" b="1" dirty="0">
                <a:solidFill>
                  <a:srgbClr val="FF0000"/>
                </a:solidFill>
              </a:rPr>
              <a:t>être conscient de ses propres processus mentaux </a:t>
            </a:r>
            <a:r>
              <a:rPr lang="fr-FR" sz="2400" dirty="0"/>
              <a:t>(</a:t>
            </a:r>
            <a:r>
              <a:rPr lang="fr-FR" sz="2400" dirty="0" err="1"/>
              <a:t>Rahimia</a:t>
            </a:r>
            <a:r>
              <a:rPr lang="fr-FR" sz="2400" dirty="0"/>
              <a:t>, M. , &amp; Katal, M., 2011).</a:t>
            </a:r>
            <a:endParaRPr lang="en-US" sz="2400" dirty="0"/>
          </a:p>
          <a:p>
            <a:pPr>
              <a:buNone/>
            </a:pPr>
            <a:endParaRPr lang="fr-FR" sz="2400" dirty="0"/>
          </a:p>
          <a:p>
            <a:pPr>
              <a:buFont typeface="Wingdings" pitchFamily="2" charset="2"/>
              <a:buChar char="§"/>
            </a:pPr>
            <a:r>
              <a:rPr lang="fr-FR" sz="2400" b="1" dirty="0"/>
              <a:t>Les stratégies d’apprentissage sont définies comme des techniques pour comprendre, se souvenir et utiliser des informations, qui sont </a:t>
            </a:r>
            <a:r>
              <a:rPr lang="fr-FR" sz="2400" b="1" dirty="0">
                <a:solidFill>
                  <a:srgbClr val="FF0000"/>
                </a:solidFill>
              </a:rPr>
              <a:t>utilisées intentionnellement et contrôlées consciemment par l’apprenant </a:t>
            </a:r>
            <a:r>
              <a:rPr lang="fr-FR" sz="2400" dirty="0"/>
              <a:t>(</a:t>
            </a:r>
            <a:r>
              <a:rPr lang="fr-FR" sz="2400" dirty="0" err="1"/>
              <a:t>Pressley</a:t>
            </a:r>
            <a:r>
              <a:rPr lang="fr-FR" sz="2400" dirty="0"/>
              <a:t> &amp; McCormick, 1995; Bialystok, 1990; Oxford, 1990, 1996 cités par </a:t>
            </a:r>
            <a:r>
              <a:rPr lang="fr-FR" sz="2400" dirty="0" err="1"/>
              <a:t>Rahimia</a:t>
            </a:r>
            <a:r>
              <a:rPr lang="fr-FR" sz="2400" dirty="0"/>
              <a:t>, M. , &amp; Katal, M., 2011)</a:t>
            </a:r>
          </a:p>
          <a:p>
            <a:pPr>
              <a:buFont typeface="Wingdings" pitchFamily="2" charset="2"/>
              <a:buChar char="§"/>
            </a:pPr>
            <a:endParaRPr lang="fr-BE" sz="2400" dirty="0"/>
          </a:p>
          <a:p>
            <a:pPr>
              <a:buFont typeface="Wingdings" pitchFamily="2" charset="2"/>
              <a:buChar char="§"/>
            </a:pPr>
            <a:r>
              <a:rPr lang="fr-BE" sz="2400" dirty="0"/>
              <a:t>« Apprendre à apprendre »</a:t>
            </a:r>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36</a:t>
            </a:fld>
            <a:endParaRPr lang="fr-BE"/>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40768"/>
            <a:ext cx="8229600" cy="5112568"/>
          </a:xfrm>
        </p:spPr>
        <p:txBody>
          <a:bodyPr>
            <a:normAutofit fontScale="85000" lnSpcReduction="20000"/>
          </a:bodyPr>
          <a:lstStyle/>
          <a:p>
            <a:pPr>
              <a:buNone/>
            </a:pPr>
            <a:r>
              <a:rPr lang="en-US" sz="2800" dirty="0" err="1"/>
              <a:t>Réflexions</a:t>
            </a:r>
            <a:r>
              <a:rPr lang="en-US" sz="2800" dirty="0"/>
              <a:t> </a:t>
            </a:r>
            <a:r>
              <a:rPr lang="en-US" sz="2800" dirty="0" err="1"/>
              <a:t>sur</a:t>
            </a:r>
            <a:r>
              <a:rPr lang="en-US" sz="2800" dirty="0"/>
              <a:t> les </a:t>
            </a:r>
            <a:r>
              <a:rPr lang="en-US" sz="2800" dirty="0" err="1"/>
              <a:t>composants-étapes</a:t>
            </a:r>
            <a:r>
              <a:rPr lang="en-US" sz="2800" dirty="0"/>
              <a:t> de la </a:t>
            </a:r>
            <a:r>
              <a:rPr lang="en-US" sz="2800" dirty="0" err="1"/>
              <a:t>métacognition</a:t>
            </a:r>
            <a:r>
              <a:rPr lang="en-US" sz="2800" dirty="0"/>
              <a:t>: </a:t>
            </a:r>
          </a:p>
          <a:p>
            <a:pPr>
              <a:buNone/>
            </a:pPr>
            <a:r>
              <a:rPr lang="en-US" sz="2600" dirty="0"/>
              <a:t>(Anderson, 2002, </a:t>
            </a:r>
            <a:r>
              <a:rPr lang="en-US" sz="2600" dirty="0" err="1"/>
              <a:t>cité</a:t>
            </a:r>
            <a:r>
              <a:rPr lang="en-US" sz="2600" dirty="0"/>
              <a:t> par </a:t>
            </a:r>
            <a:r>
              <a:rPr lang="en-US" sz="2600" dirty="0" err="1"/>
              <a:t>Rasekh</a:t>
            </a:r>
            <a:r>
              <a:rPr lang="en-US" sz="2600" dirty="0"/>
              <a:t>, Z.E., &amp; </a:t>
            </a:r>
            <a:r>
              <a:rPr lang="en-US" sz="2600" dirty="0" err="1"/>
              <a:t>Ranjbary</a:t>
            </a:r>
            <a:r>
              <a:rPr lang="en-US" sz="2600" dirty="0"/>
              <a:t>, R., 2003)</a:t>
            </a:r>
          </a:p>
          <a:p>
            <a:pPr>
              <a:buNone/>
            </a:pPr>
            <a:endParaRPr lang="en-US" sz="2600" dirty="0"/>
          </a:p>
          <a:p>
            <a:pPr marL="514350" indent="-514350">
              <a:buNone/>
            </a:pPr>
            <a:r>
              <a:rPr lang="en-US" sz="2800" dirty="0"/>
              <a:t>1. La </a:t>
            </a:r>
            <a:r>
              <a:rPr lang="en-US" sz="2800" b="1" dirty="0" err="1"/>
              <a:t>préparation</a:t>
            </a:r>
            <a:r>
              <a:rPr lang="en-US" sz="2800" dirty="0"/>
              <a:t> des </a:t>
            </a:r>
            <a:r>
              <a:rPr lang="en-US" sz="2800" dirty="0" err="1"/>
              <a:t>stratégies</a:t>
            </a:r>
            <a:r>
              <a:rPr lang="en-US" sz="2800" dirty="0"/>
              <a:t> </a:t>
            </a:r>
            <a:r>
              <a:rPr lang="en-US" sz="2800" dirty="0" err="1"/>
              <a:t>d’apprentissage</a:t>
            </a:r>
            <a:endParaRPr lang="en-US" sz="2800" dirty="0"/>
          </a:p>
          <a:p>
            <a:pPr>
              <a:buNone/>
            </a:pPr>
            <a:r>
              <a:rPr lang="en-US" sz="2800" dirty="0"/>
              <a:t>2. La </a:t>
            </a:r>
            <a:r>
              <a:rPr lang="en-US" sz="2800" b="1" dirty="0" err="1"/>
              <a:t>planification</a:t>
            </a:r>
            <a:endParaRPr lang="en-US" sz="2800" b="1" dirty="0"/>
          </a:p>
          <a:p>
            <a:pPr>
              <a:buNone/>
            </a:pPr>
            <a:r>
              <a:rPr lang="en-US" sz="2800" dirty="0"/>
              <a:t>3. </a:t>
            </a:r>
            <a:r>
              <a:rPr lang="en-US" sz="2800" dirty="0" err="1"/>
              <a:t>L’</a:t>
            </a:r>
            <a:r>
              <a:rPr lang="en-US" sz="2800" b="1" dirty="0" err="1"/>
              <a:t>utilisation</a:t>
            </a:r>
            <a:r>
              <a:rPr lang="en-US" sz="2800" dirty="0"/>
              <a:t>              </a:t>
            </a:r>
          </a:p>
          <a:p>
            <a:pPr>
              <a:buNone/>
            </a:pPr>
            <a:r>
              <a:rPr lang="en-US" sz="2800" dirty="0"/>
              <a:t>4. Le </a:t>
            </a:r>
            <a:r>
              <a:rPr lang="en-US" sz="2800" b="1" dirty="0" err="1"/>
              <a:t>contrôle</a:t>
            </a:r>
            <a:r>
              <a:rPr lang="en-US" sz="2800" dirty="0"/>
              <a:t> (“monitoring”) de </a:t>
            </a:r>
            <a:r>
              <a:rPr lang="en-US" sz="2800" dirty="0" err="1"/>
              <a:t>l’utilisation</a:t>
            </a:r>
            <a:endParaRPr lang="en-US" sz="2800" dirty="0"/>
          </a:p>
          <a:p>
            <a:pPr>
              <a:buNone/>
            </a:pPr>
            <a:r>
              <a:rPr lang="en-US" sz="2800" dirty="0"/>
              <a:t>5. </a:t>
            </a:r>
            <a:r>
              <a:rPr lang="en-US" sz="2800" dirty="0" err="1"/>
              <a:t>L’</a:t>
            </a:r>
            <a:r>
              <a:rPr lang="en-US" sz="2800" b="1" dirty="0" err="1"/>
              <a:t>orchestration</a:t>
            </a:r>
            <a:r>
              <a:rPr lang="en-US" sz="2800" dirty="0"/>
              <a:t> de </a:t>
            </a:r>
            <a:r>
              <a:rPr lang="en-US" sz="2800" dirty="0" err="1"/>
              <a:t>différentes</a:t>
            </a:r>
            <a:r>
              <a:rPr lang="en-US" sz="2800" dirty="0"/>
              <a:t> </a:t>
            </a:r>
            <a:r>
              <a:rPr lang="en-US" sz="2800" dirty="0" err="1"/>
              <a:t>stratégies</a:t>
            </a:r>
            <a:endParaRPr lang="en-US" sz="2800" dirty="0"/>
          </a:p>
          <a:p>
            <a:pPr>
              <a:buNone/>
            </a:pPr>
            <a:r>
              <a:rPr lang="en-US" sz="2800" dirty="0"/>
              <a:t>6. </a:t>
            </a:r>
            <a:r>
              <a:rPr lang="en-US" sz="2800" dirty="0" err="1"/>
              <a:t>L’</a:t>
            </a:r>
            <a:r>
              <a:rPr lang="en-US" sz="2800" b="1" dirty="0" err="1"/>
              <a:t>évaluation</a:t>
            </a:r>
            <a:r>
              <a:rPr lang="en-US" sz="2800" dirty="0"/>
              <a:t> de </a:t>
            </a:r>
            <a:r>
              <a:rPr lang="en-US" sz="2800" dirty="0" err="1"/>
              <a:t>l’utilisation</a:t>
            </a:r>
            <a:r>
              <a:rPr lang="en-US" sz="2800" dirty="0"/>
              <a:t> de </a:t>
            </a:r>
            <a:r>
              <a:rPr lang="en-US" sz="2800" dirty="0" err="1"/>
              <a:t>ces</a:t>
            </a:r>
            <a:r>
              <a:rPr lang="en-US" sz="2800" dirty="0"/>
              <a:t> </a:t>
            </a:r>
            <a:r>
              <a:rPr lang="en-US" sz="2800" dirty="0" err="1"/>
              <a:t>stratégies</a:t>
            </a:r>
            <a:r>
              <a:rPr lang="en-US" sz="2800" dirty="0"/>
              <a:t> </a:t>
            </a:r>
            <a:r>
              <a:rPr lang="en-US" sz="2800" dirty="0" err="1"/>
              <a:t>d’apprentissage</a:t>
            </a:r>
            <a:r>
              <a:rPr lang="en-US" sz="2800" dirty="0"/>
              <a:t> et de </a:t>
            </a:r>
            <a:r>
              <a:rPr lang="en-US" sz="2800" dirty="0" err="1"/>
              <a:t>leur</a:t>
            </a:r>
            <a:r>
              <a:rPr lang="en-US" sz="2800" dirty="0"/>
              <a:t> impact </a:t>
            </a:r>
            <a:r>
              <a:rPr lang="en-US" sz="2800" dirty="0" err="1"/>
              <a:t>sur</a:t>
            </a:r>
            <a:r>
              <a:rPr lang="en-US" sz="2800" dirty="0"/>
              <a:t> </a:t>
            </a:r>
            <a:r>
              <a:rPr lang="en-US" sz="2800" dirty="0" err="1"/>
              <a:t>l’apprentissage</a:t>
            </a:r>
            <a:r>
              <a:rPr lang="en-US" sz="2800" dirty="0"/>
              <a:t>.</a:t>
            </a:r>
          </a:p>
          <a:p>
            <a:pPr>
              <a:buNone/>
            </a:pPr>
            <a:endParaRPr lang="en-US" sz="2800" dirty="0"/>
          </a:p>
          <a:p>
            <a:pPr>
              <a:buNone/>
            </a:pPr>
            <a:r>
              <a:rPr lang="en-US" sz="2800" dirty="0" err="1"/>
              <a:t>Cette</a:t>
            </a:r>
            <a:r>
              <a:rPr lang="en-US" sz="2800" dirty="0"/>
              <a:t> </a:t>
            </a:r>
            <a:r>
              <a:rPr lang="en-US" sz="2800" dirty="0" err="1"/>
              <a:t>dernière</a:t>
            </a:r>
            <a:r>
              <a:rPr lang="en-US" sz="2800" dirty="0"/>
              <a:t> </a:t>
            </a:r>
            <a:r>
              <a:rPr lang="en-US" sz="2800" dirty="0" err="1"/>
              <a:t>étape</a:t>
            </a:r>
            <a:r>
              <a:rPr lang="en-US" sz="2800" dirty="0"/>
              <a:t> </a:t>
            </a:r>
            <a:r>
              <a:rPr lang="en-US" sz="2800" dirty="0" err="1"/>
              <a:t>permettant</a:t>
            </a:r>
            <a:r>
              <a:rPr lang="en-US" sz="2800" dirty="0"/>
              <a:t> un feedback et </a:t>
            </a:r>
            <a:r>
              <a:rPr lang="en-US" sz="2800" dirty="0" err="1"/>
              <a:t>une</a:t>
            </a:r>
            <a:r>
              <a:rPr lang="en-US" sz="2800" dirty="0"/>
              <a:t> adaptation des </a:t>
            </a:r>
            <a:r>
              <a:rPr lang="en-US" sz="2800" dirty="0" err="1"/>
              <a:t>précédentes</a:t>
            </a:r>
            <a:r>
              <a:rPr lang="en-US" sz="2800" dirty="0"/>
              <a:t> </a:t>
            </a:r>
            <a:r>
              <a:rPr lang="en-US" sz="2800" dirty="0" err="1"/>
              <a:t>étapes</a:t>
            </a:r>
            <a:r>
              <a:rPr lang="en-US" sz="2800" dirty="0"/>
              <a:t> </a:t>
            </a:r>
            <a:r>
              <a:rPr lang="en-US" sz="2800" dirty="0" err="1"/>
              <a:t>dans</a:t>
            </a:r>
            <a:r>
              <a:rPr lang="en-US" sz="2800" dirty="0"/>
              <a:t> le but </a:t>
            </a:r>
            <a:r>
              <a:rPr lang="en-US" sz="2800" dirty="0" err="1"/>
              <a:t>d’améliorer</a:t>
            </a:r>
            <a:r>
              <a:rPr lang="en-US" sz="2800" dirty="0"/>
              <a:t> </a:t>
            </a:r>
            <a:r>
              <a:rPr lang="en-US" sz="2800" dirty="0" err="1"/>
              <a:t>l’efficacité</a:t>
            </a:r>
            <a:r>
              <a:rPr lang="en-US" sz="2800" dirty="0"/>
              <a:t> de </a:t>
            </a:r>
            <a:r>
              <a:rPr lang="en-US" sz="2800" dirty="0" err="1"/>
              <a:t>l’apprentissage</a:t>
            </a:r>
            <a:r>
              <a:rPr lang="en-US" sz="2800" dirty="0"/>
              <a:t> en </a:t>
            </a:r>
            <a:r>
              <a:rPr lang="en-US" sz="2800" dirty="0" err="1"/>
              <a:t>cours</a:t>
            </a:r>
            <a:r>
              <a:rPr lang="en-US" sz="2800" dirty="0"/>
              <a:t>.</a:t>
            </a:r>
          </a:p>
        </p:txBody>
      </p:sp>
      <p:sp>
        <p:nvSpPr>
          <p:cNvPr id="5" name="Titre 1"/>
          <p:cNvSpPr txBox="1">
            <a:spLocks/>
          </p:cNvSpPr>
          <p:nvPr/>
        </p:nvSpPr>
        <p:spPr>
          <a:xfrm>
            <a:off x="609600" y="18864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BE" sz="4400" b="0" i="0" u="none" strike="noStrike" kern="1200" cap="none" spc="0" normalizeH="0" baseline="0" noProof="0" dirty="0">
                <a:ln>
                  <a:noFill/>
                </a:ln>
                <a:solidFill>
                  <a:schemeClr val="tx1"/>
                </a:solidFill>
                <a:effectLst/>
                <a:uLnTx/>
                <a:uFillTx/>
                <a:latin typeface="+mj-lt"/>
                <a:ea typeface="+mj-ea"/>
                <a:cs typeface="+mj-cs"/>
              </a:rPr>
              <a:t>Métacognition – Étapes </a:t>
            </a:r>
            <a:r>
              <a:rPr kumimoji="0" lang="fr-BE" sz="1600" b="0" i="0" u="none" strike="noStrike" kern="1200" cap="none" spc="0" normalizeH="0" baseline="0" noProof="0" dirty="0">
                <a:ln>
                  <a:noFill/>
                </a:ln>
                <a:solidFill>
                  <a:schemeClr val="tx1"/>
                </a:solidFill>
                <a:effectLst/>
                <a:uLnTx/>
                <a:uFillTx/>
                <a:latin typeface="+mj-lt"/>
                <a:ea typeface="+mj-ea"/>
                <a:cs typeface="+mj-cs"/>
              </a:rPr>
              <a:t>4/20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37</a:t>
            </a:fld>
            <a:endParaRPr lang="fr-BE"/>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600" dirty="0">
                <a:solidFill>
                  <a:srgbClr val="002060"/>
                </a:solidFill>
              </a:rPr>
              <a:t>Métacognition</a:t>
            </a:r>
            <a:r>
              <a:rPr lang="fr-BE" sz="2800" dirty="0">
                <a:solidFill>
                  <a:srgbClr val="002060"/>
                </a:solidFill>
              </a:rPr>
              <a:t> </a:t>
            </a:r>
            <a:r>
              <a:rPr lang="fr-BE" sz="3600" dirty="0">
                <a:solidFill>
                  <a:srgbClr val="002060"/>
                </a:solidFill>
              </a:rPr>
              <a:t>– le ‘bon apprenant’ </a:t>
            </a:r>
            <a:r>
              <a:rPr lang="fr-BE" sz="1600" dirty="0">
                <a:solidFill>
                  <a:srgbClr val="002060"/>
                </a:solidFill>
              </a:rPr>
              <a:t>5/20</a:t>
            </a:r>
          </a:p>
        </p:txBody>
      </p:sp>
      <p:sp>
        <p:nvSpPr>
          <p:cNvPr id="3" name="Espace réservé du contenu 2"/>
          <p:cNvSpPr>
            <a:spLocks noGrp="1"/>
          </p:cNvSpPr>
          <p:nvPr>
            <p:ph idx="1"/>
          </p:nvPr>
        </p:nvSpPr>
        <p:spPr>
          <a:xfrm>
            <a:off x="457200" y="1340768"/>
            <a:ext cx="8229600" cy="4785395"/>
          </a:xfrm>
        </p:spPr>
        <p:txBody>
          <a:bodyPr>
            <a:noAutofit/>
          </a:bodyPr>
          <a:lstStyle/>
          <a:p>
            <a:pPr>
              <a:buNone/>
            </a:pPr>
            <a:r>
              <a:rPr lang="fr-BE" sz="2400" dirty="0"/>
              <a:t>Oxford (2012) cite</a:t>
            </a:r>
          </a:p>
          <a:p>
            <a:r>
              <a:rPr lang="fr-BE" sz="2400" b="1" dirty="0"/>
              <a:t>Rubin, 1975</a:t>
            </a:r>
          </a:p>
          <a:p>
            <a:pPr>
              <a:buFont typeface="Wingdings" pitchFamily="2" charset="2"/>
              <a:buChar char="ü"/>
            </a:pPr>
            <a:r>
              <a:rPr lang="fr-BE" sz="2400" dirty="0"/>
              <a:t>Motivé et volontaire</a:t>
            </a:r>
          </a:p>
          <a:p>
            <a:pPr>
              <a:buFont typeface="Wingdings" pitchFamily="2" charset="2"/>
              <a:buChar char="ü"/>
            </a:pPr>
            <a:r>
              <a:rPr lang="fr-BE" sz="2400" dirty="0"/>
              <a:t>A un élan à communiquer (est désinhibé) </a:t>
            </a:r>
          </a:p>
          <a:p>
            <a:pPr>
              <a:buFont typeface="Wingdings" pitchFamily="2" charset="2"/>
              <a:buChar char="ü"/>
            </a:pPr>
            <a:r>
              <a:rPr lang="fr-BE" sz="2400" dirty="0"/>
              <a:t>N’hésite pas à commettre des erreurs</a:t>
            </a:r>
          </a:p>
          <a:p>
            <a:pPr>
              <a:buFont typeface="Wingdings" pitchFamily="2" charset="2"/>
              <a:buChar char="ü"/>
            </a:pPr>
            <a:r>
              <a:rPr lang="fr-BE" sz="2400" dirty="0"/>
              <a:t>Porte son attention sur les modèles (structures) et les analyse</a:t>
            </a:r>
          </a:p>
          <a:p>
            <a:pPr>
              <a:buFont typeface="Wingdings" pitchFamily="2" charset="2"/>
              <a:buChar char="ü"/>
            </a:pPr>
            <a:r>
              <a:rPr lang="fr-BE" sz="2400" dirty="0"/>
              <a:t>Saisis les occasions pour pratiquer la langue</a:t>
            </a:r>
          </a:p>
          <a:p>
            <a:pPr>
              <a:buFont typeface="Wingdings" pitchFamily="2" charset="2"/>
              <a:buChar char="ü"/>
            </a:pPr>
            <a:r>
              <a:rPr lang="fr-BE" sz="2400" dirty="0"/>
              <a:t>S’écoute et surveille son utilisation de la langue et celle des autres</a:t>
            </a:r>
          </a:p>
          <a:p>
            <a:pPr>
              <a:buFont typeface="Wingdings" pitchFamily="2" charset="2"/>
              <a:buChar char="ü"/>
            </a:pPr>
            <a:r>
              <a:rPr lang="fr-BE" sz="2400" dirty="0"/>
              <a:t>Fais attention à la signification des mots et des phrases</a:t>
            </a:r>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38</a:t>
            </a:fld>
            <a:endParaRPr lang="fr-BE"/>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925144"/>
          </a:xfrm>
        </p:spPr>
        <p:txBody>
          <a:bodyPr>
            <a:normAutofit fontScale="70000" lnSpcReduction="20000"/>
          </a:bodyPr>
          <a:lstStyle/>
          <a:p>
            <a:r>
              <a:rPr lang="en-US" b="1" dirty="0" err="1"/>
              <a:t>Naiman</a:t>
            </a:r>
            <a:r>
              <a:rPr lang="en-US" b="1" dirty="0"/>
              <a:t>, </a:t>
            </a:r>
            <a:r>
              <a:rPr lang="fr-BE" b="1" dirty="0" err="1"/>
              <a:t>Frohlich</a:t>
            </a:r>
            <a:r>
              <a:rPr lang="fr-BE" b="1" dirty="0"/>
              <a:t>, &amp;</a:t>
            </a:r>
            <a:r>
              <a:rPr lang="fr-BE" b="1" dirty="0" err="1"/>
              <a:t>Todesco</a:t>
            </a:r>
            <a:r>
              <a:rPr lang="fr-BE" b="1" dirty="0"/>
              <a:t> (1975)</a:t>
            </a:r>
          </a:p>
          <a:p>
            <a:pPr>
              <a:buFont typeface="Wingdings" pitchFamily="2" charset="2"/>
              <a:buChar char="ü"/>
            </a:pPr>
            <a:r>
              <a:rPr lang="fr-BE" dirty="0"/>
              <a:t>Apprend à penser dans la langue</a:t>
            </a:r>
          </a:p>
          <a:p>
            <a:pPr>
              <a:buFont typeface="Wingdings" pitchFamily="2" charset="2"/>
              <a:buChar char="ü"/>
            </a:pPr>
            <a:r>
              <a:rPr lang="fr-BE" dirty="0"/>
              <a:t>Aborde aussi les aspects affectifs de l’acquisition d’une langue</a:t>
            </a:r>
          </a:p>
          <a:p>
            <a:pPr>
              <a:buNone/>
            </a:pPr>
            <a:r>
              <a:rPr lang="fr-BE" dirty="0"/>
              <a:t> </a:t>
            </a:r>
          </a:p>
          <a:p>
            <a:r>
              <a:rPr lang="fr-BE" dirty="0"/>
              <a:t>Abraham and </a:t>
            </a:r>
            <a:r>
              <a:rPr lang="fr-BE" dirty="0" err="1"/>
              <a:t>Vann</a:t>
            </a:r>
            <a:r>
              <a:rPr lang="fr-BE" dirty="0"/>
              <a:t>, 1987 </a:t>
            </a:r>
          </a:p>
          <a:p>
            <a:pPr>
              <a:buFont typeface="Wingdings" pitchFamily="2" charset="2"/>
              <a:buChar char="ü"/>
            </a:pPr>
            <a:r>
              <a:rPr lang="fr-BE" dirty="0"/>
              <a:t>Combine les stratégies de manière appropriée</a:t>
            </a:r>
          </a:p>
          <a:p>
            <a:pPr>
              <a:buNone/>
            </a:pPr>
            <a:endParaRPr lang="fr-BE" dirty="0"/>
          </a:p>
          <a:p>
            <a:r>
              <a:rPr lang="fr-BE" b="1" dirty="0"/>
              <a:t>Oxford, 2012</a:t>
            </a:r>
          </a:p>
          <a:p>
            <a:pPr>
              <a:buNone/>
            </a:pPr>
            <a:r>
              <a:rPr lang="fr-BE" dirty="0"/>
              <a:t> </a:t>
            </a:r>
          </a:p>
          <a:p>
            <a:pPr>
              <a:buFont typeface="Wingdings" pitchFamily="2" charset="2"/>
              <a:buChar char="ü"/>
            </a:pPr>
            <a:r>
              <a:rPr lang="fr-BE" dirty="0"/>
              <a:t>Utilise plus de stratégies et plus fréquemment</a:t>
            </a:r>
          </a:p>
          <a:p>
            <a:pPr>
              <a:buFont typeface="Wingdings" pitchFamily="2" charset="2"/>
              <a:buChar char="ü"/>
            </a:pPr>
            <a:r>
              <a:rPr lang="fr-BE" dirty="0"/>
              <a:t>Réalise les actes d’apprentissage plus consciemment et une meilleure capacité à décrire les stratégies utilisées</a:t>
            </a:r>
          </a:p>
          <a:p>
            <a:pPr>
              <a:buFont typeface="Wingdings" pitchFamily="2" charset="2"/>
              <a:buChar char="ü"/>
            </a:pPr>
            <a:r>
              <a:rPr lang="fr-BE" dirty="0"/>
              <a:t>Utilise les stratégies adéquatement en fonction de la tâche demandée</a:t>
            </a:r>
          </a:p>
          <a:p>
            <a:endParaRPr lang="fr-BE" dirty="0"/>
          </a:p>
        </p:txBody>
      </p:sp>
      <p:sp>
        <p:nvSpPr>
          <p:cNvPr id="4" name="Titre 1"/>
          <p:cNvSpPr>
            <a:spLocks noGrp="1"/>
          </p:cNvSpPr>
          <p:nvPr>
            <p:ph type="title"/>
          </p:nvPr>
        </p:nvSpPr>
        <p:spPr>
          <a:xfrm>
            <a:off x="457200" y="274638"/>
            <a:ext cx="8229600" cy="1143000"/>
          </a:xfrm>
        </p:spPr>
        <p:txBody>
          <a:bodyPr>
            <a:normAutofit/>
          </a:bodyPr>
          <a:lstStyle/>
          <a:p>
            <a:r>
              <a:rPr lang="fr-BE" sz="3600" dirty="0">
                <a:solidFill>
                  <a:srgbClr val="002060"/>
                </a:solidFill>
              </a:rPr>
              <a:t>Métacognition – le ‘bon apprenant’ </a:t>
            </a:r>
            <a:r>
              <a:rPr lang="fr-BE" sz="1600" dirty="0">
                <a:solidFill>
                  <a:srgbClr val="002060"/>
                </a:solidFill>
              </a:rPr>
              <a:t>6/20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39</a:t>
            </a:fld>
            <a:endParaRPr lang="fr-B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7638"/>
            <a:ext cx="8229600" cy="4708525"/>
          </a:xfrm>
        </p:spPr>
        <p:txBody>
          <a:bodyPr>
            <a:normAutofit fontScale="85000" lnSpcReduction="10000"/>
          </a:bodyPr>
          <a:lstStyle/>
          <a:p>
            <a:pPr fontAlgn="t"/>
            <a:r>
              <a:rPr lang="fr-BE" dirty="0"/>
              <a:t>" Le </a:t>
            </a:r>
            <a:r>
              <a:rPr lang="fr-BE" dirty="0">
                <a:hlinkClick r:id="rId3"/>
              </a:rPr>
              <a:t>Conseil de l’Europe </a:t>
            </a:r>
            <a:r>
              <a:rPr lang="fr-BE" dirty="0"/>
              <a:t>(p4) encourage toutes les personnes concernées par l’organisation de l’apprentissage des langues à fonder leur action sur </a:t>
            </a:r>
          </a:p>
          <a:p>
            <a:pPr fontAlgn="t">
              <a:buFont typeface="Wingdings" panose="05000000000000000000" pitchFamily="2" charset="2"/>
              <a:buChar char="Ø"/>
            </a:pPr>
            <a:r>
              <a:rPr lang="fr-BE" b="1" dirty="0"/>
              <a:t>  les besoins de l’apprenant</a:t>
            </a:r>
            <a:endParaRPr lang="fr-BE" sz="2400" b="1" dirty="0"/>
          </a:p>
          <a:p>
            <a:pPr marL="0" indent="0" fontAlgn="t">
              <a:buNone/>
            </a:pPr>
            <a:r>
              <a:rPr lang="fr-BE" sz="2400" b="1" dirty="0"/>
              <a:t>	</a:t>
            </a:r>
            <a:r>
              <a:rPr lang="fr-BE" sz="2400" dirty="0"/>
              <a:t>objectifs, évaluation diagnostique, immersion, professionnels</a:t>
            </a:r>
          </a:p>
          <a:p>
            <a:pPr fontAlgn="t">
              <a:buFont typeface="Wingdings" panose="05000000000000000000" pitchFamily="2" charset="2"/>
              <a:buChar char="Ø"/>
            </a:pPr>
            <a:r>
              <a:rPr lang="fr-BE" b="1" dirty="0"/>
              <a:t>  les motivations</a:t>
            </a:r>
          </a:p>
          <a:p>
            <a:pPr marL="0" indent="0" fontAlgn="t">
              <a:buNone/>
            </a:pPr>
            <a:r>
              <a:rPr lang="fr-BE" sz="2400" dirty="0"/>
              <a:t>	intrinsèque, extrinsèque</a:t>
            </a:r>
          </a:p>
          <a:p>
            <a:pPr fontAlgn="t">
              <a:buFont typeface="Wingdings" panose="05000000000000000000" pitchFamily="2" charset="2"/>
              <a:buChar char="Ø"/>
            </a:pPr>
            <a:r>
              <a:rPr lang="fr-BE" b="1" dirty="0"/>
              <a:t>  les caractéristiques</a:t>
            </a:r>
            <a:r>
              <a:rPr lang="fr-BE" dirty="0"/>
              <a:t> </a:t>
            </a:r>
          </a:p>
          <a:p>
            <a:pPr marL="0" indent="0" fontAlgn="t">
              <a:buNone/>
            </a:pPr>
            <a:r>
              <a:rPr lang="fr-BE" sz="2400" dirty="0"/>
              <a:t>          identité, styles d’apprentissage, métacognition, troubles, SEN </a:t>
            </a:r>
          </a:p>
          <a:p>
            <a:pPr fontAlgn="t">
              <a:buFont typeface="Wingdings" panose="05000000000000000000" pitchFamily="2" charset="2"/>
              <a:buChar char="Ø"/>
            </a:pPr>
            <a:r>
              <a:rPr lang="fr-BE" b="1" dirty="0"/>
              <a:t>  les ressources de l’apprenant </a:t>
            </a:r>
          </a:p>
          <a:p>
            <a:pPr marL="0" indent="0" fontAlgn="t">
              <a:buNone/>
            </a:pPr>
            <a:r>
              <a:rPr lang="fr-BE" sz="2400" dirty="0"/>
              <a:t>          contexte socio-économique, matériel en classe</a:t>
            </a:r>
          </a:p>
          <a:p>
            <a:endParaRPr lang="fr-BE" dirty="0"/>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4</a:t>
            </a:fld>
            <a:endParaRPr lang="fr-BE"/>
          </a:p>
        </p:txBody>
      </p:sp>
    </p:spTree>
    <p:extLst>
      <p:ext uri="{BB962C8B-B14F-4D97-AF65-F5344CB8AC3E}">
        <p14:creationId xmlns:p14="http://schemas.microsoft.com/office/powerpoint/2010/main" val="30856797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r>
              <a:rPr lang="en-US" dirty="0" err="1"/>
              <a:t>Sélectionne</a:t>
            </a:r>
            <a:r>
              <a:rPr lang="en-US" dirty="0"/>
              <a:t> les </a:t>
            </a:r>
            <a:r>
              <a:rPr lang="en-US" dirty="0" err="1"/>
              <a:t>stratégies</a:t>
            </a:r>
            <a:r>
              <a:rPr lang="en-US" dirty="0"/>
              <a:t> qui </a:t>
            </a:r>
            <a:r>
              <a:rPr lang="en-US" dirty="0" err="1"/>
              <a:t>vont</a:t>
            </a:r>
            <a:r>
              <a:rPr lang="en-US" dirty="0"/>
              <a:t> </a:t>
            </a:r>
            <a:r>
              <a:rPr lang="en-US" dirty="0" err="1"/>
              <a:t>bien</a:t>
            </a:r>
            <a:r>
              <a:rPr lang="en-US" dirty="0"/>
              <a:t> ensemble </a:t>
            </a:r>
            <a:r>
              <a:rPr lang="en-US" dirty="0" err="1"/>
              <a:t>selon</a:t>
            </a:r>
            <a:r>
              <a:rPr lang="en-US" dirty="0"/>
              <a:t> un </a:t>
            </a:r>
            <a:r>
              <a:rPr lang="en-US" dirty="0" err="1"/>
              <a:t>processus</a:t>
            </a:r>
            <a:r>
              <a:rPr lang="en-US" dirty="0"/>
              <a:t> </a:t>
            </a:r>
            <a:r>
              <a:rPr lang="en-US" dirty="0" err="1"/>
              <a:t>orchestré</a:t>
            </a:r>
            <a:r>
              <a:rPr lang="en-US" dirty="0"/>
              <a:t> et </a:t>
            </a:r>
            <a:r>
              <a:rPr lang="en-US" dirty="0" err="1"/>
              <a:t>adapté</a:t>
            </a:r>
            <a:r>
              <a:rPr lang="en-US" dirty="0"/>
              <a:t> aux </a:t>
            </a:r>
            <a:r>
              <a:rPr lang="en-US" dirty="0" err="1"/>
              <a:t>exigences</a:t>
            </a:r>
            <a:r>
              <a:rPr lang="en-US" dirty="0"/>
              <a:t> de la situation </a:t>
            </a:r>
            <a:r>
              <a:rPr lang="de-DE" dirty="0"/>
              <a:t>(</a:t>
            </a:r>
            <a:r>
              <a:rPr lang="de-DE" dirty="0" err="1"/>
              <a:t>Chamot</a:t>
            </a:r>
            <a:r>
              <a:rPr lang="de-DE" dirty="0"/>
              <a:t> &amp; Kupper, 1989; Wenden, 1998, </a:t>
            </a:r>
            <a:r>
              <a:rPr lang="de-DE" dirty="0" err="1"/>
              <a:t>cités</a:t>
            </a:r>
            <a:r>
              <a:rPr lang="de-DE" dirty="0"/>
              <a:t> par </a:t>
            </a:r>
            <a:r>
              <a:rPr lang="en-US" dirty="0" err="1"/>
              <a:t>Rasekh</a:t>
            </a:r>
            <a:r>
              <a:rPr lang="en-US" dirty="0"/>
              <a:t>, Z.E., &amp; </a:t>
            </a:r>
            <a:r>
              <a:rPr lang="en-US" dirty="0" err="1"/>
              <a:t>Ranjbary</a:t>
            </a:r>
            <a:r>
              <a:rPr lang="en-US" dirty="0"/>
              <a:t>, R., 2003).</a:t>
            </a:r>
          </a:p>
          <a:p>
            <a:r>
              <a:rPr lang="en-US" sz="3200" dirty="0" err="1"/>
              <a:t>Sanaoui</a:t>
            </a:r>
            <a:r>
              <a:rPr lang="en-US" sz="3200" dirty="0"/>
              <a:t> (1995) : 2 </a:t>
            </a:r>
            <a:r>
              <a:rPr lang="en-US" sz="3200" dirty="0" err="1"/>
              <a:t>approches</a:t>
            </a:r>
            <a:r>
              <a:rPr lang="en-US" sz="3200" dirty="0"/>
              <a:t>, “styles” </a:t>
            </a:r>
            <a:r>
              <a:rPr lang="en-US" sz="3200" dirty="0" err="1"/>
              <a:t>d’apprentissage</a:t>
            </a:r>
            <a:endParaRPr lang="en-US" sz="3200" dirty="0"/>
          </a:p>
          <a:p>
            <a:pPr marL="0" indent="0">
              <a:buNone/>
            </a:pPr>
            <a:r>
              <a:rPr lang="en-US" sz="3200" dirty="0" err="1"/>
              <a:t>Systématique</a:t>
            </a:r>
            <a:r>
              <a:rPr lang="en-US" sz="3200" dirty="0"/>
              <a:t> : les </a:t>
            </a:r>
            <a:r>
              <a:rPr lang="en-US" sz="3200" dirty="0" err="1"/>
              <a:t>éls</a:t>
            </a:r>
            <a:r>
              <a:rPr lang="en-US" sz="3200" dirty="0"/>
              <a:t> </a:t>
            </a:r>
            <a:r>
              <a:rPr lang="en-US" sz="3200" dirty="0" err="1"/>
              <a:t>sont</a:t>
            </a:r>
            <a:r>
              <a:rPr lang="en-US" sz="3200" dirty="0"/>
              <a:t> </a:t>
            </a:r>
            <a:r>
              <a:rPr lang="en-US" sz="3200" dirty="0" err="1"/>
              <a:t>organisés</a:t>
            </a:r>
            <a:r>
              <a:rPr lang="en-US" sz="3200" dirty="0"/>
              <a:t> et </a:t>
            </a:r>
            <a:r>
              <a:rPr lang="en-US" sz="3200" dirty="0" err="1"/>
              <a:t>indépendants</a:t>
            </a:r>
            <a:r>
              <a:rPr lang="en-US" sz="3200" dirty="0"/>
              <a:t>, </a:t>
            </a:r>
            <a:r>
              <a:rPr lang="en-US" sz="3200" dirty="0" err="1"/>
              <a:t>révisent</a:t>
            </a:r>
            <a:r>
              <a:rPr lang="en-US" sz="3200" dirty="0"/>
              <a:t> </a:t>
            </a:r>
            <a:r>
              <a:rPr lang="en-US" sz="3200" dirty="0" err="1"/>
              <a:t>régulièrement</a:t>
            </a:r>
            <a:r>
              <a:rPr lang="en-US" sz="3200" dirty="0"/>
              <a:t>, </a:t>
            </a:r>
            <a:r>
              <a:rPr lang="en-US" sz="3200" dirty="0" err="1"/>
              <a:t>utilisent</a:t>
            </a:r>
            <a:r>
              <a:rPr lang="en-US" sz="3200" dirty="0"/>
              <a:t> des “extensions” à </a:t>
            </a:r>
            <a:r>
              <a:rPr lang="en-US" sz="3200" dirty="0" err="1"/>
              <a:t>l’apprentissage</a:t>
            </a:r>
            <a:r>
              <a:rPr lang="en-US" sz="3200" dirty="0"/>
              <a:t> (paroles de chanson, </a:t>
            </a:r>
            <a:r>
              <a:rPr lang="en-US" sz="3200" dirty="0" err="1"/>
              <a:t>dvd</a:t>
            </a:r>
            <a:r>
              <a:rPr lang="en-US" sz="3200" dirty="0"/>
              <a:t>, </a:t>
            </a:r>
            <a:r>
              <a:rPr lang="en-US" sz="3200" dirty="0" err="1"/>
              <a:t>séries</a:t>
            </a:r>
            <a:r>
              <a:rPr lang="en-US" sz="3200" dirty="0"/>
              <a:t> sur internet…).</a:t>
            </a:r>
          </a:p>
          <a:p>
            <a:pPr marL="0" indent="0">
              <a:buNone/>
            </a:pPr>
            <a:r>
              <a:rPr lang="en-US" sz="3200" dirty="0"/>
              <a:t>Non-</a:t>
            </a:r>
            <a:r>
              <a:rPr lang="en-US" sz="3200" dirty="0" err="1"/>
              <a:t>systématique</a:t>
            </a:r>
            <a:r>
              <a:rPr lang="en-US" sz="3200" dirty="0"/>
              <a:t> : les </a:t>
            </a:r>
            <a:r>
              <a:rPr lang="en-US" sz="3200" dirty="0" err="1"/>
              <a:t>éls</a:t>
            </a:r>
            <a:r>
              <a:rPr lang="en-US" sz="3200" dirty="0"/>
              <a:t> </a:t>
            </a:r>
            <a:r>
              <a:rPr lang="en-US" sz="3200" dirty="0" err="1"/>
              <a:t>sont</a:t>
            </a:r>
            <a:r>
              <a:rPr lang="en-US" sz="3200" dirty="0"/>
              <a:t> </a:t>
            </a:r>
            <a:r>
              <a:rPr lang="en-US" sz="3200" dirty="0" err="1"/>
              <a:t>dépendants</a:t>
            </a:r>
            <a:r>
              <a:rPr lang="en-US" sz="3200" dirty="0"/>
              <a:t> du </a:t>
            </a:r>
            <a:r>
              <a:rPr lang="en-US" sz="3200" dirty="0" err="1"/>
              <a:t>cours</a:t>
            </a:r>
            <a:r>
              <a:rPr lang="en-US" sz="3200" dirty="0"/>
              <a:t>, </a:t>
            </a:r>
            <a:r>
              <a:rPr lang="en-US" sz="3200" dirty="0" err="1"/>
              <a:t>utilisent</a:t>
            </a:r>
            <a:r>
              <a:rPr lang="en-US" sz="3200" dirty="0"/>
              <a:t> un </a:t>
            </a:r>
            <a:r>
              <a:rPr lang="en-US" sz="3200" dirty="0" err="1"/>
              <a:t>vocabulaire</a:t>
            </a:r>
            <a:r>
              <a:rPr lang="en-US" sz="3200" dirty="0"/>
              <a:t> </a:t>
            </a:r>
            <a:r>
              <a:rPr lang="en-US" sz="3200" dirty="0" err="1"/>
              <a:t>restreint</a:t>
            </a:r>
            <a:r>
              <a:rPr lang="en-US" sz="3200" dirty="0"/>
              <a:t>, </a:t>
            </a:r>
            <a:r>
              <a:rPr lang="en-US" sz="3200" dirty="0" err="1"/>
              <a:t>révisent</a:t>
            </a:r>
            <a:r>
              <a:rPr lang="en-US" sz="3200" dirty="0"/>
              <a:t> peu </a:t>
            </a:r>
            <a:r>
              <a:rPr lang="en-US" sz="3200" dirty="0" err="1"/>
              <a:t>ou</a:t>
            </a:r>
            <a:r>
              <a:rPr lang="en-US" sz="3200" dirty="0"/>
              <a:t> pas du tout.</a:t>
            </a:r>
            <a:endParaRPr lang="fr-BE" sz="3200" dirty="0"/>
          </a:p>
          <a:p>
            <a:endParaRPr lang="fr-BE" dirty="0"/>
          </a:p>
        </p:txBody>
      </p:sp>
      <p:sp>
        <p:nvSpPr>
          <p:cNvPr id="4" name="Titre 1"/>
          <p:cNvSpPr>
            <a:spLocks noGrp="1"/>
          </p:cNvSpPr>
          <p:nvPr>
            <p:ph type="title"/>
          </p:nvPr>
        </p:nvSpPr>
        <p:spPr>
          <a:xfrm>
            <a:off x="457200" y="274638"/>
            <a:ext cx="8229600" cy="1143000"/>
          </a:xfrm>
        </p:spPr>
        <p:txBody>
          <a:bodyPr>
            <a:normAutofit/>
          </a:bodyPr>
          <a:lstStyle/>
          <a:p>
            <a:r>
              <a:rPr lang="fr-BE" sz="3600" dirty="0">
                <a:solidFill>
                  <a:srgbClr val="002060"/>
                </a:solidFill>
              </a:rPr>
              <a:t>Métacognition – le ‘bon apprenant’ </a:t>
            </a:r>
            <a:r>
              <a:rPr lang="fr-BE" sz="1600" dirty="0">
                <a:solidFill>
                  <a:srgbClr val="002060"/>
                </a:solidFill>
              </a:rPr>
              <a:t>7/20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40</a:t>
            </a:fld>
            <a:endParaRPr lang="fr-BE"/>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184576"/>
          </a:xfrm>
        </p:spPr>
        <p:txBody>
          <a:bodyPr>
            <a:normAutofit lnSpcReduction="10000"/>
          </a:bodyPr>
          <a:lstStyle/>
          <a:p>
            <a:pPr>
              <a:buNone/>
            </a:pPr>
            <a:r>
              <a:rPr lang="en-US" sz="2400" dirty="0" err="1"/>
              <a:t>Dans</a:t>
            </a:r>
            <a:r>
              <a:rPr lang="en-US" sz="2400" dirty="0"/>
              <a:t> les </a:t>
            </a:r>
            <a:r>
              <a:rPr lang="en-US" sz="2400" dirty="0" err="1"/>
              <a:t>années</a:t>
            </a:r>
            <a:r>
              <a:rPr lang="en-US" sz="2400" dirty="0"/>
              <a:t> 80 et début 90, les </a:t>
            </a:r>
            <a:r>
              <a:rPr lang="en-US" sz="2400" dirty="0" err="1"/>
              <a:t>recherches</a:t>
            </a:r>
            <a:r>
              <a:rPr lang="en-US" sz="2400" dirty="0"/>
              <a:t> </a:t>
            </a:r>
            <a:r>
              <a:rPr lang="en-US" sz="2400" dirty="0" err="1"/>
              <a:t>ont</a:t>
            </a:r>
            <a:r>
              <a:rPr lang="en-US" sz="2400" dirty="0"/>
              <a:t> </a:t>
            </a:r>
            <a:r>
              <a:rPr lang="en-US" sz="2400" dirty="0" err="1"/>
              <a:t>essentiellement</a:t>
            </a:r>
            <a:r>
              <a:rPr lang="en-US" sz="2400" dirty="0"/>
              <a:t> </a:t>
            </a:r>
            <a:r>
              <a:rPr lang="en-US" sz="2400" dirty="0" err="1"/>
              <a:t>été</a:t>
            </a:r>
            <a:r>
              <a:rPr lang="en-US" sz="2400" dirty="0"/>
              <a:t> </a:t>
            </a:r>
            <a:r>
              <a:rPr lang="en-US" sz="2400" dirty="0" err="1"/>
              <a:t>centrées</a:t>
            </a:r>
            <a:r>
              <a:rPr lang="en-US" sz="2400" dirty="0"/>
              <a:t> </a:t>
            </a:r>
            <a:r>
              <a:rPr lang="en-US" sz="2400" dirty="0" err="1"/>
              <a:t>sur</a:t>
            </a:r>
            <a:r>
              <a:rPr lang="en-US" sz="2400" dirty="0"/>
              <a:t> la </a:t>
            </a:r>
            <a:r>
              <a:rPr lang="en-US" sz="2400" dirty="0" err="1"/>
              <a:t>catégorisation</a:t>
            </a:r>
            <a:r>
              <a:rPr lang="en-US" sz="2400" dirty="0"/>
              <a:t> des </a:t>
            </a:r>
            <a:r>
              <a:rPr lang="en-US" sz="2400" dirty="0" err="1"/>
              <a:t>stratégies</a:t>
            </a:r>
            <a:r>
              <a:rPr lang="en-US" sz="2400" dirty="0"/>
              <a:t>. </a:t>
            </a:r>
            <a:r>
              <a:rPr lang="fr-BE" sz="2400" dirty="0"/>
              <a:t>Différentes taxonomies ont alors vu le jour:</a:t>
            </a:r>
          </a:p>
          <a:p>
            <a:pPr>
              <a:buNone/>
            </a:pPr>
            <a:endParaRPr lang="fr-BE" sz="2400" dirty="0"/>
          </a:p>
          <a:p>
            <a:r>
              <a:rPr lang="fr-BE" sz="2400" dirty="0" err="1"/>
              <a:t>O’Malley</a:t>
            </a:r>
            <a:r>
              <a:rPr lang="fr-BE" sz="2400" dirty="0"/>
              <a:t> &amp; </a:t>
            </a:r>
            <a:r>
              <a:rPr lang="fr-BE" sz="2400" dirty="0" err="1"/>
              <a:t>Chamot</a:t>
            </a:r>
            <a:r>
              <a:rPr lang="fr-BE" sz="2400" dirty="0"/>
              <a:t> (1990) </a:t>
            </a:r>
            <a:r>
              <a:rPr lang="fr-FR" sz="2400" dirty="0"/>
              <a:t>cités par </a:t>
            </a:r>
            <a:r>
              <a:rPr lang="en-US" sz="2400" dirty="0" err="1"/>
              <a:t>Rasekh</a:t>
            </a:r>
            <a:r>
              <a:rPr lang="en-US" sz="2400" dirty="0"/>
              <a:t>, Z.E., &amp; </a:t>
            </a:r>
            <a:r>
              <a:rPr lang="en-US" sz="2400" dirty="0" err="1"/>
              <a:t>Ranjbary</a:t>
            </a:r>
            <a:r>
              <a:rPr lang="en-US" sz="2400" dirty="0"/>
              <a:t>, R. (2003).</a:t>
            </a:r>
            <a:endParaRPr lang="fr-BE" sz="2400" dirty="0"/>
          </a:p>
          <a:p>
            <a:pPr>
              <a:buNone/>
            </a:pPr>
            <a:r>
              <a:rPr lang="fr-BE" sz="2400" dirty="0"/>
              <a:t>Cognitives (ex. traduire, répéter, analyser, synthétiser, déduire, imager), métacognitives (ex. planifier, organiser), socio-affectives</a:t>
            </a:r>
          </a:p>
          <a:p>
            <a:r>
              <a:rPr lang="fr-BE" sz="2400" dirty="0"/>
              <a:t>Oxford (2002) définit 6 catégories regroupées en</a:t>
            </a:r>
          </a:p>
          <a:p>
            <a:pPr>
              <a:buNone/>
            </a:pPr>
            <a:r>
              <a:rPr lang="fr-BE" sz="2400" dirty="0"/>
              <a:t>Stratégies directes: la cognition, la mémorisation, la compensation </a:t>
            </a:r>
          </a:p>
          <a:p>
            <a:pPr>
              <a:buNone/>
            </a:pPr>
            <a:r>
              <a:rPr lang="fr-BE" sz="2400" dirty="0"/>
              <a:t>Stratégies indirectes:  la métacognition, affectives et sociales.</a:t>
            </a:r>
          </a:p>
        </p:txBody>
      </p:sp>
      <p:sp>
        <p:nvSpPr>
          <p:cNvPr id="4" name="Titre 1"/>
          <p:cNvSpPr>
            <a:spLocks noGrp="1"/>
          </p:cNvSpPr>
          <p:nvPr>
            <p:ph type="title"/>
          </p:nvPr>
        </p:nvSpPr>
        <p:spPr/>
        <p:txBody>
          <a:bodyPr/>
          <a:lstStyle/>
          <a:p>
            <a:r>
              <a:rPr lang="fr-BE" dirty="0">
                <a:solidFill>
                  <a:srgbClr val="002060"/>
                </a:solidFill>
              </a:rPr>
              <a:t>Métacognition</a:t>
            </a:r>
            <a:r>
              <a:rPr lang="fr-BE" sz="2800" dirty="0">
                <a:solidFill>
                  <a:srgbClr val="002060"/>
                </a:solidFill>
              </a:rPr>
              <a:t> – Catégories </a:t>
            </a:r>
            <a:r>
              <a:rPr lang="fr-BE" sz="1600" dirty="0">
                <a:solidFill>
                  <a:srgbClr val="002060"/>
                </a:solidFill>
              </a:rPr>
              <a:t>8/20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41</a:t>
            </a:fld>
            <a:endParaRPr lang="fr-BE"/>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184576"/>
          </a:xfrm>
        </p:spPr>
        <p:txBody>
          <a:bodyPr>
            <a:normAutofit fontScale="85000" lnSpcReduction="20000"/>
          </a:bodyPr>
          <a:lstStyle/>
          <a:p>
            <a:pPr>
              <a:buNone/>
            </a:pPr>
            <a:r>
              <a:rPr lang="fr-BE" u="sng" dirty="0"/>
              <a:t>6 catégories de stratégies </a:t>
            </a:r>
            <a:r>
              <a:rPr lang="fr-BE" dirty="0"/>
              <a:t>: (Oxford, 2002)</a:t>
            </a:r>
          </a:p>
          <a:p>
            <a:pPr>
              <a:buNone/>
            </a:pPr>
            <a:r>
              <a:rPr lang="fr-BE" dirty="0"/>
              <a:t>1. De </a:t>
            </a:r>
            <a:r>
              <a:rPr lang="fr-BE" b="1" dirty="0"/>
              <a:t>cognition</a:t>
            </a:r>
            <a:r>
              <a:rPr lang="fr-BE" dirty="0"/>
              <a:t>:</a:t>
            </a:r>
          </a:p>
          <a:p>
            <a:pPr>
              <a:buNone/>
            </a:pPr>
            <a:r>
              <a:rPr lang="fr-BE" dirty="0"/>
              <a:t>Deviner par le contexte, raisonner de manière inductive ou déductive, prendre des notes systématiques, réorganiser l’information, utiliser des capacités mentales élevées comme l’analyse, la synthèse, le raisonnement.</a:t>
            </a:r>
          </a:p>
          <a:p>
            <a:pPr>
              <a:buNone/>
            </a:pPr>
            <a:r>
              <a:rPr lang="fr-BE" dirty="0"/>
              <a:t>Tester des hypothèses (ex. lecture ou à l’audition), en se référant à ce que l’on connaît déjà ou ce que l’on a vécu. </a:t>
            </a:r>
          </a:p>
          <a:p>
            <a:pPr>
              <a:buNone/>
            </a:pPr>
            <a:r>
              <a:rPr lang="fr-BE" dirty="0"/>
              <a:t>Émettre des hypothèses sur la signification d’un mot inconnu, si la signification a du sens, sinon émettre à nouveau une hypothèse.</a:t>
            </a:r>
            <a:r>
              <a:rPr lang="en-US" dirty="0"/>
              <a:t> </a:t>
            </a:r>
            <a:endParaRPr lang="fr-BE" dirty="0"/>
          </a:p>
          <a:p>
            <a:pPr>
              <a:buNone/>
            </a:pPr>
            <a:endParaRPr lang="fr-BE" dirty="0"/>
          </a:p>
        </p:txBody>
      </p:sp>
      <p:sp>
        <p:nvSpPr>
          <p:cNvPr id="4" name="Titre 1"/>
          <p:cNvSpPr>
            <a:spLocks noGrp="1"/>
          </p:cNvSpPr>
          <p:nvPr>
            <p:ph type="title"/>
          </p:nvPr>
        </p:nvSpPr>
        <p:spPr>
          <a:xfrm>
            <a:off x="457200" y="274638"/>
            <a:ext cx="8229600" cy="1143000"/>
          </a:xfrm>
        </p:spPr>
        <p:txBody>
          <a:bodyPr/>
          <a:lstStyle/>
          <a:p>
            <a:r>
              <a:rPr lang="fr-BE" dirty="0"/>
              <a:t>Métacognition</a:t>
            </a:r>
            <a:r>
              <a:rPr lang="fr-BE" sz="2800" dirty="0"/>
              <a:t> – Catégories </a:t>
            </a:r>
            <a:r>
              <a:rPr lang="fr-BE" sz="1600" dirty="0"/>
              <a:t>9/20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42</a:t>
            </a:fld>
            <a:endParaRPr lang="fr-BE"/>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FR" dirty="0"/>
              <a:t>2. De </a:t>
            </a:r>
            <a:r>
              <a:rPr lang="fr-FR" b="1" dirty="0"/>
              <a:t>mémorisation</a:t>
            </a:r>
          </a:p>
          <a:p>
            <a:pPr>
              <a:buNone/>
            </a:pPr>
            <a:r>
              <a:rPr lang="fr-FR" dirty="0"/>
              <a:t>Faire des liens entre ce qui est inconnu et ce qui est connu, utiliser des acronymes, faire des rimes, utiliser des gestes, utiliser les sites d’apprentissage/révision en ligne, …</a:t>
            </a:r>
          </a:p>
          <a:p>
            <a:endParaRPr lang="fr-FR" dirty="0"/>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a:t>
            </a:r>
            <a:r>
              <a:rPr lang="fr-BE" sz="2800" dirty="0">
                <a:solidFill>
                  <a:srgbClr val="002060"/>
                </a:solidFill>
              </a:rPr>
              <a:t> – Catégories </a:t>
            </a:r>
            <a:r>
              <a:rPr lang="fr-BE" sz="1600" dirty="0">
                <a:solidFill>
                  <a:srgbClr val="002060"/>
                </a:solidFill>
              </a:rPr>
              <a:t>10/20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43</a:t>
            </a:fld>
            <a:endParaRPr lang="fr-BE"/>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556792"/>
            <a:ext cx="8229600" cy="4525963"/>
          </a:xfrm>
        </p:spPr>
        <p:txBody>
          <a:bodyPr>
            <a:normAutofit fontScale="77500" lnSpcReduction="20000"/>
          </a:bodyPr>
          <a:lstStyle/>
          <a:p>
            <a:pPr>
              <a:buNone/>
            </a:pPr>
            <a:r>
              <a:rPr lang="fr-BE" dirty="0"/>
              <a:t>3.  De </a:t>
            </a:r>
            <a:r>
              <a:rPr lang="fr-BE" b="1" dirty="0"/>
              <a:t>métacognition</a:t>
            </a:r>
          </a:p>
          <a:p>
            <a:pPr>
              <a:buNone/>
            </a:pPr>
            <a:r>
              <a:rPr lang="en-US" dirty="0" err="1"/>
              <a:t>Apprendre</a:t>
            </a:r>
            <a:r>
              <a:rPr lang="en-US" dirty="0"/>
              <a:t> à se </a:t>
            </a:r>
            <a:r>
              <a:rPr lang="en-US" dirty="0" err="1"/>
              <a:t>connaître</a:t>
            </a:r>
            <a:r>
              <a:rPr lang="en-US" dirty="0"/>
              <a:t> : identifier </a:t>
            </a:r>
            <a:r>
              <a:rPr lang="en-US" dirty="0" err="1"/>
              <a:t>ses</a:t>
            </a:r>
            <a:r>
              <a:rPr lang="en-US" dirty="0"/>
              <a:t> sources </a:t>
            </a:r>
            <a:r>
              <a:rPr lang="en-US" dirty="0" err="1"/>
              <a:t>d’intérêt</a:t>
            </a:r>
            <a:r>
              <a:rPr lang="en-US" dirty="0"/>
              <a:t> personnel, </a:t>
            </a:r>
            <a:r>
              <a:rPr lang="en-US" dirty="0" err="1"/>
              <a:t>ses</a:t>
            </a:r>
            <a:r>
              <a:rPr lang="en-US" dirty="0"/>
              <a:t> </a:t>
            </a:r>
            <a:r>
              <a:rPr lang="en-US" dirty="0" err="1"/>
              <a:t>besoins</a:t>
            </a:r>
            <a:r>
              <a:rPr lang="en-US" dirty="0"/>
              <a:t>, </a:t>
            </a:r>
            <a:r>
              <a:rPr lang="en-US" dirty="0" err="1"/>
              <a:t>ses</a:t>
            </a:r>
            <a:r>
              <a:rPr lang="en-US" dirty="0"/>
              <a:t> </a:t>
            </a:r>
            <a:r>
              <a:rPr lang="en-US" dirty="0" err="1"/>
              <a:t>préférences</a:t>
            </a:r>
            <a:r>
              <a:rPr lang="en-US" dirty="0"/>
              <a:t> en </a:t>
            </a:r>
            <a:r>
              <a:rPr lang="en-US" dirty="0" err="1"/>
              <a:t>termes</a:t>
            </a:r>
            <a:r>
              <a:rPr lang="en-US" dirty="0"/>
              <a:t> de styles </a:t>
            </a:r>
            <a:r>
              <a:rPr lang="en-US" dirty="0" err="1"/>
              <a:t>d’apprentissage</a:t>
            </a:r>
            <a:r>
              <a:rPr lang="en-US" dirty="0"/>
              <a:t>. </a:t>
            </a:r>
          </a:p>
          <a:p>
            <a:pPr>
              <a:buNone/>
            </a:pPr>
            <a:r>
              <a:rPr lang="en-US" dirty="0"/>
              <a:t>Identifier les </a:t>
            </a:r>
            <a:r>
              <a:rPr lang="en-US" dirty="0" err="1"/>
              <a:t>ressources</a:t>
            </a:r>
            <a:r>
              <a:rPr lang="en-US" dirty="0"/>
              <a:t> </a:t>
            </a:r>
            <a:r>
              <a:rPr lang="en-US" dirty="0" err="1"/>
              <a:t>disponibles</a:t>
            </a:r>
            <a:r>
              <a:rPr lang="en-US" dirty="0"/>
              <a:t>, </a:t>
            </a:r>
            <a:r>
              <a:rPr lang="en-US" dirty="0" err="1"/>
              <a:t>décider</a:t>
            </a:r>
            <a:r>
              <a:rPr lang="en-US" dirty="0"/>
              <a:t> </a:t>
            </a:r>
            <a:r>
              <a:rPr lang="en-US" dirty="0" err="1"/>
              <a:t>quelle</a:t>
            </a:r>
            <a:r>
              <a:rPr lang="en-US" dirty="0"/>
              <a:t>/s </a:t>
            </a:r>
            <a:r>
              <a:rPr lang="en-US" dirty="0" err="1"/>
              <a:t>ressource</a:t>
            </a:r>
            <a:r>
              <a:rPr lang="en-US" dirty="0"/>
              <a:t>/s a/</a:t>
            </a:r>
            <a:r>
              <a:rPr lang="en-US" dirty="0" err="1"/>
              <a:t>ont</a:t>
            </a:r>
            <a:r>
              <a:rPr lang="en-US" dirty="0"/>
              <a:t> le plus </a:t>
            </a:r>
            <a:r>
              <a:rPr lang="en-US" dirty="0" err="1"/>
              <a:t>d’importance</a:t>
            </a:r>
            <a:r>
              <a:rPr lang="en-US" dirty="0"/>
              <a:t> par rapport à </a:t>
            </a:r>
            <a:r>
              <a:rPr lang="en-US" dirty="0" err="1"/>
              <a:t>une</a:t>
            </a:r>
            <a:r>
              <a:rPr lang="en-US" dirty="0"/>
              <a:t> </a:t>
            </a:r>
            <a:r>
              <a:rPr lang="en-US" dirty="0" err="1"/>
              <a:t>tâche</a:t>
            </a:r>
            <a:r>
              <a:rPr lang="en-US" dirty="0"/>
              <a:t>, </a:t>
            </a:r>
            <a:r>
              <a:rPr lang="en-US" dirty="0" err="1"/>
              <a:t>organiser</a:t>
            </a:r>
            <a:r>
              <a:rPr lang="en-US" dirty="0"/>
              <a:t> un plan </a:t>
            </a:r>
            <a:r>
              <a:rPr lang="en-US" dirty="0" err="1"/>
              <a:t>d’étude</a:t>
            </a:r>
            <a:r>
              <a:rPr lang="en-US" dirty="0"/>
              <a:t>, </a:t>
            </a:r>
            <a:r>
              <a:rPr lang="en-US" dirty="0" err="1"/>
              <a:t>trouver</a:t>
            </a:r>
            <a:r>
              <a:rPr lang="en-US" dirty="0"/>
              <a:t> un </a:t>
            </a:r>
            <a:r>
              <a:rPr lang="en-US" dirty="0" err="1"/>
              <a:t>endroit</a:t>
            </a:r>
            <a:r>
              <a:rPr lang="en-US" dirty="0"/>
              <a:t> pour </a:t>
            </a:r>
            <a:r>
              <a:rPr lang="en-US" dirty="0" err="1"/>
              <a:t>étudier</a:t>
            </a:r>
            <a:r>
              <a:rPr lang="en-US" dirty="0"/>
              <a:t> et </a:t>
            </a:r>
            <a:r>
              <a:rPr lang="en-US" dirty="0" err="1"/>
              <a:t>organiser</a:t>
            </a:r>
            <a:r>
              <a:rPr lang="en-US" dirty="0"/>
              <a:t> </a:t>
            </a:r>
            <a:r>
              <a:rPr lang="en-US" dirty="0" err="1"/>
              <a:t>une</a:t>
            </a:r>
            <a:r>
              <a:rPr lang="en-US" dirty="0"/>
              <a:t> ambiance </a:t>
            </a:r>
            <a:r>
              <a:rPr lang="en-US" dirty="0" err="1"/>
              <a:t>propice</a:t>
            </a:r>
            <a:r>
              <a:rPr lang="en-US" dirty="0"/>
              <a:t> à </a:t>
            </a:r>
            <a:r>
              <a:rPr lang="en-US" dirty="0" err="1"/>
              <a:t>l’étude</a:t>
            </a:r>
            <a:r>
              <a:rPr lang="en-US" dirty="0"/>
              <a:t>. </a:t>
            </a:r>
          </a:p>
          <a:p>
            <a:pPr>
              <a:buNone/>
            </a:pPr>
            <a:r>
              <a:rPr lang="en-US" dirty="0"/>
              <a:t>Se fixer des </a:t>
            </a:r>
            <a:r>
              <a:rPr lang="en-US" dirty="0" err="1"/>
              <a:t>objectifs</a:t>
            </a:r>
            <a:r>
              <a:rPr lang="en-US" dirty="0"/>
              <a:t> </a:t>
            </a:r>
            <a:r>
              <a:rPr lang="en-US" dirty="0" err="1"/>
              <a:t>d’étude</a:t>
            </a:r>
            <a:r>
              <a:rPr lang="en-US" dirty="0"/>
              <a:t> </a:t>
            </a:r>
            <a:r>
              <a:rPr lang="en-US" dirty="0" err="1"/>
              <a:t>réalistes</a:t>
            </a:r>
            <a:endParaRPr lang="en-US" dirty="0"/>
          </a:p>
          <a:p>
            <a:pPr>
              <a:buNone/>
            </a:pPr>
            <a:r>
              <a:rPr lang="en-US" dirty="0" err="1"/>
              <a:t>Réviser</a:t>
            </a:r>
            <a:r>
              <a:rPr lang="en-US" dirty="0"/>
              <a:t> le </a:t>
            </a:r>
            <a:r>
              <a:rPr lang="en-US" dirty="0" err="1"/>
              <a:t>vocabulaire</a:t>
            </a:r>
            <a:r>
              <a:rPr lang="en-US" dirty="0"/>
              <a:t> et la </a:t>
            </a:r>
            <a:r>
              <a:rPr lang="en-US" dirty="0" err="1"/>
              <a:t>grammaire</a:t>
            </a:r>
            <a:r>
              <a:rPr lang="en-US" dirty="0"/>
              <a:t> </a:t>
            </a:r>
            <a:r>
              <a:rPr lang="en-US" dirty="0" err="1"/>
              <a:t>pertinents</a:t>
            </a:r>
            <a:endParaRPr lang="en-US" dirty="0"/>
          </a:p>
          <a:p>
            <a:pPr>
              <a:buNone/>
            </a:pPr>
            <a:r>
              <a:rPr lang="en-US" dirty="0" err="1"/>
              <a:t>Utiliser</a:t>
            </a:r>
            <a:r>
              <a:rPr lang="en-US" dirty="0"/>
              <a:t> des </a:t>
            </a:r>
            <a:r>
              <a:rPr lang="en-US" dirty="0" err="1"/>
              <a:t>stratégies</a:t>
            </a:r>
            <a:r>
              <a:rPr lang="en-US" dirty="0"/>
              <a:t> </a:t>
            </a:r>
            <a:r>
              <a:rPr lang="en-US" dirty="0" err="1"/>
              <a:t>efficaces</a:t>
            </a:r>
            <a:r>
              <a:rPr lang="en-US" dirty="0"/>
              <a:t> </a:t>
            </a:r>
            <a:r>
              <a:rPr lang="en-US" dirty="0" err="1"/>
              <a:t>selon</a:t>
            </a:r>
            <a:r>
              <a:rPr lang="en-US" dirty="0"/>
              <a:t> la </a:t>
            </a:r>
            <a:r>
              <a:rPr lang="en-US" dirty="0" err="1"/>
              <a:t>compétence</a:t>
            </a:r>
            <a:r>
              <a:rPr lang="en-US" dirty="0"/>
              <a:t> </a:t>
            </a:r>
            <a:r>
              <a:rPr lang="en-US" dirty="0" err="1"/>
              <a:t>visée</a:t>
            </a:r>
            <a:r>
              <a:rPr lang="en-US" dirty="0"/>
              <a:t> (</a:t>
            </a:r>
            <a:r>
              <a:rPr lang="en-US" dirty="0" err="1"/>
              <a:t>voir</a:t>
            </a:r>
            <a:r>
              <a:rPr lang="en-US" dirty="0"/>
              <a:t> </a:t>
            </a:r>
            <a:r>
              <a:rPr lang="en-US" dirty="0" err="1"/>
              <a:t>exemples</a:t>
            </a:r>
            <a:r>
              <a:rPr lang="en-US" dirty="0"/>
              <a:t>)</a:t>
            </a:r>
          </a:p>
          <a:p>
            <a:pPr>
              <a:buNone/>
            </a:pPr>
            <a:r>
              <a:rPr lang="fr-BE" dirty="0"/>
              <a:t>Analyser le pourquoi de ses erreurs</a:t>
            </a:r>
          </a:p>
          <a:p>
            <a:pPr>
              <a:buNone/>
            </a:pPr>
            <a:endParaRPr lang="fr-BE" dirty="0"/>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a:t>
            </a:r>
            <a:r>
              <a:rPr lang="fr-BE" sz="2800" dirty="0">
                <a:solidFill>
                  <a:srgbClr val="002060"/>
                </a:solidFill>
              </a:rPr>
              <a:t> – Catégories </a:t>
            </a:r>
            <a:r>
              <a:rPr lang="fr-BE" sz="1600" dirty="0">
                <a:solidFill>
                  <a:srgbClr val="002060"/>
                </a:solidFill>
              </a:rPr>
              <a:t>11/20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44</a:t>
            </a:fld>
            <a:endParaRPr lang="fr-BE"/>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BE" dirty="0"/>
              <a:t>4. De </a:t>
            </a:r>
            <a:r>
              <a:rPr lang="fr-BE" b="1" dirty="0"/>
              <a:t>compensation</a:t>
            </a:r>
            <a:r>
              <a:rPr lang="fr-BE" dirty="0"/>
              <a:t> </a:t>
            </a:r>
          </a:p>
          <a:p>
            <a:pPr>
              <a:buNone/>
            </a:pPr>
            <a:r>
              <a:rPr lang="fr-BE" dirty="0"/>
              <a:t>Trouver des synonymes quand je parle/écris</a:t>
            </a:r>
          </a:p>
          <a:p>
            <a:pPr>
              <a:buNone/>
            </a:pPr>
            <a:r>
              <a:rPr lang="fr-BE" dirty="0"/>
              <a:t>Mimer des mots que je ne sais pas à l’oral</a:t>
            </a:r>
          </a:p>
          <a:p>
            <a:pPr>
              <a:buNone/>
            </a:pPr>
            <a:r>
              <a:rPr lang="fr-BE" dirty="0"/>
              <a:t>Utiliser des circonlocutions à l’écrit (faire des périphrases, dire autrement ou de manière imagée)</a:t>
            </a:r>
          </a:p>
          <a:p>
            <a:pPr>
              <a:buNone/>
            </a:pPr>
            <a:endParaRPr lang="fr-BE" dirty="0"/>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a:t>
            </a:r>
            <a:r>
              <a:rPr lang="fr-BE" sz="2800" dirty="0">
                <a:solidFill>
                  <a:srgbClr val="002060"/>
                </a:solidFill>
              </a:rPr>
              <a:t> – Catégories </a:t>
            </a:r>
            <a:r>
              <a:rPr lang="fr-BE" sz="1600" dirty="0">
                <a:solidFill>
                  <a:srgbClr val="002060"/>
                </a:solidFill>
              </a:rPr>
              <a:t>12/20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45</a:t>
            </a:fld>
            <a:endParaRPr lang="fr-BE"/>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40768"/>
            <a:ext cx="8229600" cy="5184576"/>
          </a:xfrm>
        </p:spPr>
        <p:txBody>
          <a:bodyPr>
            <a:normAutofit fontScale="70000" lnSpcReduction="20000"/>
          </a:bodyPr>
          <a:lstStyle/>
          <a:p>
            <a:pPr>
              <a:buNone/>
            </a:pPr>
            <a:r>
              <a:rPr lang="fr-FR" dirty="0"/>
              <a:t>5. Des </a:t>
            </a:r>
            <a:r>
              <a:rPr lang="fr-FR" b="1" dirty="0"/>
              <a:t>stratégies affectives</a:t>
            </a:r>
          </a:p>
          <a:p>
            <a:pPr>
              <a:buNone/>
            </a:pPr>
            <a:r>
              <a:rPr lang="fr-FR" b="1" dirty="0"/>
              <a:t>Identifier ses émotions </a:t>
            </a:r>
            <a:r>
              <a:rPr lang="fr-FR" dirty="0"/>
              <a:t>(positives ou négatives) et devenir conscient des circonstances ou des tâches d’apprentissage qui les évoquent. </a:t>
            </a:r>
          </a:p>
          <a:p>
            <a:pPr>
              <a:buNone/>
            </a:pPr>
            <a:r>
              <a:rPr lang="fr-FR" b="1" dirty="0"/>
              <a:t>Travailler ou trouver de l’aide pour travailler sur ses émotions et l’image de soi </a:t>
            </a:r>
            <a:r>
              <a:rPr lang="fr-FR" dirty="0"/>
              <a:t>lorsqu’elles constituent un obstacle à l’apprentissage peut se révéler très efficace.</a:t>
            </a:r>
          </a:p>
          <a:p>
            <a:pPr>
              <a:buNone/>
            </a:pPr>
            <a:r>
              <a:rPr lang="fr-FR" dirty="0"/>
              <a:t>NB: Obstacles éducatifs ou culturels; Anxiété de l’apprentissage liée à la peur de communiquer lorsqu’un jugement de performance est anticipé. L’anxiété peut saboter le processus d’apprentissage, tout comme le stress quand il devient </a:t>
            </a:r>
            <a:r>
              <a:rPr lang="fr-FR" dirty="0" err="1"/>
              <a:t>néga</a:t>
            </a:r>
            <a:r>
              <a:rPr lang="fr-FR" dirty="0"/>
              <a:t>…tif.</a:t>
            </a:r>
          </a:p>
          <a:p>
            <a:pPr>
              <a:buNone/>
            </a:pPr>
            <a:r>
              <a:rPr lang="fr-FR" b="1" dirty="0"/>
              <a:t>Techniques</a:t>
            </a:r>
            <a:r>
              <a:rPr lang="fr-FR" dirty="0"/>
              <a:t>: respiration profonde, rires, assertivité et pensée positive, relaxation en classe, se fixer des objectifs étape par étape et atteignables, projection positive de soi, </a:t>
            </a:r>
          </a:p>
          <a:p>
            <a:pPr>
              <a:buNone/>
            </a:pPr>
            <a:r>
              <a:rPr lang="fr-FR" dirty="0"/>
              <a:t>Les attitudes et croyances négatives peuvent réduire la motivation des apprenants et nuire à l’apprentissage de la langue, alors qu’une attitude et des croyances positives font l’inverse.  </a:t>
            </a:r>
          </a:p>
          <a:p>
            <a:endParaRPr lang="fr-FR" dirty="0"/>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a:t>
            </a:r>
            <a:r>
              <a:rPr lang="fr-BE" sz="2800" dirty="0">
                <a:solidFill>
                  <a:srgbClr val="002060"/>
                </a:solidFill>
              </a:rPr>
              <a:t> – Catégories </a:t>
            </a:r>
            <a:r>
              <a:rPr lang="fr-BE" sz="1600" dirty="0">
                <a:solidFill>
                  <a:srgbClr val="002060"/>
                </a:solidFill>
              </a:rPr>
              <a:t>13/20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46</a:t>
            </a:fld>
            <a:endParaRPr lang="fr-BE"/>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BE" dirty="0"/>
              <a:t>6. Des </a:t>
            </a:r>
            <a:r>
              <a:rPr lang="fr-BE" b="1" dirty="0"/>
              <a:t>stratégies sociales </a:t>
            </a:r>
            <a:endParaRPr lang="fr-BE" dirty="0"/>
          </a:p>
          <a:p>
            <a:pPr>
              <a:buNone/>
            </a:pPr>
            <a:r>
              <a:rPr lang="fr-BE" dirty="0"/>
              <a:t>Travailler par paires ou en groupes (projet)</a:t>
            </a:r>
          </a:p>
          <a:p>
            <a:pPr>
              <a:buNone/>
            </a:pPr>
            <a:r>
              <a:rPr lang="fr-BE" dirty="0"/>
              <a:t>Demander de l’aide, des clarifications, …</a:t>
            </a:r>
          </a:p>
          <a:p>
            <a:pPr>
              <a:buNone/>
            </a:pPr>
            <a:r>
              <a:rPr lang="fr-BE" dirty="0"/>
              <a:t>Faire appel au tutorat</a:t>
            </a:r>
          </a:p>
          <a:p>
            <a:pPr>
              <a:buNone/>
            </a:pPr>
            <a:r>
              <a:rPr lang="fr-BE" dirty="0"/>
              <a:t>Apprendre les normes sociales et culturelles</a:t>
            </a:r>
          </a:p>
          <a:p>
            <a:pPr>
              <a:buNone/>
            </a:pPr>
            <a:endParaRPr lang="fr-BE" dirty="0"/>
          </a:p>
          <a:p>
            <a:endParaRPr lang="fr-BE" dirty="0"/>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a:t>
            </a:r>
            <a:r>
              <a:rPr lang="fr-BE" sz="2800" dirty="0">
                <a:solidFill>
                  <a:srgbClr val="002060"/>
                </a:solidFill>
              </a:rPr>
              <a:t> – Catégories </a:t>
            </a:r>
            <a:r>
              <a:rPr lang="fr-BE" sz="1600" dirty="0">
                <a:solidFill>
                  <a:srgbClr val="002060"/>
                </a:solidFill>
              </a:rPr>
              <a:t>14/20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47</a:t>
            </a:fld>
            <a:endParaRPr lang="fr-BE"/>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 </a:t>
            </a:r>
            <a:r>
              <a:rPr lang="fr-BE" sz="2800" dirty="0">
                <a:solidFill>
                  <a:srgbClr val="002060"/>
                </a:solidFill>
              </a:rPr>
              <a:t>- Ce que dit la recherche </a:t>
            </a:r>
            <a:r>
              <a:rPr lang="fr-BE" sz="1600" dirty="0">
                <a:solidFill>
                  <a:srgbClr val="002060"/>
                </a:solidFill>
              </a:rPr>
              <a:t>15/20</a:t>
            </a:r>
          </a:p>
        </p:txBody>
      </p:sp>
      <p:sp>
        <p:nvSpPr>
          <p:cNvPr id="5" name="Espace réservé du contenu 4"/>
          <p:cNvSpPr>
            <a:spLocks noGrp="1"/>
          </p:cNvSpPr>
          <p:nvPr>
            <p:ph idx="1"/>
          </p:nvPr>
        </p:nvSpPr>
        <p:spPr>
          <a:xfrm>
            <a:off x="457200" y="1412776"/>
            <a:ext cx="8229600" cy="4713387"/>
          </a:xfrm>
        </p:spPr>
        <p:txBody>
          <a:bodyPr>
            <a:normAutofit fontScale="85000" lnSpcReduction="20000"/>
          </a:bodyPr>
          <a:lstStyle/>
          <a:p>
            <a:r>
              <a:rPr lang="fr-FR" dirty="0"/>
              <a:t>Les apprenants qui utilisent des stratégies d’apprentissage tendent à </a:t>
            </a:r>
            <a:r>
              <a:rPr lang="fr-FR" b="1" dirty="0"/>
              <a:t>obtenir de meilleurs résultats</a:t>
            </a:r>
            <a:r>
              <a:rPr lang="fr-FR" dirty="0"/>
              <a:t>. </a:t>
            </a:r>
          </a:p>
          <a:p>
            <a:pPr>
              <a:buNone/>
            </a:pPr>
            <a:r>
              <a:rPr lang="fr-FR" dirty="0"/>
              <a:t>    (</a:t>
            </a:r>
            <a:r>
              <a:rPr lang="sv-SE" dirty="0"/>
              <a:t>Chamot &amp; Kupper, 1989; Chamot &amp; O’Malley, 1994; </a:t>
            </a:r>
            <a:r>
              <a:rPr lang="fr-BE" dirty="0" err="1"/>
              <a:t>Boekaerts</a:t>
            </a:r>
            <a:r>
              <a:rPr lang="fr-BE" dirty="0"/>
              <a:t>, </a:t>
            </a:r>
            <a:r>
              <a:rPr lang="fr-BE" dirty="0" err="1"/>
              <a:t>Pintrich</a:t>
            </a:r>
            <a:r>
              <a:rPr lang="fr-BE" dirty="0"/>
              <a:t>, &amp; </a:t>
            </a:r>
            <a:r>
              <a:rPr lang="fr-BE" dirty="0" err="1"/>
              <a:t>Zeidner</a:t>
            </a:r>
            <a:r>
              <a:rPr lang="fr-BE" dirty="0"/>
              <a:t>, 2000; </a:t>
            </a:r>
            <a:r>
              <a:rPr lang="fr-BE" dirty="0" err="1"/>
              <a:t>Bolitho</a:t>
            </a:r>
            <a:r>
              <a:rPr lang="fr-BE" dirty="0"/>
              <a:t> et al., 2003; </a:t>
            </a:r>
            <a:r>
              <a:rPr lang="fr-BE" dirty="0" err="1"/>
              <a:t>Eilam</a:t>
            </a:r>
            <a:r>
              <a:rPr lang="fr-BE" dirty="0"/>
              <a:t> &amp; </a:t>
            </a:r>
            <a:r>
              <a:rPr lang="fr-BE" dirty="0" err="1"/>
              <a:t>Aharon</a:t>
            </a:r>
            <a:r>
              <a:rPr lang="fr-BE" dirty="0"/>
              <a:t>, 2003; </a:t>
            </a:r>
            <a:r>
              <a:rPr lang="fr-BE" dirty="0" err="1"/>
              <a:t>Mokhtari</a:t>
            </a:r>
            <a:r>
              <a:rPr lang="fr-BE" dirty="0"/>
              <a:t> &amp; </a:t>
            </a:r>
            <a:r>
              <a:rPr lang="fr-BE" dirty="0" err="1"/>
              <a:t>Reichard</a:t>
            </a:r>
            <a:r>
              <a:rPr lang="fr-BE" dirty="0"/>
              <a:t>, 2002; Palmer &amp; </a:t>
            </a:r>
            <a:r>
              <a:rPr lang="fr-BE" dirty="0" err="1"/>
              <a:t>Goetz</a:t>
            </a:r>
            <a:r>
              <a:rPr lang="fr-BE" dirty="0"/>
              <a:t>, 1988; </a:t>
            </a:r>
            <a:r>
              <a:rPr lang="fr-BE" dirty="0" err="1"/>
              <a:t>Victori</a:t>
            </a:r>
            <a:r>
              <a:rPr lang="fr-BE" dirty="0"/>
              <a:t> &amp; </a:t>
            </a:r>
            <a:r>
              <a:rPr lang="fr-BE" dirty="0" err="1"/>
              <a:t>Lockhart</a:t>
            </a:r>
            <a:r>
              <a:rPr lang="fr-BE" dirty="0"/>
              <a:t>, 1995; Zimmerman &amp; </a:t>
            </a:r>
            <a:r>
              <a:rPr lang="fr-BE" dirty="0" err="1"/>
              <a:t>Schunk</a:t>
            </a:r>
            <a:r>
              <a:rPr lang="fr-BE" dirty="0"/>
              <a:t>, 2001; Purpura, 1997, 1998 (cités par </a:t>
            </a:r>
            <a:r>
              <a:rPr lang="fr-FR" dirty="0" err="1"/>
              <a:t>Rahimia</a:t>
            </a:r>
            <a:r>
              <a:rPr lang="fr-FR" dirty="0"/>
              <a:t>, M., &amp; Katal, M., 2011) ; </a:t>
            </a:r>
            <a:r>
              <a:rPr lang="fr-BE" dirty="0" err="1"/>
              <a:t>Carrell</a:t>
            </a:r>
            <a:r>
              <a:rPr lang="fr-BE" dirty="0"/>
              <a:t>, </a:t>
            </a:r>
            <a:r>
              <a:rPr lang="fr-BE" dirty="0" err="1"/>
              <a:t>Pharis</a:t>
            </a:r>
            <a:r>
              <a:rPr lang="fr-BE" dirty="0"/>
              <a:t>, &amp; </a:t>
            </a:r>
            <a:r>
              <a:rPr lang="fr-BE" dirty="0" err="1"/>
              <a:t>Liberto</a:t>
            </a:r>
            <a:r>
              <a:rPr lang="fr-BE" dirty="0"/>
              <a:t>, 1989; </a:t>
            </a:r>
            <a:r>
              <a:rPr lang="fr-BE" dirty="0" err="1"/>
              <a:t>Carrell</a:t>
            </a:r>
            <a:r>
              <a:rPr lang="fr-BE" dirty="0"/>
              <a:t>, 1998; Oxford 1990a, 1990b, 1996; Oxford et al., 1990, (cités par </a:t>
            </a:r>
            <a:r>
              <a:rPr lang="en-US" dirty="0" err="1"/>
              <a:t>Rasekh</a:t>
            </a:r>
            <a:r>
              <a:rPr lang="en-US" dirty="0"/>
              <a:t>, Z.E., &amp; </a:t>
            </a:r>
            <a:r>
              <a:rPr lang="en-US" dirty="0" err="1"/>
              <a:t>Ranjbary</a:t>
            </a:r>
            <a:r>
              <a:rPr lang="en-US" dirty="0"/>
              <a:t>, R., 2003);</a:t>
            </a:r>
            <a:r>
              <a:rPr lang="fr-BE" dirty="0"/>
              <a:t> </a:t>
            </a:r>
            <a:r>
              <a:rPr lang="fr-BE" dirty="0" err="1"/>
              <a:t>Mokhtari</a:t>
            </a:r>
            <a:r>
              <a:rPr lang="fr-BE" dirty="0"/>
              <a:t> et al., 2002; Zimmerman et al., 2001</a:t>
            </a:r>
            <a:r>
              <a:rPr lang="fr-FR" dirty="0"/>
              <a:t>; …</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48</a:t>
            </a:fld>
            <a:endParaRPr lang="fr-BE"/>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184576"/>
          </a:xfrm>
        </p:spPr>
        <p:txBody>
          <a:bodyPr>
            <a:normAutofit fontScale="92500" lnSpcReduction="20000"/>
          </a:bodyPr>
          <a:lstStyle/>
          <a:p>
            <a:pPr>
              <a:buFont typeface="Wingdings" pitchFamily="2" charset="2"/>
              <a:buChar char="Ø"/>
            </a:pPr>
            <a:r>
              <a:rPr lang="fr-BE" dirty="0"/>
              <a:t> Ces stratégies doivent être enseignées car elles ne sont pas innées chez l’élève. Lorsqu’elles sont </a:t>
            </a:r>
            <a:r>
              <a:rPr lang="fr-BE" b="1" dirty="0"/>
              <a:t>enseignées en classe</a:t>
            </a:r>
            <a:r>
              <a:rPr lang="fr-BE" dirty="0"/>
              <a:t>, il y a une </a:t>
            </a:r>
            <a:r>
              <a:rPr lang="fr-BE" b="1" dirty="0"/>
              <a:t>amélioration</a:t>
            </a:r>
            <a:r>
              <a:rPr lang="fr-BE" dirty="0"/>
              <a:t> à la fois </a:t>
            </a:r>
            <a:r>
              <a:rPr lang="fr-BE" b="1" dirty="0"/>
              <a:t>sur la façon d’apprendre et sur le produit de l’apprentissage </a:t>
            </a:r>
            <a:r>
              <a:rPr lang="fr-BE" dirty="0"/>
              <a:t>(</a:t>
            </a:r>
            <a:r>
              <a:rPr lang="en-US" dirty="0"/>
              <a:t>O’Malley and </a:t>
            </a:r>
            <a:r>
              <a:rPr lang="en-US" dirty="0" err="1"/>
              <a:t>Chamot</a:t>
            </a:r>
            <a:r>
              <a:rPr lang="en-US" dirty="0"/>
              <a:t> (1990), and Oxford (1990a) </a:t>
            </a:r>
            <a:r>
              <a:rPr lang="en-US" dirty="0" err="1"/>
              <a:t>cité</a:t>
            </a:r>
            <a:r>
              <a:rPr lang="en-US" dirty="0"/>
              <a:t> par </a:t>
            </a:r>
            <a:r>
              <a:rPr lang="en-US" dirty="0" err="1"/>
              <a:t>Rasekh</a:t>
            </a:r>
            <a:r>
              <a:rPr lang="en-US" dirty="0"/>
              <a:t>, Z.E., &amp; </a:t>
            </a:r>
            <a:r>
              <a:rPr lang="en-US" dirty="0" err="1"/>
              <a:t>Ranjbary</a:t>
            </a:r>
            <a:r>
              <a:rPr lang="en-US" dirty="0"/>
              <a:t>, R., 2003).</a:t>
            </a:r>
          </a:p>
          <a:p>
            <a:pPr>
              <a:buFont typeface="Wingdings" pitchFamily="2" charset="2"/>
              <a:buChar char="Ø"/>
            </a:pPr>
            <a:r>
              <a:rPr lang="fr-FR" dirty="0"/>
              <a:t>L’usage efficace de ces stratégies est </a:t>
            </a:r>
            <a:r>
              <a:rPr lang="fr-FR" b="1" dirty="0"/>
              <a:t>rare</a:t>
            </a:r>
            <a:r>
              <a:rPr lang="fr-FR" dirty="0"/>
              <a:t> parmi les élèves. </a:t>
            </a:r>
            <a:r>
              <a:rPr lang="fr-BE" dirty="0"/>
              <a:t>(Oxford)</a:t>
            </a:r>
          </a:p>
          <a:p>
            <a:pPr>
              <a:buFont typeface="Wingdings" pitchFamily="2" charset="2"/>
              <a:buChar char="Ø"/>
            </a:pPr>
            <a:r>
              <a:rPr lang="fr-BE" dirty="0"/>
              <a:t>Elles ont plus d’efficacité lorsqu’elles sont utilisées de manière </a:t>
            </a:r>
            <a:r>
              <a:rPr lang="fr-BE" b="1" dirty="0"/>
              <a:t>combinées</a:t>
            </a:r>
            <a:r>
              <a:rPr lang="fr-BE" dirty="0"/>
              <a:t> plutôt qu’individuellement (</a:t>
            </a:r>
            <a:r>
              <a:rPr lang="fr-BE" dirty="0" err="1"/>
              <a:t>O’Malley</a:t>
            </a:r>
            <a:r>
              <a:rPr lang="fr-BE" dirty="0"/>
              <a:t> &amp; </a:t>
            </a:r>
            <a:r>
              <a:rPr lang="fr-BE" dirty="0" err="1"/>
              <a:t>Chamot</a:t>
            </a:r>
            <a:r>
              <a:rPr lang="fr-BE" dirty="0"/>
              <a:t>, 1990).</a:t>
            </a:r>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 </a:t>
            </a:r>
            <a:r>
              <a:rPr lang="fr-BE" sz="2800" dirty="0">
                <a:solidFill>
                  <a:srgbClr val="002060"/>
                </a:solidFill>
              </a:rPr>
              <a:t>– Ce que dit la recherche </a:t>
            </a:r>
            <a:r>
              <a:rPr lang="fr-BE" sz="1600" dirty="0">
                <a:solidFill>
                  <a:srgbClr val="002060"/>
                </a:solidFill>
              </a:rPr>
              <a:t>16/20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49</a:t>
            </a:fld>
            <a:endParaRPr lang="fr-B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dirty="0">
                <a:solidFill>
                  <a:srgbClr val="002060"/>
                </a:solidFill>
              </a:rPr>
              <a:t>Échelle européenne de compétences linguistiques</a:t>
            </a:r>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5</a:t>
            </a:fld>
            <a:endParaRPr lang="fr-BE"/>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676" y="2152182"/>
            <a:ext cx="8532440" cy="1734811"/>
          </a:xfrm>
          <a:prstGeom prst="rect">
            <a:avLst/>
          </a:prstGeom>
        </p:spPr>
      </p:pic>
      <p:sp>
        <p:nvSpPr>
          <p:cNvPr id="3" name="ZoneTexte 2">
            <a:extLst>
              <a:ext uri="{FF2B5EF4-FFF2-40B4-BE49-F238E27FC236}">
                <a16:creationId xmlns:a16="http://schemas.microsoft.com/office/drawing/2014/main" id="{1B24A55D-AB2D-284C-2767-E1DB2F79FD6C}"/>
              </a:ext>
            </a:extLst>
          </p:cNvPr>
          <p:cNvSpPr txBox="1"/>
          <p:nvPr/>
        </p:nvSpPr>
        <p:spPr>
          <a:xfrm>
            <a:off x="1547664" y="4509120"/>
            <a:ext cx="6120680" cy="923330"/>
          </a:xfrm>
          <a:prstGeom prst="rect">
            <a:avLst/>
          </a:prstGeom>
          <a:noFill/>
        </p:spPr>
        <p:txBody>
          <a:bodyPr wrap="square" rtlCol="0">
            <a:spAutoFit/>
          </a:bodyPr>
          <a:lstStyle/>
          <a:p>
            <a:r>
              <a:rPr lang="fr-BE" dirty="0"/>
              <a:t>Ces niveaux sont eux-mêmes parfois subdivisés en niveaux secondaires dans certains documents de référence: A1.1 A1.2 B1.1 B1.2 B1.3 B1.4 B2 </a:t>
            </a:r>
            <a:r>
              <a:rPr lang="fr-BE" dirty="0" err="1"/>
              <a:t>etc</a:t>
            </a:r>
            <a:r>
              <a:rPr lang="fr-BE" dirty="0"/>
              <a:t> </a:t>
            </a:r>
          </a:p>
        </p:txBody>
      </p:sp>
    </p:spTree>
    <p:extLst>
      <p:ext uri="{BB962C8B-B14F-4D97-AF65-F5344CB8AC3E}">
        <p14:creationId xmlns:p14="http://schemas.microsoft.com/office/powerpoint/2010/main" val="7967784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r>
              <a:rPr lang="fr-FR" dirty="0"/>
              <a:t>Se donner des </a:t>
            </a:r>
            <a:r>
              <a:rPr lang="fr-FR" b="1" dirty="0"/>
              <a:t>objectifs clairs et réalistes </a:t>
            </a:r>
            <a:r>
              <a:rPr lang="fr-FR" dirty="0"/>
              <a:t>pour l’élève, constituant un </a:t>
            </a:r>
            <a:r>
              <a:rPr lang="fr-FR" b="1" dirty="0"/>
              <a:t>défit</a:t>
            </a:r>
            <a:r>
              <a:rPr lang="fr-FR" dirty="0"/>
              <a:t>, peuvent l’aider à percevoir ses propres progrès, et en devenant conscients de ses progrès, sa </a:t>
            </a:r>
            <a:r>
              <a:rPr lang="fr-FR" b="1" dirty="0"/>
              <a:t>motivation</a:t>
            </a:r>
            <a:r>
              <a:rPr lang="fr-FR" dirty="0"/>
              <a:t> à apprendre augmenterait. (Andersen, 2002).</a:t>
            </a:r>
          </a:p>
          <a:p>
            <a:r>
              <a:rPr lang="fr-FR" dirty="0"/>
              <a:t>La pratique en classe de la métacognition s’inscrit dans une démarche de </a:t>
            </a:r>
            <a:r>
              <a:rPr lang="fr-FR" b="1" dirty="0"/>
              <a:t>pédagogie différenciée et active </a:t>
            </a:r>
            <a:r>
              <a:rPr lang="fr-FR" dirty="0"/>
              <a:t>puisqu’elle est destinée à l’amélioration par l’élève lui-même de ses techniques d’apprentissage. </a:t>
            </a:r>
            <a:r>
              <a:rPr lang="fr-BE" dirty="0"/>
              <a:t>L’enseignement des stratégies d’apprentissage doit </a:t>
            </a:r>
            <a:r>
              <a:rPr lang="fr-BE" b="1" dirty="0"/>
              <a:t>faire partie du curriculum</a:t>
            </a:r>
            <a:r>
              <a:rPr lang="fr-BE" dirty="0"/>
              <a:t>. </a:t>
            </a:r>
            <a:r>
              <a:rPr lang="fr-BE" dirty="0">
                <a:solidFill>
                  <a:srgbClr val="FF0000"/>
                </a:solidFill>
              </a:rPr>
              <a:t>(référentiels)</a:t>
            </a:r>
            <a:endParaRPr lang="fr-FR" dirty="0"/>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a:t>
            </a:r>
            <a:r>
              <a:rPr lang="fr-BE" sz="2800" dirty="0">
                <a:solidFill>
                  <a:srgbClr val="002060"/>
                </a:solidFill>
              </a:rPr>
              <a:t> – Ce que dit la recherche </a:t>
            </a:r>
            <a:r>
              <a:rPr lang="fr-BE" sz="1600" dirty="0">
                <a:solidFill>
                  <a:srgbClr val="002060"/>
                </a:solidFill>
              </a:rPr>
              <a:t>17/20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50</a:t>
            </a:fld>
            <a:endParaRPr lang="fr-BE"/>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8229600" cy="4713387"/>
          </a:xfrm>
        </p:spPr>
        <p:txBody>
          <a:bodyPr>
            <a:normAutofit fontScale="85000" lnSpcReduction="20000"/>
          </a:bodyPr>
          <a:lstStyle/>
          <a:p>
            <a:pPr>
              <a:buFont typeface="Wingdings" pitchFamily="2" charset="2"/>
              <a:buChar char="Ø"/>
            </a:pPr>
            <a:r>
              <a:rPr lang="fr-BE" dirty="0"/>
              <a:t>Les stratégies </a:t>
            </a:r>
            <a:r>
              <a:rPr lang="fr-BE" b="1" dirty="0"/>
              <a:t>métacognitives</a:t>
            </a:r>
            <a:r>
              <a:rPr lang="fr-BE" dirty="0"/>
              <a:t> permettent aux apprenants de prendre un </a:t>
            </a:r>
            <a:r>
              <a:rPr lang="fr-BE" b="1" dirty="0"/>
              <a:t>rôle actif</a:t>
            </a:r>
            <a:r>
              <a:rPr lang="fr-BE" dirty="0"/>
              <a:t>, de </a:t>
            </a:r>
            <a:r>
              <a:rPr lang="fr-BE" b="1" dirty="0"/>
              <a:t>gérer et diriger leur propre apprentissage</a:t>
            </a:r>
            <a:r>
              <a:rPr lang="fr-BE" dirty="0"/>
              <a:t> et finalement</a:t>
            </a:r>
            <a:r>
              <a:rPr lang="fr-BE" b="1" dirty="0"/>
              <a:t>, trouver les meilleures méthodes </a:t>
            </a:r>
            <a:r>
              <a:rPr lang="fr-BE" dirty="0"/>
              <a:t>pour s’exercer et renforcer ce qu’ils ont appris (Chari et al., 2010). </a:t>
            </a:r>
          </a:p>
          <a:p>
            <a:pPr>
              <a:buFont typeface="Wingdings" pitchFamily="2" charset="2"/>
              <a:buChar char="Ø"/>
            </a:pPr>
            <a:r>
              <a:rPr lang="en-US" b="1" dirty="0"/>
              <a:t>Augmentation </a:t>
            </a:r>
            <a:r>
              <a:rPr lang="en-US" b="1" dirty="0" err="1"/>
              <a:t>dans</a:t>
            </a:r>
            <a:r>
              <a:rPr lang="en-US" b="1" dirty="0"/>
              <a:t> </a:t>
            </a:r>
            <a:r>
              <a:rPr lang="en-US" b="1" dirty="0" err="1"/>
              <a:t>l’autonomie</a:t>
            </a:r>
            <a:r>
              <a:rPr lang="en-US" b="1" dirty="0"/>
              <a:t> </a:t>
            </a:r>
            <a:r>
              <a:rPr lang="en-US" dirty="0"/>
              <a:t>de </a:t>
            </a:r>
            <a:r>
              <a:rPr lang="en-US" dirty="0" err="1"/>
              <a:t>l’apprenant</a:t>
            </a:r>
            <a:r>
              <a:rPr lang="en-US" dirty="0"/>
              <a:t>, de </a:t>
            </a:r>
            <a:r>
              <a:rPr lang="en-US" dirty="0" err="1"/>
              <a:t>sa</a:t>
            </a:r>
            <a:r>
              <a:rPr lang="en-US" dirty="0"/>
              <a:t> </a:t>
            </a:r>
            <a:r>
              <a:rPr lang="en-US" b="1" dirty="0" err="1"/>
              <a:t>confiance</a:t>
            </a:r>
            <a:r>
              <a:rPr lang="en-US" dirty="0"/>
              <a:t> et de </a:t>
            </a:r>
            <a:r>
              <a:rPr lang="en-US" b="1" dirty="0" err="1"/>
              <a:t>l’individualité</a:t>
            </a:r>
            <a:r>
              <a:rPr lang="en-US" dirty="0"/>
              <a:t> de la </a:t>
            </a:r>
            <a:r>
              <a:rPr lang="en-US" dirty="0" err="1"/>
              <a:t>démarche</a:t>
            </a:r>
            <a:r>
              <a:rPr lang="en-US" dirty="0"/>
              <a:t> (</a:t>
            </a:r>
            <a:r>
              <a:rPr lang="sv-SE" dirty="0"/>
              <a:t>Chamot &amp; Kupper, 1989; Chamot &amp; O’Malley, 1994 cités </a:t>
            </a:r>
            <a:r>
              <a:rPr lang="fr-BE" dirty="0"/>
              <a:t>par </a:t>
            </a:r>
            <a:r>
              <a:rPr lang="en-US" dirty="0" err="1"/>
              <a:t>Rasekh</a:t>
            </a:r>
            <a:r>
              <a:rPr lang="en-US" dirty="0"/>
              <a:t>, Z.E., &amp; </a:t>
            </a:r>
            <a:r>
              <a:rPr lang="en-US" dirty="0" err="1"/>
              <a:t>Ranjbary</a:t>
            </a:r>
            <a:r>
              <a:rPr lang="en-US" dirty="0"/>
              <a:t>, R., 2003</a:t>
            </a:r>
            <a:r>
              <a:rPr lang="sv-SE" dirty="0"/>
              <a:t>; </a:t>
            </a:r>
            <a:r>
              <a:rPr lang="en-US" dirty="0" err="1"/>
              <a:t>Fewell</a:t>
            </a:r>
            <a:r>
              <a:rPr lang="en-US" dirty="0"/>
              <a:t>, 2010).</a:t>
            </a:r>
          </a:p>
          <a:p>
            <a:pPr>
              <a:buFont typeface="Wingdings" pitchFamily="2" charset="2"/>
              <a:buChar char="Ø"/>
            </a:pPr>
            <a:r>
              <a:rPr lang="en-US" dirty="0"/>
              <a:t>Forte </a:t>
            </a:r>
            <a:r>
              <a:rPr lang="en-US" dirty="0" err="1"/>
              <a:t>corrélation</a:t>
            </a:r>
            <a:r>
              <a:rPr lang="en-US" dirty="0"/>
              <a:t> entre </a:t>
            </a:r>
            <a:r>
              <a:rPr lang="en-US" dirty="0" err="1"/>
              <a:t>l’utilisation</a:t>
            </a:r>
            <a:r>
              <a:rPr lang="en-US" dirty="0"/>
              <a:t> de la </a:t>
            </a:r>
            <a:r>
              <a:rPr lang="en-US" dirty="0" err="1"/>
              <a:t>métacognition</a:t>
            </a:r>
            <a:r>
              <a:rPr lang="en-US" dirty="0"/>
              <a:t> et la </a:t>
            </a:r>
            <a:r>
              <a:rPr lang="en-US" b="1" dirty="0"/>
              <a:t>motivation</a:t>
            </a:r>
            <a:r>
              <a:rPr lang="en-US" dirty="0"/>
              <a:t> (</a:t>
            </a:r>
            <a:r>
              <a:rPr lang="sv-SE" dirty="0"/>
              <a:t>Chamot &amp; Kupper, 1989 cités </a:t>
            </a:r>
            <a:r>
              <a:rPr lang="fr-BE" dirty="0"/>
              <a:t>par </a:t>
            </a:r>
            <a:r>
              <a:rPr lang="en-US" dirty="0" err="1"/>
              <a:t>Rasekh</a:t>
            </a:r>
            <a:r>
              <a:rPr lang="en-US" dirty="0"/>
              <a:t>, Z.E., &amp; </a:t>
            </a:r>
            <a:r>
              <a:rPr lang="en-US" dirty="0" err="1"/>
              <a:t>Ranjbary</a:t>
            </a:r>
            <a:r>
              <a:rPr lang="en-US" dirty="0"/>
              <a:t>, R., 2003</a:t>
            </a:r>
            <a:r>
              <a:rPr lang="sv-SE" dirty="0"/>
              <a:t>; Chamot &amp; O’Malley, 1994; </a:t>
            </a:r>
            <a:r>
              <a:rPr lang="fr-BE" dirty="0" err="1"/>
              <a:t>Vandergrift</a:t>
            </a:r>
            <a:r>
              <a:rPr lang="fr-BE" dirty="0"/>
              <a:t>, 2005</a:t>
            </a:r>
            <a:r>
              <a:rPr lang="sv-SE" dirty="0"/>
              <a:t>)</a:t>
            </a:r>
            <a:endParaRPr lang="fr-BE" dirty="0"/>
          </a:p>
          <a:p>
            <a:endParaRPr lang="fr-BE" dirty="0"/>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a:t>
            </a:r>
            <a:r>
              <a:rPr lang="fr-BE" sz="2800" dirty="0">
                <a:solidFill>
                  <a:srgbClr val="002060"/>
                </a:solidFill>
              </a:rPr>
              <a:t> - Ce que dit la recherche </a:t>
            </a:r>
            <a:r>
              <a:rPr lang="fr-BE" sz="1600" dirty="0">
                <a:solidFill>
                  <a:srgbClr val="002060"/>
                </a:solidFill>
              </a:rPr>
              <a:t>18/20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51</a:t>
            </a:fld>
            <a:endParaRPr lang="fr-BE"/>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4784"/>
            <a:ext cx="8229600" cy="4896544"/>
          </a:xfrm>
        </p:spPr>
        <p:txBody>
          <a:bodyPr>
            <a:normAutofit fontScale="92500" lnSpcReduction="10000"/>
          </a:bodyPr>
          <a:lstStyle/>
          <a:p>
            <a:pPr>
              <a:buFont typeface="Wingdings" pitchFamily="2" charset="2"/>
              <a:buChar char="Ø"/>
            </a:pPr>
            <a:r>
              <a:rPr lang="fr-BE" sz="2800" dirty="0"/>
              <a:t>Selon Graham (1997, pp. 42-43, cité par </a:t>
            </a:r>
            <a:r>
              <a:rPr lang="en-US" sz="2800" dirty="0" err="1"/>
              <a:t>Rasekh</a:t>
            </a:r>
            <a:r>
              <a:rPr lang="en-US" sz="2800" dirty="0"/>
              <a:t>, Z.E., &amp; </a:t>
            </a:r>
            <a:r>
              <a:rPr lang="en-US" sz="2800" dirty="0" err="1"/>
              <a:t>Ranjbary</a:t>
            </a:r>
            <a:r>
              <a:rPr lang="en-US" sz="2800" dirty="0"/>
              <a:t>, R., 2003), les </a:t>
            </a:r>
            <a:r>
              <a:rPr lang="en-US" sz="2800" b="1" dirty="0" err="1"/>
              <a:t>stratégies</a:t>
            </a:r>
            <a:r>
              <a:rPr lang="en-US" sz="2800" b="1" dirty="0"/>
              <a:t> </a:t>
            </a:r>
            <a:r>
              <a:rPr lang="en-US" sz="2800" b="1" dirty="0" err="1"/>
              <a:t>métacognitives</a:t>
            </a:r>
            <a:r>
              <a:rPr lang="en-US" sz="2800" dirty="0"/>
              <a:t> </a:t>
            </a:r>
            <a:r>
              <a:rPr lang="en-US" sz="2800" dirty="0" err="1"/>
              <a:t>ont</a:t>
            </a:r>
            <a:r>
              <a:rPr lang="en-US" sz="2800" dirty="0"/>
              <a:t> le </a:t>
            </a:r>
            <a:r>
              <a:rPr lang="en-US" sz="2800" dirty="0" err="1"/>
              <a:t>rôle</a:t>
            </a:r>
            <a:r>
              <a:rPr lang="en-US" sz="2800" dirty="0"/>
              <a:t> le plus central </a:t>
            </a:r>
            <a:r>
              <a:rPr lang="en-US" sz="2800" dirty="0" err="1"/>
              <a:t>dans</a:t>
            </a:r>
            <a:r>
              <a:rPr lang="en-US" sz="2800" dirty="0"/>
              <a:t> </a:t>
            </a:r>
            <a:r>
              <a:rPr lang="en-US" sz="2800" dirty="0" err="1"/>
              <a:t>l’amélioration</a:t>
            </a:r>
            <a:r>
              <a:rPr lang="en-US" sz="2800" dirty="0"/>
              <a:t> de </a:t>
            </a:r>
            <a:r>
              <a:rPr lang="en-US" sz="2800" dirty="0" err="1"/>
              <a:t>l’apprentissage</a:t>
            </a:r>
            <a:r>
              <a:rPr lang="en-US" sz="2800" dirty="0"/>
              <a:t>. </a:t>
            </a:r>
            <a:endParaRPr lang="fr-BE" sz="2500" dirty="0"/>
          </a:p>
          <a:p>
            <a:pPr>
              <a:buFont typeface="Wingdings" pitchFamily="2" charset="2"/>
              <a:buChar char="Ø"/>
            </a:pPr>
            <a:r>
              <a:rPr lang="fr-BE" sz="2500" dirty="0"/>
              <a:t>Idem pour </a:t>
            </a:r>
            <a:r>
              <a:rPr lang="fr-BE" sz="2500" dirty="0" err="1"/>
              <a:t>Mahmoudi</a:t>
            </a:r>
            <a:r>
              <a:rPr lang="fr-BE" sz="2500" dirty="0"/>
              <a:t> et al., 2010 qui disent que "Appliquer des stratégies métacognitives appropriées dans la résolution de tâches est un </a:t>
            </a:r>
            <a:r>
              <a:rPr lang="fr-BE" sz="2500" b="1" dirty="0"/>
              <a:t>paramètre déterminant dans l’efficacité de l’apprentissage de la langue</a:t>
            </a:r>
            <a:r>
              <a:rPr lang="fr-BE" sz="2500" dirty="0"/>
              <a:t>".</a:t>
            </a:r>
          </a:p>
          <a:p>
            <a:pPr>
              <a:buFont typeface="Wingdings" pitchFamily="2" charset="2"/>
              <a:buChar char="Ø"/>
            </a:pPr>
            <a:r>
              <a:rPr lang="fr-BE" sz="2500" dirty="0"/>
              <a:t>Cela augmente la </a:t>
            </a:r>
            <a:r>
              <a:rPr lang="fr-BE" sz="2500" b="1" dirty="0"/>
              <a:t>vitesse de progrès </a:t>
            </a:r>
            <a:r>
              <a:rPr lang="fr-BE" sz="2500" dirty="0"/>
              <a:t>dans la langue (</a:t>
            </a:r>
            <a:r>
              <a:rPr lang="fr-BE" sz="2500" dirty="0" err="1"/>
              <a:t>Victori</a:t>
            </a:r>
            <a:r>
              <a:rPr lang="fr-BE" sz="2500" dirty="0"/>
              <a:t> &amp; </a:t>
            </a:r>
            <a:r>
              <a:rPr lang="fr-BE" sz="2500" dirty="0" err="1"/>
              <a:t>Lockart</a:t>
            </a:r>
            <a:r>
              <a:rPr lang="fr-BE" sz="2500" dirty="0"/>
              <a:t>, 1995), ainsi que la </a:t>
            </a:r>
            <a:r>
              <a:rPr lang="fr-BE" sz="2500" b="1" dirty="0"/>
              <a:t>qualité et la vitesse de l’engagement </a:t>
            </a:r>
            <a:r>
              <a:rPr lang="fr-BE" sz="2500" dirty="0"/>
              <a:t>dans l’apprentissage (</a:t>
            </a:r>
            <a:r>
              <a:rPr lang="fr-BE" sz="2500" dirty="0" err="1"/>
              <a:t>Pintrich</a:t>
            </a:r>
            <a:r>
              <a:rPr lang="fr-BE" sz="2500" dirty="0"/>
              <a:t> et al., 1993).</a:t>
            </a:r>
          </a:p>
          <a:p>
            <a:pPr>
              <a:buFont typeface="Wingdings" pitchFamily="2" charset="2"/>
              <a:buChar char="Ø"/>
            </a:pPr>
            <a:r>
              <a:rPr lang="fr-BE" sz="2500" dirty="0"/>
              <a:t>Ces capacités métacognitives rejaillissent sur toutes les autres </a:t>
            </a:r>
            <a:r>
              <a:rPr lang="fr-BE" sz="2500" b="1" dirty="0"/>
              <a:t>compétences langagières à l’oral comme à l’écrit</a:t>
            </a:r>
            <a:r>
              <a:rPr lang="fr-BE" sz="2500" dirty="0"/>
              <a:t>. Les </a:t>
            </a:r>
            <a:r>
              <a:rPr lang="fr-BE" sz="2500" b="1" dirty="0"/>
              <a:t>nouvelles situations d’apprentissage </a:t>
            </a:r>
            <a:r>
              <a:rPr lang="fr-BE" sz="2500" dirty="0"/>
              <a:t>sont également mieux réussies (</a:t>
            </a:r>
            <a:r>
              <a:rPr lang="fr-BE" sz="2500" dirty="0" err="1"/>
              <a:t>Vann</a:t>
            </a:r>
            <a:r>
              <a:rPr lang="fr-BE" sz="2500" dirty="0"/>
              <a:t> &amp; Abraham, 1990).</a:t>
            </a:r>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 </a:t>
            </a:r>
            <a:r>
              <a:rPr lang="fr-BE" sz="2800" dirty="0">
                <a:solidFill>
                  <a:srgbClr val="002060"/>
                </a:solidFill>
              </a:rPr>
              <a:t>- Ce que dit la recherche </a:t>
            </a:r>
            <a:r>
              <a:rPr lang="fr-BE" sz="1600" dirty="0">
                <a:solidFill>
                  <a:srgbClr val="002060"/>
                </a:solidFill>
              </a:rPr>
              <a:t>19/20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52</a:t>
            </a:fld>
            <a:endParaRPr lang="fr-BE"/>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r>
              <a:rPr lang="en-US" dirty="0"/>
              <a:t>Les </a:t>
            </a:r>
            <a:r>
              <a:rPr lang="en-US" b="1" dirty="0" err="1"/>
              <a:t>enseignants</a:t>
            </a:r>
            <a:r>
              <a:rPr lang="en-US" dirty="0"/>
              <a:t> qui </a:t>
            </a:r>
            <a:r>
              <a:rPr lang="en-US" dirty="0" err="1"/>
              <a:t>entraînent</a:t>
            </a:r>
            <a:r>
              <a:rPr lang="en-US" dirty="0"/>
              <a:t> </a:t>
            </a:r>
            <a:r>
              <a:rPr lang="en-US" dirty="0" err="1"/>
              <a:t>leurs</a:t>
            </a:r>
            <a:r>
              <a:rPr lang="en-US" dirty="0"/>
              <a:t> </a:t>
            </a:r>
            <a:r>
              <a:rPr lang="en-US" dirty="0" err="1"/>
              <a:t>élèves</a:t>
            </a:r>
            <a:r>
              <a:rPr lang="en-US" dirty="0"/>
              <a:t> aux </a:t>
            </a:r>
            <a:r>
              <a:rPr lang="en-US" dirty="0" err="1"/>
              <a:t>stratégies</a:t>
            </a:r>
            <a:r>
              <a:rPr lang="en-US" dirty="0"/>
              <a:t> </a:t>
            </a:r>
            <a:r>
              <a:rPr lang="en-US" dirty="0" err="1"/>
              <a:t>d’apprentissage</a:t>
            </a:r>
            <a:r>
              <a:rPr lang="en-US" dirty="0"/>
              <a:t> </a:t>
            </a:r>
            <a:r>
              <a:rPr lang="en-US" dirty="0" err="1"/>
              <a:t>deviennent</a:t>
            </a:r>
            <a:r>
              <a:rPr lang="en-US" dirty="0"/>
              <a:t> </a:t>
            </a:r>
            <a:r>
              <a:rPr lang="en-US" dirty="0" err="1"/>
              <a:t>enthousiastes</a:t>
            </a:r>
            <a:r>
              <a:rPr lang="en-US" dirty="0"/>
              <a:t> au </a:t>
            </a:r>
            <a:r>
              <a:rPr lang="en-US" dirty="0" err="1"/>
              <a:t>sujet</a:t>
            </a:r>
            <a:r>
              <a:rPr lang="en-US" dirty="0"/>
              <a:t> de </a:t>
            </a:r>
            <a:r>
              <a:rPr lang="en-US" dirty="0" err="1"/>
              <a:t>leur</a:t>
            </a:r>
            <a:r>
              <a:rPr lang="en-US" dirty="0"/>
              <a:t> </a:t>
            </a:r>
            <a:r>
              <a:rPr lang="en-US" b="1" dirty="0" err="1"/>
              <a:t>rôle</a:t>
            </a:r>
            <a:r>
              <a:rPr lang="en-US" b="1" dirty="0"/>
              <a:t> de </a:t>
            </a:r>
            <a:r>
              <a:rPr lang="en-US" b="1" dirty="0" err="1"/>
              <a:t>facilitateurs</a:t>
            </a:r>
            <a:r>
              <a:rPr lang="en-US" b="1" dirty="0"/>
              <a:t> de </a:t>
            </a:r>
            <a:r>
              <a:rPr lang="en-US" b="1" dirty="0" err="1"/>
              <a:t>l’apprentissage</a:t>
            </a:r>
            <a:r>
              <a:rPr lang="en-US" b="1" dirty="0"/>
              <a:t> </a:t>
            </a:r>
            <a:r>
              <a:rPr lang="en-US" dirty="0"/>
              <a:t>en </a:t>
            </a:r>
            <a:r>
              <a:rPr lang="en-US" dirty="0" err="1"/>
              <a:t>classe</a:t>
            </a:r>
            <a:r>
              <a:rPr lang="en-US" dirty="0"/>
              <a:t>. </a:t>
            </a:r>
            <a:r>
              <a:rPr lang="en-US" dirty="0" err="1"/>
              <a:t>Ils</a:t>
            </a:r>
            <a:r>
              <a:rPr lang="en-US" dirty="0"/>
              <a:t> </a:t>
            </a:r>
            <a:r>
              <a:rPr lang="en-US" dirty="0" err="1"/>
              <a:t>envisagent</a:t>
            </a:r>
            <a:r>
              <a:rPr lang="en-US" dirty="0"/>
              <a:t> plus </a:t>
            </a:r>
            <a:r>
              <a:rPr lang="en-US" dirty="0" err="1"/>
              <a:t>leur</a:t>
            </a:r>
            <a:r>
              <a:rPr lang="en-US" dirty="0"/>
              <a:t> </a:t>
            </a:r>
            <a:r>
              <a:rPr lang="en-US" dirty="0" err="1"/>
              <a:t>rôle</a:t>
            </a:r>
            <a:r>
              <a:rPr lang="en-US" dirty="0"/>
              <a:t> </a:t>
            </a:r>
            <a:r>
              <a:rPr lang="en-US" dirty="0" err="1"/>
              <a:t>comme</a:t>
            </a:r>
            <a:r>
              <a:rPr lang="en-US" dirty="0"/>
              <a:t> </a:t>
            </a:r>
            <a:r>
              <a:rPr lang="en-US" dirty="0" err="1"/>
              <a:t>étant</a:t>
            </a:r>
            <a:r>
              <a:rPr lang="en-US" dirty="0"/>
              <a:t> </a:t>
            </a:r>
            <a:r>
              <a:rPr lang="en-US" b="1" dirty="0" err="1"/>
              <a:t>orienté</a:t>
            </a:r>
            <a:r>
              <a:rPr lang="en-US" b="1" dirty="0"/>
              <a:t> </a:t>
            </a:r>
            <a:r>
              <a:rPr lang="en-US" b="1" dirty="0" err="1"/>
              <a:t>vers</a:t>
            </a:r>
            <a:r>
              <a:rPr lang="en-US" b="1" dirty="0"/>
              <a:t> </a:t>
            </a:r>
            <a:r>
              <a:rPr lang="en-US" b="1" dirty="0" err="1"/>
              <a:t>l’apprentissage</a:t>
            </a:r>
            <a:r>
              <a:rPr lang="en-US" b="1" dirty="0"/>
              <a:t> de </a:t>
            </a:r>
            <a:r>
              <a:rPr lang="en-US" b="1" dirty="0" err="1"/>
              <a:t>leurs</a:t>
            </a:r>
            <a:r>
              <a:rPr lang="en-US" b="1" dirty="0"/>
              <a:t> </a:t>
            </a:r>
            <a:r>
              <a:rPr lang="en-US" b="1" dirty="0" err="1"/>
              <a:t>élèves</a:t>
            </a:r>
            <a:r>
              <a:rPr lang="en-US" b="1" dirty="0"/>
              <a:t> </a:t>
            </a:r>
            <a:r>
              <a:rPr lang="en-US" dirty="0"/>
              <a:t>et </a:t>
            </a:r>
            <a:r>
              <a:rPr lang="en-US" b="1" dirty="0"/>
              <a:t>plus </a:t>
            </a:r>
            <a:r>
              <a:rPr lang="en-US" b="1" dirty="0" err="1"/>
              <a:t>conscients</a:t>
            </a:r>
            <a:r>
              <a:rPr lang="en-US" b="1" dirty="0"/>
              <a:t> de </a:t>
            </a:r>
            <a:r>
              <a:rPr lang="en-US" b="1" dirty="0" err="1"/>
              <a:t>leurs</a:t>
            </a:r>
            <a:r>
              <a:rPr lang="en-US" b="1" dirty="0"/>
              <a:t> </a:t>
            </a:r>
            <a:r>
              <a:rPr lang="en-US" b="1" dirty="0" err="1"/>
              <a:t>besoins</a:t>
            </a:r>
            <a:r>
              <a:rPr lang="en-US" b="1" dirty="0"/>
              <a:t> </a:t>
            </a:r>
            <a:r>
              <a:rPr lang="en-US" b="1" dirty="0" err="1"/>
              <a:t>individuels</a:t>
            </a:r>
            <a:r>
              <a:rPr lang="en-US" dirty="0"/>
              <a:t>. </a:t>
            </a:r>
            <a:r>
              <a:rPr lang="en-US" dirty="0" err="1"/>
              <a:t>Ils</a:t>
            </a:r>
            <a:r>
              <a:rPr lang="en-US" dirty="0"/>
              <a:t> </a:t>
            </a:r>
            <a:r>
              <a:rPr lang="en-US" dirty="0" err="1"/>
              <a:t>ont</a:t>
            </a:r>
            <a:r>
              <a:rPr lang="en-US" dirty="0"/>
              <a:t> </a:t>
            </a:r>
            <a:r>
              <a:rPr lang="en-US" dirty="0" err="1"/>
              <a:t>aussi</a:t>
            </a:r>
            <a:r>
              <a:rPr lang="en-US" dirty="0"/>
              <a:t> </a:t>
            </a:r>
            <a:r>
              <a:rPr lang="en-US" b="1" dirty="0" err="1"/>
              <a:t>pris</a:t>
            </a:r>
            <a:r>
              <a:rPr lang="en-US" b="1" dirty="0"/>
              <a:t> conscience de </a:t>
            </a:r>
            <a:r>
              <a:rPr lang="en-US" b="1" dirty="0" err="1"/>
              <a:t>l’efficacité</a:t>
            </a:r>
            <a:r>
              <a:rPr lang="en-US" b="1" dirty="0"/>
              <a:t> de </a:t>
            </a:r>
            <a:r>
              <a:rPr lang="en-US" b="1" dirty="0" err="1"/>
              <a:t>leurs</a:t>
            </a:r>
            <a:r>
              <a:rPr lang="en-US" b="1" dirty="0"/>
              <a:t> techniques </a:t>
            </a:r>
            <a:r>
              <a:rPr lang="en-US" b="1" dirty="0" err="1"/>
              <a:t>d’enseignement</a:t>
            </a:r>
            <a:r>
              <a:rPr lang="en-US" b="1" dirty="0"/>
              <a:t> </a:t>
            </a:r>
            <a:r>
              <a:rPr lang="en-US" dirty="0" err="1"/>
              <a:t>adéquates</a:t>
            </a:r>
            <a:r>
              <a:rPr lang="en-US" dirty="0"/>
              <a:t> </a:t>
            </a:r>
            <a:r>
              <a:rPr lang="en-US" dirty="0" err="1"/>
              <a:t>ou</a:t>
            </a:r>
            <a:r>
              <a:rPr lang="en-US" dirty="0"/>
              <a:t> non avec les </a:t>
            </a:r>
            <a:r>
              <a:rPr lang="en-US" dirty="0" err="1"/>
              <a:t>stratégies</a:t>
            </a:r>
            <a:r>
              <a:rPr lang="en-US" dirty="0"/>
              <a:t> </a:t>
            </a:r>
            <a:r>
              <a:rPr lang="en-US" dirty="0" err="1"/>
              <a:t>d’apprentissage</a:t>
            </a:r>
            <a:r>
              <a:rPr lang="en-US" dirty="0"/>
              <a:t> de </a:t>
            </a:r>
            <a:r>
              <a:rPr lang="en-US" dirty="0" err="1"/>
              <a:t>leurs</a:t>
            </a:r>
            <a:r>
              <a:rPr lang="en-US" dirty="0"/>
              <a:t> </a:t>
            </a:r>
            <a:r>
              <a:rPr lang="en-US" dirty="0" err="1"/>
              <a:t>élèves</a:t>
            </a:r>
            <a:r>
              <a:rPr lang="en-US" dirty="0"/>
              <a:t>. Et </a:t>
            </a:r>
            <a:r>
              <a:rPr lang="en-US" dirty="0" err="1"/>
              <a:t>parfois</a:t>
            </a:r>
            <a:r>
              <a:rPr lang="en-US" dirty="0"/>
              <a:t>, </a:t>
            </a:r>
            <a:r>
              <a:rPr lang="en-US" dirty="0" err="1"/>
              <a:t>ils</a:t>
            </a:r>
            <a:r>
              <a:rPr lang="en-US" dirty="0"/>
              <a:t> </a:t>
            </a:r>
            <a:r>
              <a:rPr lang="en-US" dirty="0" err="1"/>
              <a:t>décidèrent</a:t>
            </a:r>
            <a:r>
              <a:rPr lang="en-US" dirty="0"/>
              <a:t> </a:t>
            </a:r>
            <a:r>
              <a:rPr lang="en-US" b="1" dirty="0" err="1"/>
              <a:t>d’adapter</a:t>
            </a:r>
            <a:r>
              <a:rPr lang="en-US" b="1" dirty="0"/>
              <a:t> </a:t>
            </a:r>
            <a:r>
              <a:rPr lang="en-US" b="1" dirty="0" err="1"/>
              <a:t>leurs</a:t>
            </a:r>
            <a:r>
              <a:rPr lang="en-US" b="1" dirty="0"/>
              <a:t> </a:t>
            </a:r>
            <a:r>
              <a:rPr lang="en-US" b="1" dirty="0" err="1"/>
              <a:t>modèles</a:t>
            </a:r>
            <a:r>
              <a:rPr lang="en-US" b="1" dirty="0"/>
              <a:t> </a:t>
            </a:r>
            <a:r>
              <a:rPr lang="en-US" b="1" dirty="0" err="1"/>
              <a:t>d’enseignement</a:t>
            </a:r>
            <a:r>
              <a:rPr lang="en-US" b="1" dirty="0"/>
              <a:t> </a:t>
            </a:r>
            <a:r>
              <a:rPr lang="en-US" dirty="0"/>
              <a:t>en </a:t>
            </a:r>
            <a:r>
              <a:rPr lang="en-US" dirty="0" err="1"/>
              <a:t>conséquence</a:t>
            </a:r>
            <a:r>
              <a:rPr lang="en-US" dirty="0"/>
              <a:t>. (Oxford et al., p.210)</a:t>
            </a:r>
            <a:r>
              <a:rPr lang="fr-BE" dirty="0"/>
              <a:t>(</a:t>
            </a:r>
            <a:r>
              <a:rPr lang="en-US" dirty="0"/>
              <a:t>O’Malley and </a:t>
            </a:r>
            <a:r>
              <a:rPr lang="en-US" dirty="0" err="1"/>
              <a:t>Chamot</a:t>
            </a:r>
            <a:r>
              <a:rPr lang="en-US" dirty="0"/>
              <a:t> (1990), and Oxford (1990a) </a:t>
            </a:r>
            <a:r>
              <a:rPr lang="en-US" dirty="0" err="1"/>
              <a:t>cité</a:t>
            </a:r>
            <a:r>
              <a:rPr lang="en-US" dirty="0"/>
              <a:t> par </a:t>
            </a:r>
            <a:r>
              <a:rPr lang="en-US" dirty="0" err="1"/>
              <a:t>Rasekh</a:t>
            </a:r>
            <a:r>
              <a:rPr lang="en-US" dirty="0"/>
              <a:t>, Z.E., &amp; </a:t>
            </a:r>
            <a:r>
              <a:rPr lang="en-US" dirty="0" err="1"/>
              <a:t>Ranjbary</a:t>
            </a:r>
            <a:r>
              <a:rPr lang="en-US" dirty="0"/>
              <a:t>, R., 2003).</a:t>
            </a:r>
            <a:endParaRPr lang="fr-BE" dirty="0"/>
          </a:p>
        </p:txBody>
      </p:sp>
      <p:sp>
        <p:nvSpPr>
          <p:cNvPr id="4" name="Titre 1"/>
          <p:cNvSpPr>
            <a:spLocks noGrp="1"/>
          </p:cNvSpPr>
          <p:nvPr>
            <p:ph type="title"/>
          </p:nvPr>
        </p:nvSpPr>
        <p:spPr>
          <a:xfrm>
            <a:off x="457200" y="274638"/>
            <a:ext cx="8229600" cy="1143000"/>
          </a:xfrm>
        </p:spPr>
        <p:txBody>
          <a:bodyPr/>
          <a:lstStyle/>
          <a:p>
            <a:r>
              <a:rPr lang="fr-BE" dirty="0">
                <a:solidFill>
                  <a:srgbClr val="002060"/>
                </a:solidFill>
              </a:rPr>
              <a:t>Métacognition</a:t>
            </a:r>
            <a:r>
              <a:rPr lang="fr-BE" sz="2800" dirty="0">
                <a:solidFill>
                  <a:srgbClr val="002060"/>
                </a:solidFill>
              </a:rPr>
              <a:t> - Ce que dit la recherche </a:t>
            </a:r>
            <a:r>
              <a:rPr lang="fr-BE" sz="1600" dirty="0">
                <a:solidFill>
                  <a:srgbClr val="002060"/>
                </a:solidFill>
              </a:rPr>
              <a:t>20/20</a:t>
            </a: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53</a:t>
            </a:fld>
            <a:endParaRPr lang="fr-BE"/>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solidFill>
                  <a:srgbClr val="002060"/>
                </a:solidFill>
              </a:rPr>
              <a:t>Évaluation </a:t>
            </a:r>
            <a:r>
              <a:rPr lang="fr-BE" sz="1600" dirty="0">
                <a:solidFill>
                  <a:srgbClr val="002060"/>
                </a:solidFill>
              </a:rPr>
              <a:t>1/2</a:t>
            </a:r>
          </a:p>
        </p:txBody>
      </p:sp>
      <p:sp>
        <p:nvSpPr>
          <p:cNvPr id="3" name="Espace réservé du contenu 2"/>
          <p:cNvSpPr>
            <a:spLocks noGrp="1"/>
          </p:cNvSpPr>
          <p:nvPr>
            <p:ph idx="1"/>
          </p:nvPr>
        </p:nvSpPr>
        <p:spPr>
          <a:xfrm>
            <a:off x="436728" y="1600201"/>
            <a:ext cx="8455752" cy="4133056"/>
          </a:xfrm>
        </p:spPr>
        <p:txBody>
          <a:bodyPr>
            <a:normAutofit fontScale="55000" lnSpcReduction="20000"/>
          </a:bodyPr>
          <a:lstStyle/>
          <a:p>
            <a:pPr marL="0" indent="0">
              <a:buNone/>
            </a:pPr>
            <a:r>
              <a:rPr lang="fr-BE" sz="3600" b="1" u="sng" dirty="0"/>
              <a:t>Types d’évaluation</a:t>
            </a:r>
          </a:p>
          <a:p>
            <a:pPr>
              <a:buFont typeface="Wingdings" panose="05000000000000000000" pitchFamily="2" charset="2"/>
              <a:buChar char="Ø"/>
            </a:pPr>
            <a:r>
              <a:rPr lang="fr-BE" b="1" dirty="0"/>
              <a:t>Diagnostique</a:t>
            </a:r>
            <a:r>
              <a:rPr lang="fr-BE" dirty="0"/>
              <a:t>: AVANT l’apprentissage (prétest, évaluation des prérequis)</a:t>
            </a:r>
          </a:p>
          <a:p>
            <a:pPr>
              <a:buFont typeface="Wingdings" panose="05000000000000000000" pitchFamily="2" charset="2"/>
              <a:buChar char="Ø"/>
            </a:pPr>
            <a:r>
              <a:rPr lang="fr-BE" b="1" dirty="0"/>
              <a:t>Formative</a:t>
            </a:r>
            <a:r>
              <a:rPr lang="fr-BE" dirty="0"/>
              <a:t> (ou formatrice): PENDANT l’apprentissage (en vue de l’amélioration des acquis en cours d’apprentissage et avant l’évaluation sommative)</a:t>
            </a:r>
          </a:p>
          <a:p>
            <a:pPr>
              <a:buFont typeface="Wingdings" panose="05000000000000000000" pitchFamily="2" charset="2"/>
              <a:buChar char="Ø"/>
            </a:pPr>
            <a:r>
              <a:rPr lang="fr-BE" b="1" dirty="0"/>
              <a:t>Sommative</a:t>
            </a:r>
            <a:r>
              <a:rPr lang="fr-BE" dirty="0"/>
              <a:t>: EN FIN de séquence d’apprentissage (sanctionnée sous forme de points, d’appréciation ou de code couleurs)</a:t>
            </a:r>
          </a:p>
          <a:p>
            <a:pPr>
              <a:buFont typeface="Wingdings" panose="05000000000000000000" pitchFamily="2" charset="2"/>
              <a:buChar char="Ø"/>
            </a:pPr>
            <a:r>
              <a:rPr lang="fr-BE" b="1" dirty="0"/>
              <a:t>Certificative</a:t>
            </a:r>
            <a:r>
              <a:rPr lang="fr-BE" dirty="0"/>
              <a:t>: EN FIN d’année ou de cycle (donnant lieu à un certificat de fin de cycle ou de formation)</a:t>
            </a:r>
          </a:p>
          <a:p>
            <a:pPr marL="0" indent="0">
              <a:buNone/>
            </a:pPr>
            <a:endParaRPr lang="fr-BE" dirty="0"/>
          </a:p>
          <a:p>
            <a:pPr marL="0" indent="0">
              <a:buNone/>
            </a:pPr>
            <a:r>
              <a:rPr lang="fr-BE" u="sng" dirty="0"/>
              <a:t>Documents d’aide pour construire vos évaluations dans la séquence </a:t>
            </a:r>
            <a:r>
              <a:rPr lang="fr-BE" dirty="0"/>
              <a:t>: </a:t>
            </a:r>
          </a:p>
          <a:p>
            <a:pPr marL="0" indent="0">
              <a:buNone/>
            </a:pPr>
            <a:endParaRPr lang="fr-BE" dirty="0"/>
          </a:p>
          <a:p>
            <a:pPr marL="0" indent="0">
              <a:buNone/>
            </a:pPr>
            <a:r>
              <a:rPr lang="fr-BE" dirty="0"/>
              <a:t>→Le référentiel du tronc commun (lire les attendus et consulter les annexes du document) et le programme.</a:t>
            </a:r>
            <a:endParaRPr lang="fr-BE" dirty="0">
              <a:solidFill>
                <a:srgbClr val="FF0000"/>
              </a:solidFill>
            </a:endParaRPr>
          </a:p>
          <a:p>
            <a:pPr marL="0" indent="0">
              <a:buNone/>
            </a:pPr>
            <a:r>
              <a:rPr lang="fr-BE" dirty="0"/>
              <a:t>→ Construction ou appropriation de grilles d’(auto)évaluation pour l’oral ou l’écrit y compris celles des épreuves externes.</a:t>
            </a:r>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54</a:t>
            </a:fld>
            <a:endParaRPr lang="fr-BE"/>
          </a:p>
        </p:txBody>
      </p:sp>
    </p:spTree>
    <p:extLst>
      <p:ext uri="{BB962C8B-B14F-4D97-AF65-F5344CB8AC3E}">
        <p14:creationId xmlns:p14="http://schemas.microsoft.com/office/powerpoint/2010/main" val="36027015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solidFill>
                  <a:srgbClr val="002060"/>
                </a:solidFill>
              </a:rPr>
              <a:t>Évaluation </a:t>
            </a:r>
            <a:r>
              <a:rPr lang="fr-BE" sz="1600" dirty="0">
                <a:solidFill>
                  <a:srgbClr val="002060"/>
                </a:solidFill>
              </a:rPr>
              <a:t>2/2</a:t>
            </a:r>
          </a:p>
        </p:txBody>
      </p:sp>
      <p:sp>
        <p:nvSpPr>
          <p:cNvPr id="3" name="Espace réservé du contenu 2"/>
          <p:cNvSpPr>
            <a:spLocks noGrp="1"/>
          </p:cNvSpPr>
          <p:nvPr>
            <p:ph idx="1"/>
          </p:nvPr>
        </p:nvSpPr>
        <p:spPr/>
        <p:txBody>
          <a:bodyPr/>
          <a:lstStyle/>
          <a:p>
            <a:pPr marL="0" indent="0">
              <a:buNone/>
            </a:pPr>
            <a:r>
              <a:rPr lang="fr-BE" dirty="0"/>
              <a:t>Remarques</a:t>
            </a:r>
          </a:p>
          <a:p>
            <a:pPr>
              <a:buFont typeface="Wingdings" panose="05000000000000000000" pitchFamily="2" charset="2"/>
              <a:buChar char="ü"/>
            </a:pPr>
            <a:r>
              <a:rPr lang="fr-BE" dirty="0"/>
              <a:t>Privilégier autant que possible les exercices oraux et les évaluations orales (même courtes dans le temps) aux écrites.</a:t>
            </a:r>
          </a:p>
          <a:p>
            <a:pPr>
              <a:buFont typeface="Wingdings" panose="05000000000000000000" pitchFamily="2" charset="2"/>
              <a:buChar char="ü"/>
            </a:pPr>
            <a:r>
              <a:rPr lang="fr-BE" dirty="0"/>
              <a:t>Demander s’il n’est pas possible que les examens d’anglais et de néerlandais</a:t>
            </a:r>
            <a:br>
              <a:rPr lang="fr-BE" dirty="0"/>
            </a:br>
            <a:r>
              <a:rPr lang="fr-BE" dirty="0"/>
              <a:t>ne se succèdent pas dans la session d’examen.</a:t>
            </a:r>
            <a:br>
              <a:rPr lang="fr-BE" dirty="0"/>
            </a:br>
            <a:endParaRPr lang="fr-BE" dirty="0"/>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55</a:t>
            </a:fld>
            <a:endParaRPr lang="fr-BE"/>
          </a:p>
        </p:txBody>
      </p:sp>
    </p:spTree>
    <p:extLst>
      <p:ext uri="{BB962C8B-B14F-4D97-AF65-F5344CB8AC3E}">
        <p14:creationId xmlns:p14="http://schemas.microsoft.com/office/powerpoint/2010/main" val="40031912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8229600" cy="4104457"/>
          </a:xfrm>
        </p:spPr>
        <p:txBody>
          <a:bodyPr>
            <a:normAutofit fontScale="55000" lnSpcReduction="20000"/>
          </a:bodyPr>
          <a:lstStyle/>
          <a:p>
            <a:pPr>
              <a:buNone/>
            </a:pPr>
            <a:r>
              <a:rPr lang="fr-BE" u="sng" dirty="0"/>
              <a:t>Bilinguisme, apprentissage d’une seconde langue et apprentissage en immersion</a:t>
            </a:r>
            <a:endParaRPr lang="fr-BE" dirty="0"/>
          </a:p>
          <a:p>
            <a:r>
              <a:rPr lang="fr-BE" dirty="0" err="1"/>
              <a:t>Abdelilah</a:t>
            </a:r>
            <a:r>
              <a:rPr lang="fr-BE" dirty="0"/>
              <a:t>-Bauer, B. (2008). </a:t>
            </a:r>
            <a:r>
              <a:rPr lang="fr-BE" i="1" dirty="0"/>
              <a:t>Le défi des enfants bilingues. Grandir et vire en parlant plusieurs langues</a:t>
            </a:r>
            <a:r>
              <a:rPr lang="fr-BE" dirty="0"/>
              <a:t>. France, Paris : La Découverte.</a:t>
            </a:r>
          </a:p>
          <a:p>
            <a:r>
              <a:rPr lang="fr-BE" dirty="0"/>
              <a:t>Bablon, F. (2004). </a:t>
            </a:r>
            <a:r>
              <a:rPr lang="fr-BE" i="1" dirty="0"/>
              <a:t>Enseigner une langue étrangère à l’école</a:t>
            </a:r>
            <a:r>
              <a:rPr lang="fr-BE" dirty="0"/>
              <a:t>. Paris, France : Hachette Education.</a:t>
            </a:r>
          </a:p>
          <a:p>
            <a:r>
              <a:rPr lang="fr-BE" dirty="0" err="1"/>
              <a:t>Beheydt</a:t>
            </a:r>
            <a:r>
              <a:rPr lang="fr-BE" dirty="0"/>
              <a:t>, L. et </a:t>
            </a:r>
            <a:r>
              <a:rPr lang="fr-BE" dirty="0" err="1"/>
              <a:t>Hiligsmann</a:t>
            </a:r>
            <a:r>
              <a:rPr lang="fr-BE" dirty="0"/>
              <a:t>, Ph. (2001). </a:t>
            </a:r>
            <a:r>
              <a:rPr lang="fr-BE" i="1" dirty="0"/>
              <a:t>Met </a:t>
            </a:r>
            <a:r>
              <a:rPr lang="fr-BE" i="1" dirty="0" err="1"/>
              <a:t>immersie</a:t>
            </a:r>
            <a:r>
              <a:rPr lang="fr-BE" i="1" dirty="0"/>
              <a:t> </a:t>
            </a:r>
            <a:r>
              <a:rPr lang="fr-BE" i="1" dirty="0" err="1"/>
              <a:t>aan</a:t>
            </a:r>
            <a:r>
              <a:rPr lang="fr-BE" i="1" dirty="0"/>
              <a:t> de </a:t>
            </a:r>
            <a:r>
              <a:rPr lang="fr-BE" i="1" dirty="0" err="1"/>
              <a:t>slag</a:t>
            </a:r>
            <a:r>
              <a:rPr lang="fr-BE" i="1" dirty="0"/>
              <a:t>. Au travail, en immersion</a:t>
            </a:r>
            <a:r>
              <a:rPr lang="fr-BE" dirty="0"/>
              <a:t>. Presses Universitaires de Louvain.</a:t>
            </a:r>
          </a:p>
          <a:p>
            <a:r>
              <a:rPr lang="fr-BE" dirty="0"/>
              <a:t>Braun, A. et </a:t>
            </a:r>
            <a:r>
              <a:rPr lang="fr-BE" dirty="0" err="1"/>
              <a:t>Hamers</a:t>
            </a:r>
            <a:r>
              <a:rPr lang="fr-BE" dirty="0"/>
              <a:t>, J.F. (2009). </a:t>
            </a:r>
            <a:r>
              <a:rPr lang="fr-BE" i="1" dirty="0"/>
              <a:t>50 questions réponses enseignement en immersion</a:t>
            </a:r>
            <a:r>
              <a:rPr lang="fr-BE" dirty="0"/>
              <a:t>. Belgique, Waterloo : </a:t>
            </a:r>
            <a:r>
              <a:rPr lang="fr-BE" dirty="0" err="1"/>
              <a:t>Plantyn</a:t>
            </a:r>
            <a:r>
              <a:rPr lang="fr-BE" dirty="0"/>
              <a:t>.</a:t>
            </a:r>
          </a:p>
          <a:p>
            <a:r>
              <a:rPr lang="fr-BE" dirty="0"/>
              <a:t>Briquet, R. (2006). </a:t>
            </a:r>
            <a:r>
              <a:rPr lang="fr-BE" i="1" dirty="0"/>
              <a:t>L’immersion linguistique</a:t>
            </a:r>
            <a:r>
              <a:rPr lang="fr-BE" dirty="0"/>
              <a:t>. Éditions Labor.</a:t>
            </a:r>
          </a:p>
          <a:p>
            <a:r>
              <a:rPr lang="fr-BE" dirty="0"/>
              <a:t>Causa, M. (Sous la direction de). (2012). </a:t>
            </a:r>
            <a:r>
              <a:rPr lang="fr-BE" i="1" dirty="0"/>
              <a:t>Formation initiale et profils d’enseignants de langues. Enjeux et questionnements</a:t>
            </a:r>
            <a:r>
              <a:rPr lang="fr-BE" dirty="0"/>
              <a:t>. Belgique, Bruxelles : De Boeck.</a:t>
            </a:r>
          </a:p>
          <a:p>
            <a:r>
              <a:rPr lang="fr-BE" dirty="0"/>
              <a:t>Groupe français d’éducation nouvelle. (2002). </a:t>
            </a:r>
            <a:r>
              <a:rPr lang="fr-BE" i="1" dirty="0"/>
              <a:t>(Se) construire un vocabulaire en langues</a:t>
            </a:r>
            <a:r>
              <a:rPr lang="fr-BE" dirty="0"/>
              <a:t>. France, Lyon: Chronique Sociale.</a:t>
            </a:r>
          </a:p>
          <a:p>
            <a:r>
              <a:rPr lang="fr-BE" dirty="0" err="1"/>
              <a:t>Hagège</a:t>
            </a:r>
            <a:r>
              <a:rPr lang="fr-BE" dirty="0"/>
              <a:t>, C. (1996). </a:t>
            </a:r>
            <a:r>
              <a:rPr lang="fr-BE" i="1" dirty="0"/>
              <a:t>L’enfant aux deux langues</a:t>
            </a:r>
            <a:r>
              <a:rPr lang="fr-BE" dirty="0"/>
              <a:t>. Paris, </a:t>
            </a:r>
            <a:r>
              <a:rPr lang="en-US" dirty="0"/>
              <a:t>France : </a:t>
            </a:r>
            <a:r>
              <a:rPr lang="en-US" dirty="0" err="1"/>
              <a:t>Odile</a:t>
            </a:r>
            <a:r>
              <a:rPr lang="en-US" dirty="0"/>
              <a:t> Jacob.</a:t>
            </a:r>
            <a:endParaRPr lang="fr-BE" dirty="0"/>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56</a:t>
            </a:fld>
            <a:endParaRPr lang="fr-BE"/>
          </a:p>
        </p:txBody>
      </p:sp>
      <p:sp>
        <p:nvSpPr>
          <p:cNvPr id="5" name="Titre 1"/>
          <p:cNvSpPr>
            <a:spLocks noGrp="1"/>
          </p:cNvSpPr>
          <p:nvPr>
            <p:ph type="title"/>
          </p:nvPr>
        </p:nvSpPr>
        <p:spPr>
          <a:xfrm>
            <a:off x="457200" y="274638"/>
            <a:ext cx="8229600" cy="1143000"/>
          </a:xfrm>
        </p:spPr>
        <p:txBody>
          <a:bodyPr/>
          <a:lstStyle/>
          <a:p>
            <a:r>
              <a:rPr lang="fr-BE" dirty="0">
                <a:solidFill>
                  <a:srgbClr val="002060"/>
                </a:solidFill>
              </a:rPr>
              <a:t>Références bibliographiques </a:t>
            </a:r>
            <a:r>
              <a:rPr lang="fr-BE" sz="1600" dirty="0">
                <a:solidFill>
                  <a:srgbClr val="002060"/>
                </a:solidFill>
              </a:rPr>
              <a:t>1/4</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3917032"/>
          </a:xfrm>
        </p:spPr>
        <p:txBody>
          <a:bodyPr>
            <a:normAutofit fontScale="62500" lnSpcReduction="20000"/>
          </a:bodyPr>
          <a:lstStyle/>
          <a:p>
            <a:pPr>
              <a:buNone/>
            </a:pPr>
            <a:r>
              <a:rPr lang="fr-BE" u="sng" dirty="0"/>
              <a:t>Troubles de l’apprentissage (Dyslexie, Dysphasie)</a:t>
            </a:r>
            <a:endParaRPr lang="fr-BE" dirty="0"/>
          </a:p>
          <a:p>
            <a:r>
              <a:rPr lang="fr-BE" dirty="0" err="1"/>
              <a:t>Golliet</a:t>
            </a:r>
            <a:r>
              <a:rPr lang="fr-BE" dirty="0"/>
              <a:t>, O. (2012). </a:t>
            </a:r>
            <a:r>
              <a:rPr lang="fr-BE" i="1" dirty="0"/>
              <a:t>L’anglais pour les dyslexiques.</a:t>
            </a:r>
            <a:r>
              <a:rPr lang="fr-BE" dirty="0"/>
              <a:t> </a:t>
            </a:r>
            <a:r>
              <a:rPr lang="en-US" dirty="0" err="1"/>
              <a:t>Menthon</a:t>
            </a:r>
            <a:r>
              <a:rPr lang="en-US" dirty="0"/>
              <a:t> St Bernard, France :  </a:t>
            </a:r>
            <a:r>
              <a:rPr lang="en-US" dirty="0" err="1"/>
              <a:t>Odile</a:t>
            </a:r>
            <a:r>
              <a:rPr lang="en-US" dirty="0"/>
              <a:t> </a:t>
            </a:r>
            <a:r>
              <a:rPr lang="en-US" dirty="0" err="1"/>
              <a:t>Golliet</a:t>
            </a:r>
            <a:r>
              <a:rPr lang="en-US" dirty="0"/>
              <a:t>.</a:t>
            </a:r>
            <a:endParaRPr lang="fr-BE" dirty="0"/>
          </a:p>
          <a:p>
            <a:r>
              <a:rPr lang="fr-BE" dirty="0"/>
              <a:t>UFAPEC avec le soutien du Ministère de la Fédération Wallonie-Bruxelles. </a:t>
            </a:r>
            <a:r>
              <a:rPr lang="fr-BE" i="1" dirty="0"/>
              <a:t>Fiche : L’apprentissage des langues étrangères.</a:t>
            </a:r>
            <a:r>
              <a:rPr lang="fr-BE" dirty="0"/>
              <a:t>  </a:t>
            </a:r>
            <a:r>
              <a:rPr lang="fr-BE" dirty="0" err="1"/>
              <a:t>Retrieved</a:t>
            </a:r>
            <a:r>
              <a:rPr lang="fr-BE" dirty="0"/>
              <a:t> </a:t>
            </a:r>
            <a:r>
              <a:rPr lang="fr-BE" dirty="0" err="1"/>
              <a:t>from</a:t>
            </a:r>
            <a:r>
              <a:rPr lang="fr-BE" dirty="0"/>
              <a:t> http://www.apead.be/images/upload/files/L'apprentissage%20des%20langues%20%C3%A9trang%C3%A8res.pdf (consulté le 31/10/2016)</a:t>
            </a:r>
          </a:p>
          <a:p>
            <a:r>
              <a:rPr lang="en-US" dirty="0" err="1"/>
              <a:t>Křenová</a:t>
            </a:r>
            <a:r>
              <a:rPr lang="en-US" dirty="0"/>
              <a:t>, T. (2011). Teaching English to children with developmental dysphasia. Bachelor Thesis. Brno: Masaryk University,  Faculty of Education, Department of English Language and Literature. Retrieved from http://is.muni.cz/th/283130/pedf_b/Bachelor_thesis_Teaching_English_to_Children_with_Developmental_Dysphasia.pdf</a:t>
            </a:r>
            <a:endParaRPr lang="fr-BE" dirty="0"/>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57</a:t>
            </a:fld>
            <a:endParaRPr lang="fr-BE"/>
          </a:p>
        </p:txBody>
      </p:sp>
      <p:sp>
        <p:nvSpPr>
          <p:cNvPr id="5" name="Titre 1"/>
          <p:cNvSpPr>
            <a:spLocks noGrp="1"/>
          </p:cNvSpPr>
          <p:nvPr>
            <p:ph type="title"/>
          </p:nvPr>
        </p:nvSpPr>
        <p:spPr>
          <a:xfrm>
            <a:off x="457200" y="274638"/>
            <a:ext cx="8229600" cy="1143000"/>
          </a:xfrm>
        </p:spPr>
        <p:txBody>
          <a:bodyPr/>
          <a:lstStyle/>
          <a:p>
            <a:r>
              <a:rPr lang="fr-BE" dirty="0">
                <a:solidFill>
                  <a:srgbClr val="002060"/>
                </a:solidFill>
              </a:rPr>
              <a:t>Références bibliographiques </a:t>
            </a:r>
            <a:r>
              <a:rPr lang="fr-BE" sz="1600" dirty="0">
                <a:solidFill>
                  <a:srgbClr val="002060"/>
                </a:solidFill>
              </a:rPr>
              <a:t>2/4</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8229600" cy="4104457"/>
          </a:xfrm>
        </p:spPr>
        <p:txBody>
          <a:bodyPr>
            <a:noAutofit/>
          </a:bodyPr>
          <a:lstStyle/>
          <a:p>
            <a:pPr>
              <a:buNone/>
            </a:pPr>
            <a:r>
              <a:rPr lang="fr-BE" sz="1800" u="sng" dirty="0"/>
              <a:t>Métacognition et styles d’apprentissage</a:t>
            </a:r>
          </a:p>
          <a:p>
            <a:r>
              <a:rPr lang="fr-BE" sz="1800" dirty="0"/>
              <a:t>Davis, K., </a:t>
            </a:r>
            <a:r>
              <a:rPr lang="fr-BE" sz="1800" dirty="0" err="1"/>
              <a:t>Christodoulou</a:t>
            </a:r>
            <a:r>
              <a:rPr lang="fr-BE" sz="1800" dirty="0"/>
              <a:t>, J., </a:t>
            </a:r>
            <a:r>
              <a:rPr lang="fr-BE" sz="1800" dirty="0" err="1"/>
              <a:t>Seider</a:t>
            </a:r>
            <a:r>
              <a:rPr lang="fr-BE" sz="1800" dirty="0"/>
              <a:t>, S., &amp; Gardner, H. (2013). </a:t>
            </a:r>
            <a:r>
              <a:rPr lang="en-US" sz="1800" i="1" dirty="0"/>
              <a:t>The Theory of Multiple Intelligences</a:t>
            </a:r>
            <a:r>
              <a:rPr lang="en-US" sz="1800" dirty="0"/>
              <a:t>. Retrieved from</a:t>
            </a:r>
            <a:endParaRPr lang="fr-BE" sz="1800" dirty="0"/>
          </a:p>
          <a:p>
            <a:pPr>
              <a:buNone/>
            </a:pPr>
            <a:r>
              <a:rPr lang="en-US" sz="1800" dirty="0"/>
              <a:t>http://multipleintelligencesoasis.org/wp-content/uploads/2013/06/443-davis-christodoulou-seider-mi-article.pdf </a:t>
            </a:r>
            <a:endParaRPr lang="fr-BE" sz="1800" dirty="0"/>
          </a:p>
          <a:p>
            <a:r>
              <a:rPr lang="fr-BE" sz="1800" dirty="0" err="1"/>
              <a:t>Hourst</a:t>
            </a:r>
            <a:r>
              <a:rPr lang="fr-BE" sz="1800" dirty="0"/>
              <a:t>, B. (2014). À l’école des intelligences multiples. </a:t>
            </a:r>
            <a:r>
              <a:rPr lang="en-US" sz="1800" dirty="0"/>
              <a:t>Hachette Education</a:t>
            </a:r>
            <a:endParaRPr lang="fr-BE" sz="1800" dirty="0"/>
          </a:p>
          <a:p>
            <a:r>
              <a:rPr lang="en-US" sz="1800" dirty="0" err="1"/>
              <a:t>Rasekh</a:t>
            </a:r>
            <a:r>
              <a:rPr lang="en-US" sz="1800" dirty="0"/>
              <a:t>, Z.E., &amp; </a:t>
            </a:r>
            <a:r>
              <a:rPr lang="en-US" sz="1800" dirty="0" err="1"/>
              <a:t>Ranjbary</a:t>
            </a:r>
            <a:r>
              <a:rPr lang="en-US" sz="1800" dirty="0"/>
              <a:t>, R. (2003, September). </a:t>
            </a:r>
            <a:r>
              <a:rPr lang="en-US" sz="1800" dirty="0" err="1"/>
              <a:t>Metacognitive</a:t>
            </a:r>
            <a:r>
              <a:rPr lang="en-US" sz="1800" dirty="0"/>
              <a:t> Strategy Training for Vocabulary Learning. </a:t>
            </a:r>
            <a:r>
              <a:rPr lang="en-US" sz="1800" i="1" dirty="0"/>
              <a:t>The Electronic Journal for English as a Second Language</a:t>
            </a:r>
            <a:r>
              <a:rPr lang="en-US" sz="1800" dirty="0"/>
              <a:t> (Vol. 7, Num. 2). Retrieved from http://doclib.ulg.ac.be/apa/Wiki.jsp?page=ArticlesDeP%C3%A9riodiques</a:t>
            </a:r>
            <a:endParaRPr lang="fr-BE" sz="1800" dirty="0"/>
          </a:p>
          <a:p>
            <a:r>
              <a:rPr lang="en-US" sz="1800" dirty="0"/>
              <a:t>Griffiths, C. &amp; Oxford, R. (2014). Twenty-first century landscape of language learning strategies. </a:t>
            </a:r>
            <a:r>
              <a:rPr lang="en-US" sz="1800" i="1" dirty="0"/>
              <a:t>System, </a:t>
            </a:r>
            <a:r>
              <a:rPr lang="en-US" sz="1800" dirty="0"/>
              <a:t>43, 1-10. DOI: 10.1016/j.system.2013.12.009</a:t>
            </a:r>
            <a:endParaRPr lang="fr-BE" sz="1800" dirty="0"/>
          </a:p>
          <a:p>
            <a:r>
              <a:rPr lang="en-US" sz="1800" dirty="0"/>
              <a:t>Oxford, R. (2002). </a:t>
            </a:r>
            <a:r>
              <a:rPr lang="en-US" sz="1800" i="1" dirty="0"/>
              <a:t>Language learning strategies</a:t>
            </a:r>
            <a:r>
              <a:rPr lang="en-US" sz="1800" dirty="0"/>
              <a:t>. In R. Carter and D. </a:t>
            </a:r>
            <a:r>
              <a:rPr lang="en-US" sz="1800" dirty="0" err="1"/>
              <a:t>Nunan</a:t>
            </a:r>
            <a:r>
              <a:rPr lang="en-US" sz="1800" dirty="0"/>
              <a:t> (Eds.), The Cambridge guide to teaching English to speakers of other</a:t>
            </a:r>
            <a:br>
              <a:rPr lang="en-US" sz="1800" dirty="0"/>
            </a:br>
            <a:r>
              <a:rPr lang="en-US" sz="1800" dirty="0"/>
              <a:t>languages (pp. 166-172). Cambridge: Cambridge University Press. Retrieved on https://archive.org/stream/ilhem_20150321_1654/[David_Nunan,_Ronald_Carter]_The_Cambridge_guide_t_djvu.txt</a:t>
            </a:r>
            <a:endParaRPr lang="fr-BE" sz="1800" dirty="0"/>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58</a:t>
            </a:fld>
            <a:endParaRPr lang="fr-BE"/>
          </a:p>
        </p:txBody>
      </p:sp>
      <p:sp>
        <p:nvSpPr>
          <p:cNvPr id="5" name="Titre 1"/>
          <p:cNvSpPr>
            <a:spLocks noGrp="1"/>
          </p:cNvSpPr>
          <p:nvPr>
            <p:ph type="title"/>
          </p:nvPr>
        </p:nvSpPr>
        <p:spPr>
          <a:xfrm>
            <a:off x="457200" y="274638"/>
            <a:ext cx="8229600" cy="1143000"/>
          </a:xfrm>
        </p:spPr>
        <p:txBody>
          <a:bodyPr/>
          <a:lstStyle/>
          <a:p>
            <a:r>
              <a:rPr lang="fr-BE" dirty="0">
                <a:solidFill>
                  <a:srgbClr val="002060"/>
                </a:solidFill>
              </a:rPr>
              <a:t>Références bibliographiques </a:t>
            </a:r>
            <a:r>
              <a:rPr lang="fr-BE" sz="1600" dirty="0">
                <a:solidFill>
                  <a:srgbClr val="002060"/>
                </a:solidFill>
              </a:rPr>
              <a:t>3/4</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8229600" cy="5040560"/>
          </a:xfrm>
        </p:spPr>
        <p:txBody>
          <a:bodyPr>
            <a:normAutofit fontScale="47500" lnSpcReduction="20000"/>
          </a:bodyPr>
          <a:lstStyle/>
          <a:p>
            <a:pPr>
              <a:buNone/>
            </a:pPr>
            <a:r>
              <a:rPr lang="fr-BE" sz="3800" u="sng" dirty="0"/>
              <a:t>Métacognition et styles d’apprentissage</a:t>
            </a:r>
          </a:p>
          <a:p>
            <a:endParaRPr lang="en-US" dirty="0"/>
          </a:p>
          <a:p>
            <a:r>
              <a:rPr lang="en-US" sz="3800" dirty="0"/>
              <a:t>Oxford, R. L. (2003). Language learning styles and strategies: An Overview. Oxford: GALA. Retrieved from </a:t>
            </a:r>
            <a:r>
              <a:rPr lang="en-US" sz="3800" dirty="0">
                <a:hlinkClick r:id="rId2"/>
              </a:rPr>
              <a:t>http://hyxy.nankai.edu.cn/jingpinke/buchongyuedu/learning%20strategies%20by%20Oxford.pdf</a:t>
            </a:r>
            <a:endParaRPr lang="fr-BE" sz="3800" dirty="0"/>
          </a:p>
          <a:p>
            <a:r>
              <a:rPr lang="en-US" sz="3800" dirty="0" err="1"/>
              <a:t>Rahimia</a:t>
            </a:r>
            <a:r>
              <a:rPr lang="en-US" sz="3800" dirty="0"/>
              <a:t>, M. , &amp; </a:t>
            </a:r>
            <a:r>
              <a:rPr lang="en-US" sz="3800" dirty="0" err="1"/>
              <a:t>Katal</a:t>
            </a:r>
            <a:r>
              <a:rPr lang="en-US" sz="3800" dirty="0"/>
              <a:t>, M. (2011). </a:t>
            </a:r>
            <a:r>
              <a:rPr lang="en-US" sz="3800" dirty="0" err="1"/>
              <a:t>Metacognitive</a:t>
            </a:r>
            <a:r>
              <a:rPr lang="en-US" sz="3800" dirty="0"/>
              <a:t> strategies awareness and success in learning English as a foreign language: an overview. </a:t>
            </a:r>
            <a:r>
              <a:rPr lang="en-US" sz="3800" dirty="0" err="1"/>
              <a:t>Procedia</a:t>
            </a:r>
            <a:r>
              <a:rPr lang="en-US" sz="3800" dirty="0"/>
              <a:t> - Social and Behavioral Sciences 31 (2012) 73 – 81.. Retrieved from </a:t>
            </a:r>
            <a:r>
              <a:rPr lang="en-US" sz="3800" dirty="0">
                <a:hlinkClick r:id="rId3"/>
              </a:rPr>
              <a:t>www.sciencedirect.com</a:t>
            </a:r>
            <a:r>
              <a:rPr lang="en-US" sz="3800" dirty="0"/>
              <a:t> (</a:t>
            </a:r>
            <a:r>
              <a:rPr lang="en-US" sz="3800" dirty="0" err="1"/>
              <a:t>consulté</a:t>
            </a:r>
            <a:r>
              <a:rPr lang="en-US" sz="3800" dirty="0"/>
              <a:t> le 31/10/2016) </a:t>
            </a:r>
            <a:r>
              <a:rPr lang="en-US" sz="3800" dirty="0" err="1"/>
              <a:t>ou</a:t>
            </a:r>
            <a:r>
              <a:rPr lang="en-US" sz="3800" dirty="0"/>
              <a:t> </a:t>
            </a:r>
            <a:r>
              <a:rPr lang="en-US" sz="3800" dirty="0">
                <a:hlinkClick r:id="rId4"/>
              </a:rPr>
              <a:t>http://ac.els-cdn.com/S187704281102948X/1-s2.0-S187704281102948X-main.pdf?_tid=c83184f2-9f89-11e6-a26f-00000aacb362&amp;acdnat=1477932660_5a1adbcc5133f7322cc73ffab1e9fa52</a:t>
            </a:r>
            <a:endParaRPr lang="fr-BE" sz="3800" dirty="0"/>
          </a:p>
          <a:p>
            <a:r>
              <a:rPr lang="en-US" sz="3800" dirty="0" err="1"/>
              <a:t>Rasekh</a:t>
            </a:r>
            <a:r>
              <a:rPr lang="en-US" sz="3800" dirty="0"/>
              <a:t>, Z. and </a:t>
            </a:r>
            <a:r>
              <a:rPr lang="en-US" sz="3800" dirty="0" err="1"/>
              <a:t>Ranjbary</a:t>
            </a:r>
            <a:r>
              <a:rPr lang="en-US" sz="3800" dirty="0"/>
              <a:t>, R. (2003). </a:t>
            </a:r>
            <a:r>
              <a:rPr lang="en-US" sz="3800" dirty="0" err="1"/>
              <a:t>Metacognitive</a:t>
            </a:r>
            <a:r>
              <a:rPr lang="en-US" sz="3800" dirty="0"/>
              <a:t> strategy training for vocabulary learning, TESL-EJ, 7, 1-18. Retrieved from </a:t>
            </a:r>
            <a:r>
              <a:rPr lang="en-US" sz="3800" dirty="0">
                <a:hlinkClick r:id="rId5"/>
              </a:rPr>
              <a:t>http://www.tesl-ej.org/wordpress/issues/volume7/ej26/ej26a5/?em_x=22</a:t>
            </a:r>
            <a:r>
              <a:rPr lang="en-US" sz="3800" dirty="0"/>
              <a:t> (</a:t>
            </a:r>
            <a:r>
              <a:rPr lang="en-US" sz="3800" dirty="0" err="1"/>
              <a:t>consulté</a:t>
            </a:r>
            <a:r>
              <a:rPr lang="en-US" sz="3800" dirty="0"/>
              <a:t> le 31/10/2016)</a:t>
            </a:r>
            <a:endParaRPr lang="fr-BE" sz="3800" dirty="0"/>
          </a:p>
          <a:p>
            <a:r>
              <a:rPr lang="fr-BE" sz="3800" dirty="0" err="1"/>
              <a:t>Toscani</a:t>
            </a:r>
            <a:r>
              <a:rPr lang="fr-BE" sz="3800" dirty="0"/>
              <a:t>, P. (2013). Les neurosciences au </a:t>
            </a:r>
            <a:r>
              <a:rPr lang="fr-BE" sz="3800" dirty="0" err="1"/>
              <a:t>coeur</a:t>
            </a:r>
            <a:r>
              <a:rPr lang="fr-BE" sz="3800" dirty="0"/>
              <a:t> de la classe. </a:t>
            </a:r>
            <a:r>
              <a:rPr lang="en-US" sz="3800" dirty="0" err="1"/>
              <a:t>Chronique</a:t>
            </a:r>
            <a:r>
              <a:rPr lang="en-US" sz="3800" dirty="0"/>
              <a:t> </a:t>
            </a:r>
            <a:r>
              <a:rPr lang="en-US" sz="3800" dirty="0" err="1"/>
              <a:t>Sociale</a:t>
            </a:r>
            <a:r>
              <a:rPr lang="en-US" sz="3800" dirty="0"/>
              <a:t> (2è edition).</a:t>
            </a:r>
            <a:endParaRPr lang="fr-BE" sz="3800" dirty="0"/>
          </a:p>
          <a:p>
            <a:r>
              <a:rPr lang="fr-BE" sz="3800" dirty="0"/>
              <a:t>http://www.lem.ulg.ac.be/StyleApprent/StyleApprent_CG/index.htm</a:t>
            </a:r>
            <a:r>
              <a:rPr lang="fr-BE" sz="3800" dirty="0">
                <a:hlinkClick r:id="rId6"/>
              </a:rPr>
              <a:t> Questionnaire ISALEM-97</a:t>
            </a:r>
            <a:endParaRPr lang="fr-BE" sz="3800" dirty="0"/>
          </a:p>
        </p:txBody>
      </p:sp>
      <p:sp>
        <p:nvSpPr>
          <p:cNvPr id="4" name="Espace réservé du numéro de diapositive 3"/>
          <p:cNvSpPr>
            <a:spLocks noGrp="1"/>
          </p:cNvSpPr>
          <p:nvPr>
            <p:ph type="sldNum" sz="quarter" idx="12"/>
          </p:nvPr>
        </p:nvSpPr>
        <p:spPr/>
        <p:txBody>
          <a:bodyPr/>
          <a:lstStyle/>
          <a:p>
            <a:fld id="{82B6121C-217F-4E08-805A-9DEF0A6A2F56}" type="slidenum">
              <a:rPr lang="fr-BE" smtClean="0"/>
              <a:pPr/>
              <a:t>59</a:t>
            </a:fld>
            <a:endParaRPr lang="fr-BE"/>
          </a:p>
        </p:txBody>
      </p:sp>
      <p:sp>
        <p:nvSpPr>
          <p:cNvPr id="5" name="Titre 1"/>
          <p:cNvSpPr>
            <a:spLocks noGrp="1"/>
          </p:cNvSpPr>
          <p:nvPr>
            <p:ph type="title"/>
          </p:nvPr>
        </p:nvSpPr>
        <p:spPr>
          <a:xfrm>
            <a:off x="457200" y="274638"/>
            <a:ext cx="8229600" cy="1143000"/>
          </a:xfrm>
        </p:spPr>
        <p:txBody>
          <a:bodyPr/>
          <a:lstStyle/>
          <a:p>
            <a:r>
              <a:rPr lang="fr-BE" dirty="0">
                <a:solidFill>
                  <a:srgbClr val="002060"/>
                </a:solidFill>
              </a:rPr>
              <a:t>Références bibliographiques </a:t>
            </a:r>
            <a:r>
              <a:rPr lang="fr-BE" sz="1600" dirty="0">
                <a:solidFill>
                  <a:srgbClr val="002060"/>
                </a:solidFill>
              </a:rPr>
              <a:t>4/4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244632-F312-69C8-2979-7B8CAAA0EEFD}"/>
              </a:ext>
            </a:extLst>
          </p:cNvPr>
          <p:cNvSpPr>
            <a:spLocks noGrp="1"/>
          </p:cNvSpPr>
          <p:nvPr>
            <p:ph type="title"/>
          </p:nvPr>
        </p:nvSpPr>
        <p:spPr/>
        <p:txBody>
          <a:bodyPr/>
          <a:lstStyle/>
          <a:p>
            <a:r>
              <a:rPr lang="fr-BE" dirty="0"/>
              <a:t>Psychologie de l’adolescent</a:t>
            </a:r>
          </a:p>
        </p:txBody>
      </p:sp>
      <p:sp>
        <p:nvSpPr>
          <p:cNvPr id="5" name="ZoneTexte 4">
            <a:extLst>
              <a:ext uri="{FF2B5EF4-FFF2-40B4-BE49-F238E27FC236}">
                <a16:creationId xmlns:a16="http://schemas.microsoft.com/office/drawing/2014/main" id="{6F62A6B2-481D-7166-0BCC-AF7A5BBCF825}"/>
              </a:ext>
            </a:extLst>
          </p:cNvPr>
          <p:cNvSpPr txBox="1"/>
          <p:nvPr/>
        </p:nvSpPr>
        <p:spPr>
          <a:xfrm>
            <a:off x="755576" y="1478562"/>
            <a:ext cx="7776864" cy="4278094"/>
          </a:xfrm>
          <a:prstGeom prst="rect">
            <a:avLst/>
          </a:prstGeom>
          <a:noFill/>
        </p:spPr>
        <p:txBody>
          <a:bodyPr wrap="square" rtlCol="0">
            <a:spAutoFit/>
          </a:bodyPr>
          <a:lstStyle/>
          <a:p>
            <a:r>
              <a:rPr lang="fr-FR" sz="2000" b="1" dirty="0">
                <a:solidFill>
                  <a:srgbClr val="000000"/>
                </a:solidFill>
                <a:latin typeface="+mj-lt"/>
              </a:rPr>
              <a:t>Cognitive</a:t>
            </a:r>
            <a:endParaRPr lang="fr-FR" b="1" dirty="0">
              <a:solidFill>
                <a:srgbClr val="000000"/>
              </a:solidFill>
              <a:latin typeface="+mj-lt"/>
            </a:endParaRPr>
          </a:p>
          <a:p>
            <a:endParaRPr lang="fr-FR" b="1" dirty="0">
              <a:solidFill>
                <a:srgbClr val="000000"/>
              </a:solidFill>
              <a:latin typeface="+mj-lt"/>
            </a:endParaRPr>
          </a:p>
          <a:p>
            <a:r>
              <a:rPr lang="fr-FR" dirty="0">
                <a:solidFill>
                  <a:srgbClr val="000000"/>
                </a:solidFill>
                <a:latin typeface="+mj-lt"/>
              </a:rPr>
              <a:t>L’adolescent accède à la </a:t>
            </a:r>
            <a:r>
              <a:rPr lang="fr-FR" b="1" dirty="0">
                <a:solidFill>
                  <a:srgbClr val="000000"/>
                </a:solidFill>
                <a:latin typeface="+mj-lt"/>
              </a:rPr>
              <a:t>pensée abstraite</a:t>
            </a:r>
            <a:r>
              <a:rPr lang="fr-FR" dirty="0">
                <a:solidFill>
                  <a:srgbClr val="000000"/>
                </a:solidFill>
                <a:latin typeface="+mj-lt"/>
              </a:rPr>
              <a:t>: il peut émettre des hypothèses, donner un avis, juger, raisonner logiquement et faire des déductions à partir d’idées.</a:t>
            </a:r>
          </a:p>
          <a:p>
            <a:endParaRPr lang="fr-FR" dirty="0">
              <a:solidFill>
                <a:srgbClr val="000000"/>
              </a:solidFill>
              <a:latin typeface="+mj-lt"/>
            </a:endParaRPr>
          </a:p>
          <a:p>
            <a:r>
              <a:rPr lang="fr-FR" dirty="0">
                <a:solidFill>
                  <a:srgbClr val="000000"/>
                </a:solidFill>
                <a:latin typeface="+mj-lt"/>
              </a:rPr>
              <a:t>L’enfant pense sur le concret (signifié et signifiant) alors que l’adolescent a une pensée formelle </a:t>
            </a:r>
            <a:r>
              <a:rPr lang="fr-FR" b="1" dirty="0">
                <a:solidFill>
                  <a:srgbClr val="000000"/>
                </a:solidFill>
                <a:latin typeface="+mj-lt"/>
              </a:rPr>
              <a:t>hypothético-déductive</a:t>
            </a:r>
            <a:r>
              <a:rPr lang="fr-FR" dirty="0">
                <a:solidFill>
                  <a:srgbClr val="000000"/>
                </a:solidFill>
                <a:latin typeface="+mj-lt"/>
              </a:rPr>
              <a:t>.</a:t>
            </a:r>
          </a:p>
          <a:p>
            <a:endParaRPr lang="fr-FR" dirty="0">
              <a:solidFill>
                <a:srgbClr val="000000"/>
              </a:solidFill>
              <a:latin typeface="+mj-lt"/>
            </a:endParaRPr>
          </a:p>
          <a:p>
            <a:r>
              <a:rPr lang="fr-FR" dirty="0">
                <a:solidFill>
                  <a:srgbClr val="000000"/>
                </a:solidFill>
                <a:latin typeface="+mj-lt"/>
              </a:rPr>
              <a:t>La pensée abstraite permet aussi le passage à l’écriture de textes plus élaborés, nuancés, permettant l’énonciation d’un avis, d’un jugement, d’une argumentation.</a:t>
            </a:r>
          </a:p>
          <a:p>
            <a:r>
              <a:rPr lang="fr-FR" dirty="0">
                <a:solidFill>
                  <a:srgbClr val="000000"/>
                </a:solidFill>
                <a:latin typeface="+mj-lt"/>
              </a:rPr>
              <a:t>La pensée se déstructure et se restructure (processus d’assimilation – </a:t>
            </a:r>
            <a:r>
              <a:rPr lang="fr-FR" dirty="0" err="1">
                <a:solidFill>
                  <a:srgbClr val="000000"/>
                </a:solidFill>
                <a:latin typeface="+mj-lt"/>
              </a:rPr>
              <a:t>accomodation</a:t>
            </a:r>
            <a:r>
              <a:rPr lang="fr-FR" dirty="0">
                <a:solidFill>
                  <a:srgbClr val="000000"/>
                </a:solidFill>
                <a:latin typeface="+mj-lt"/>
              </a:rPr>
              <a:t>, Piaget).</a:t>
            </a:r>
          </a:p>
          <a:p>
            <a:endParaRPr lang="fr-FR" dirty="0">
              <a:solidFill>
                <a:srgbClr val="000000"/>
              </a:solidFill>
              <a:latin typeface="+mj-lt"/>
            </a:endParaRPr>
          </a:p>
        </p:txBody>
      </p:sp>
    </p:spTree>
    <p:extLst>
      <p:ext uri="{BB962C8B-B14F-4D97-AF65-F5344CB8AC3E}">
        <p14:creationId xmlns:p14="http://schemas.microsoft.com/office/powerpoint/2010/main" val="103937810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897EAA01-275F-2E4C-1B7D-5DE11A54A41E}"/>
              </a:ext>
            </a:extLst>
          </p:cNvPr>
          <p:cNvSpPr>
            <a:spLocks noGrp="1"/>
          </p:cNvSpPr>
          <p:nvPr>
            <p:ph type="sldNum" sz="quarter" idx="12"/>
          </p:nvPr>
        </p:nvSpPr>
        <p:spPr/>
        <p:txBody>
          <a:bodyPr/>
          <a:lstStyle/>
          <a:p>
            <a:fld id="{82B6121C-217F-4E08-805A-9DEF0A6A2F56}" type="slidenum">
              <a:rPr lang="fr-BE" smtClean="0"/>
              <a:pPr/>
              <a:t>7</a:t>
            </a:fld>
            <a:endParaRPr lang="fr-BE"/>
          </a:p>
        </p:txBody>
      </p:sp>
      <p:sp>
        <p:nvSpPr>
          <p:cNvPr id="3" name="ZoneTexte 2">
            <a:extLst>
              <a:ext uri="{FF2B5EF4-FFF2-40B4-BE49-F238E27FC236}">
                <a16:creationId xmlns:a16="http://schemas.microsoft.com/office/drawing/2014/main" id="{3F944085-86E6-FC7E-4047-B9092EE49D1F}"/>
              </a:ext>
            </a:extLst>
          </p:cNvPr>
          <p:cNvSpPr txBox="1"/>
          <p:nvPr/>
        </p:nvSpPr>
        <p:spPr>
          <a:xfrm>
            <a:off x="827584" y="620688"/>
            <a:ext cx="7056784" cy="4555093"/>
          </a:xfrm>
          <a:prstGeom prst="rect">
            <a:avLst/>
          </a:prstGeom>
          <a:noFill/>
        </p:spPr>
        <p:txBody>
          <a:bodyPr wrap="square" rtlCol="0">
            <a:spAutoFit/>
          </a:bodyPr>
          <a:lstStyle/>
          <a:p>
            <a:r>
              <a:rPr lang="fr-FR" sz="2000" b="1" dirty="0">
                <a:solidFill>
                  <a:srgbClr val="000000"/>
                </a:solidFill>
                <a:latin typeface="+mj-lt"/>
              </a:rPr>
              <a:t>Émotionnelle</a:t>
            </a:r>
            <a:endParaRPr lang="fr-FR" b="1" dirty="0">
              <a:solidFill>
                <a:srgbClr val="000000"/>
              </a:solidFill>
              <a:latin typeface="+mj-lt"/>
            </a:endParaRPr>
          </a:p>
          <a:p>
            <a:r>
              <a:rPr lang="fr-FR" dirty="0">
                <a:solidFill>
                  <a:srgbClr val="000000"/>
                </a:solidFill>
                <a:latin typeface="+mj-lt"/>
              </a:rPr>
              <a:t>Les adolescents subissent des variations hormonales qui engendrent des changements physiques et émotionnels importants.</a:t>
            </a:r>
          </a:p>
          <a:p>
            <a:r>
              <a:rPr lang="fr-FR" dirty="0">
                <a:solidFill>
                  <a:srgbClr val="000000"/>
                </a:solidFill>
                <a:latin typeface="+mj-lt"/>
              </a:rPr>
              <a:t>Les intérêts de l’ado s’élargissent et ses expériences relationnelles se multiplient et s’approfondissent.</a:t>
            </a:r>
          </a:p>
          <a:p>
            <a:r>
              <a:rPr lang="fr-FR" dirty="0">
                <a:solidFill>
                  <a:srgbClr val="000000"/>
                </a:solidFill>
                <a:latin typeface="+mj-lt"/>
              </a:rPr>
              <a:t>Sa personnalité se développe, il cherchera de nouvelles sources d’intérêts et de plaisir à l’extérieur du cercle familial. Il prend progressivement conscience de sa personnalité et de son identité. </a:t>
            </a:r>
          </a:p>
          <a:p>
            <a:endParaRPr lang="fr-FR" dirty="0">
              <a:solidFill>
                <a:srgbClr val="000000"/>
              </a:solidFill>
              <a:latin typeface="+mj-lt"/>
            </a:endParaRPr>
          </a:p>
          <a:p>
            <a:r>
              <a:rPr lang="fr-FR" b="1" dirty="0">
                <a:solidFill>
                  <a:srgbClr val="000000"/>
                </a:solidFill>
                <a:latin typeface="+mj-lt"/>
              </a:rPr>
              <a:t>Sociale</a:t>
            </a:r>
          </a:p>
          <a:p>
            <a:r>
              <a:rPr lang="fr-FR" dirty="0">
                <a:solidFill>
                  <a:srgbClr val="000000"/>
                </a:solidFill>
                <a:latin typeface="+mj-lt"/>
              </a:rPr>
              <a:t>Ce que les autres pensent a un impact sur l’adolescent (image, opinion, idée de justice sociale).</a:t>
            </a:r>
            <a:endParaRPr lang="fr-BE" dirty="0"/>
          </a:p>
          <a:p>
            <a:endParaRPr lang="fr-FR" dirty="0">
              <a:solidFill>
                <a:srgbClr val="000000"/>
              </a:solidFill>
              <a:latin typeface="+mj-lt"/>
            </a:endParaRPr>
          </a:p>
          <a:p>
            <a:r>
              <a:rPr lang="fr-FR" dirty="0">
                <a:solidFill>
                  <a:srgbClr val="000000"/>
                </a:solidFill>
                <a:latin typeface="+mj-lt"/>
              </a:rPr>
              <a:t>L’adolescent s’engage dans des relations interpersonnelles diverses. Il découvre les comportements des autres et en même temps, il comprend sa propre personnalité.</a:t>
            </a:r>
            <a:endParaRPr lang="fr-BE" dirty="0">
              <a:solidFill>
                <a:srgbClr val="000000"/>
              </a:solidFill>
              <a:latin typeface="+mj-lt"/>
            </a:endParaRPr>
          </a:p>
        </p:txBody>
      </p:sp>
    </p:spTree>
    <p:extLst>
      <p:ext uri="{BB962C8B-B14F-4D97-AF65-F5344CB8AC3E}">
        <p14:creationId xmlns:p14="http://schemas.microsoft.com/office/powerpoint/2010/main" val="3871742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087590"/>
          </a:xfrm>
        </p:spPr>
        <p:txBody>
          <a:bodyPr>
            <a:noAutofit/>
          </a:bodyPr>
          <a:lstStyle/>
          <a:p>
            <a:pPr>
              <a:buNone/>
            </a:pPr>
            <a:r>
              <a:rPr lang="fr-BE" sz="1700" b="1" dirty="0"/>
              <a:t>Constats pour l’élève allant au DI:</a:t>
            </a:r>
          </a:p>
          <a:p>
            <a:r>
              <a:rPr lang="fr-BE" sz="1700" dirty="0"/>
              <a:t>La </a:t>
            </a:r>
            <a:r>
              <a:rPr lang="fr-BE" sz="1700" b="1" dirty="0"/>
              <a:t>culture</a:t>
            </a:r>
            <a:r>
              <a:rPr lang="fr-BE" sz="1700" dirty="0"/>
              <a:t> et les </a:t>
            </a:r>
            <a:r>
              <a:rPr lang="fr-BE" sz="1700" b="1" dirty="0"/>
              <a:t>pratiques</a:t>
            </a:r>
            <a:r>
              <a:rPr lang="fr-BE" sz="1700" dirty="0"/>
              <a:t> pédagogiques diffèrent : l’élève se trouve face à de nouveaux professeurs (tous différents selon les matières), de nouveaux</a:t>
            </a:r>
            <a:r>
              <a:rPr lang="fr-BE" sz="1700" b="1" dirty="0"/>
              <a:t> horaires et rythmes de travail</a:t>
            </a:r>
            <a:r>
              <a:rPr lang="fr-BE" sz="1700" dirty="0"/>
              <a:t>, de nouveaux </a:t>
            </a:r>
            <a:r>
              <a:rPr lang="fr-BE" sz="1700" b="1" dirty="0"/>
              <a:t>fonctionnements d’établissement</a:t>
            </a:r>
            <a:r>
              <a:rPr lang="fr-BE" sz="1700" dirty="0"/>
              <a:t>, et de nouvelles </a:t>
            </a:r>
            <a:r>
              <a:rPr lang="fr-BE" sz="1700" b="1" dirty="0"/>
              <a:t>exigences (qui varient selon les enseignants, consignes, volume matière)</a:t>
            </a:r>
            <a:r>
              <a:rPr lang="fr-BE" sz="1700" dirty="0"/>
              <a:t>, et à des difficultés liées au </a:t>
            </a:r>
            <a:r>
              <a:rPr lang="fr-BE" sz="1700" b="1" dirty="0"/>
              <a:t>manque de continuité et de cohérence</a:t>
            </a:r>
            <a:r>
              <a:rPr lang="fr-BE" sz="1700" dirty="0"/>
              <a:t> par rapport à son vécu.</a:t>
            </a:r>
          </a:p>
          <a:p>
            <a:pPr marL="0" indent="0">
              <a:buNone/>
            </a:pPr>
            <a:r>
              <a:rPr lang="fr-BE" sz="1700" dirty="0"/>
              <a:t> </a:t>
            </a:r>
            <a:r>
              <a:rPr lang="fr-BE" sz="1700" dirty="0">
                <a:solidFill>
                  <a:srgbClr val="FF0000"/>
                </a:solidFill>
              </a:rPr>
              <a:t>L’élève est </a:t>
            </a:r>
            <a:r>
              <a:rPr lang="fr-BE" sz="1700" b="1" dirty="0">
                <a:solidFill>
                  <a:srgbClr val="FF0000"/>
                </a:solidFill>
              </a:rPr>
              <a:t>devant l’inconnu </a:t>
            </a:r>
            <a:r>
              <a:rPr lang="fr-BE" sz="1700" dirty="0">
                <a:solidFill>
                  <a:srgbClr val="FF0000"/>
                </a:solidFill>
              </a:rPr>
              <a:t>et il doit se réapproprier une nouvelle réalité!</a:t>
            </a:r>
          </a:p>
          <a:p>
            <a:r>
              <a:rPr lang="fr-BE" sz="1700" dirty="0">
                <a:solidFill>
                  <a:srgbClr val="FF0000"/>
                </a:solidFill>
              </a:rPr>
              <a:t> -&gt; communiquer explicitement vos ATTENDUS PERSONNELS pour le cours de manière globale (comportements en classe, ROI, attitude face au travail, gestion des absences, …) et avant chaque séquence d’apprentissage en particulier (voir les attendus spécifiques dans le référentiel du tronc commun en langues étrangères).</a:t>
            </a:r>
          </a:p>
          <a:p>
            <a:r>
              <a:rPr lang="fr-BE" sz="1700" dirty="0">
                <a:solidFill>
                  <a:srgbClr val="FF0000"/>
                </a:solidFill>
              </a:rPr>
              <a:t>-&gt; s’accorder sur des pratiques pédagogiques COMMUNES au sein de l’établissement et les communiquer </a:t>
            </a:r>
            <a:r>
              <a:rPr lang="fr-BE" sz="1700" u="sng" dirty="0">
                <a:solidFill>
                  <a:srgbClr val="FF0000"/>
                </a:solidFill>
              </a:rPr>
              <a:t>explicitement</a:t>
            </a:r>
            <a:r>
              <a:rPr lang="fr-BE" sz="1700" dirty="0">
                <a:solidFill>
                  <a:srgbClr val="FF0000"/>
                </a:solidFill>
              </a:rPr>
              <a:t> aux élèves (organisation, manuels, structuration du tableau, utilisation des TIC, …)</a:t>
            </a:r>
          </a:p>
          <a:p>
            <a:r>
              <a:rPr lang="fr-BE" sz="1700" dirty="0"/>
              <a:t>-&gt; donc </a:t>
            </a:r>
            <a:r>
              <a:rPr lang="fr-BE" sz="1700" dirty="0">
                <a:solidFill>
                  <a:srgbClr val="FF0000"/>
                </a:solidFill>
              </a:rPr>
              <a:t>éviter le « curriculum caché » </a:t>
            </a:r>
            <a:r>
              <a:rPr lang="fr-BE" sz="1700" dirty="0"/>
              <a:t>= ce que tout le monde doit savoir mais que personne n’enseigne, et communiquer explicitement par écrit en langage compréhensible (éventuellement avec des pictogrammes pour les élèves dont le français n’est pas une langue utilisée à la maison).</a:t>
            </a:r>
          </a:p>
        </p:txBody>
      </p:sp>
      <p:sp>
        <p:nvSpPr>
          <p:cNvPr id="4" name="Titre 1"/>
          <p:cNvSpPr txBox="1">
            <a:spLocks/>
          </p:cNvSpPr>
          <p:nvPr/>
        </p:nvSpPr>
        <p:spPr>
          <a:xfrm>
            <a:off x="395536" y="0"/>
            <a:ext cx="8208912"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BE" sz="3600" b="1" i="0" u="none" strike="noStrike" kern="1200" cap="none" spc="0" normalizeH="0" baseline="0" noProof="0" dirty="0">
                <a:ln>
                  <a:noFill/>
                </a:ln>
                <a:solidFill>
                  <a:srgbClr val="002060"/>
                </a:solidFill>
                <a:effectLst/>
                <a:uLnTx/>
                <a:uFillTx/>
                <a:latin typeface="+mj-lt"/>
                <a:ea typeface="+mj-ea"/>
                <a:cs typeface="+mj-cs"/>
              </a:rPr>
              <a:t>Rupture et transition entre</a:t>
            </a:r>
            <a:r>
              <a:rPr kumimoji="0" lang="fr-BE" sz="3600" b="1" i="0" u="none" strike="noStrike" kern="1200" cap="none" spc="0" normalizeH="0" noProof="0" dirty="0">
                <a:ln>
                  <a:noFill/>
                </a:ln>
                <a:solidFill>
                  <a:srgbClr val="002060"/>
                </a:solidFill>
                <a:effectLst/>
                <a:uLnTx/>
                <a:uFillTx/>
                <a:latin typeface="+mj-lt"/>
                <a:ea typeface="+mj-ea"/>
                <a:cs typeface="+mj-cs"/>
              </a:rPr>
              <a:t> le primaire et le secondaire </a:t>
            </a:r>
            <a:r>
              <a:rPr kumimoji="0" lang="fr-BE" sz="3600" b="1" i="0" u="none" strike="noStrike" kern="1200" cap="none" spc="0" normalizeH="0" noProof="0" dirty="0">
                <a:ln>
                  <a:noFill/>
                </a:ln>
                <a:solidFill>
                  <a:srgbClr val="FF0000"/>
                </a:solidFill>
                <a:effectLst/>
                <a:uLnTx/>
                <a:uFillTx/>
                <a:latin typeface="+mj-lt"/>
                <a:ea typeface="+mj-ea"/>
                <a:cs typeface="+mj-cs"/>
              </a:rPr>
              <a:t>DI vs DS </a:t>
            </a:r>
            <a:r>
              <a:rPr kumimoji="0" lang="fr-BE" sz="1600" b="1" i="0" u="none" strike="noStrike" kern="1200" cap="none" spc="0" normalizeH="0" noProof="0" dirty="0">
                <a:ln>
                  <a:noFill/>
                </a:ln>
                <a:solidFill>
                  <a:srgbClr val="002060"/>
                </a:solidFill>
                <a:effectLst/>
                <a:uLnTx/>
                <a:uFillTx/>
                <a:latin typeface="+mj-lt"/>
                <a:ea typeface="+mj-ea"/>
                <a:cs typeface="+mj-cs"/>
              </a:rPr>
              <a:t>1/6</a:t>
            </a:r>
            <a:endParaRPr kumimoji="0" lang="fr-BE" sz="1600" b="1" i="0" u="none" strike="noStrike" kern="1200" cap="none" spc="0" normalizeH="0" baseline="0" noProof="0" dirty="0">
              <a:ln>
                <a:noFill/>
              </a:ln>
              <a:solidFill>
                <a:srgbClr val="002060"/>
              </a:solidFill>
              <a:effectLst/>
              <a:uLnTx/>
              <a:uFillTx/>
              <a:latin typeface="+mj-lt"/>
              <a:ea typeface="+mj-ea"/>
              <a:cs typeface="+mj-cs"/>
            </a:endParaRP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8</a:t>
            </a:fld>
            <a:endParaRPr lang="fr-BE"/>
          </a:p>
        </p:txBody>
      </p:sp>
    </p:spTree>
    <p:extLst>
      <p:ext uri="{BB962C8B-B14F-4D97-AF65-F5344CB8AC3E}">
        <p14:creationId xmlns:p14="http://schemas.microsoft.com/office/powerpoint/2010/main" val="3464612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507288" cy="5256584"/>
          </a:xfrm>
        </p:spPr>
        <p:txBody>
          <a:bodyPr>
            <a:normAutofit lnSpcReduction="10000"/>
          </a:bodyPr>
          <a:lstStyle/>
          <a:p>
            <a:pPr>
              <a:buNone/>
            </a:pPr>
            <a:r>
              <a:rPr lang="fr-BE" sz="2800" b="1" dirty="0"/>
              <a:t>Pour l’enseignant/e qui accueille des élèves de 1</a:t>
            </a:r>
            <a:r>
              <a:rPr lang="fr-BE" sz="2800" b="1" baseline="30000" dirty="0"/>
              <a:t>ère</a:t>
            </a:r>
            <a:r>
              <a:rPr lang="fr-BE" sz="2800" b="1" dirty="0"/>
              <a:t> sec. au DI</a:t>
            </a:r>
          </a:p>
          <a:p>
            <a:r>
              <a:rPr lang="fr-BE" sz="2800" dirty="0"/>
              <a:t>Élèves inconnus</a:t>
            </a:r>
          </a:p>
          <a:p>
            <a:r>
              <a:rPr lang="fr-BE" sz="2800" dirty="0"/>
              <a:t>Diversité des acquis de chacun</a:t>
            </a:r>
          </a:p>
          <a:p>
            <a:r>
              <a:rPr lang="fr-BE" sz="2800" dirty="0"/>
              <a:t>Culture de l’écrit et de la lecture souvent privilégiée en primaire</a:t>
            </a:r>
          </a:p>
          <a:p>
            <a:r>
              <a:rPr lang="fr-BE" sz="2800" dirty="0"/>
              <a:t>Histoire familiale (rupture, divorce des parents, garde alternée, deuil, devoirs réalisés avec les grands parents, …)</a:t>
            </a:r>
          </a:p>
          <a:p>
            <a:r>
              <a:rPr lang="fr-BE" sz="2800" dirty="0"/>
              <a:t>Troubles de l’apprentissage (voir chapitre à ce sujet)</a:t>
            </a:r>
          </a:p>
          <a:p>
            <a:r>
              <a:rPr lang="fr-BE" sz="2800" dirty="0"/>
              <a:t>Pour les AESS donnant cours au DI (« </a:t>
            </a:r>
            <a:r>
              <a:rPr lang="fr-BE" sz="2800" i="1" dirty="0"/>
              <a:t>Patience et persévérance dans l’adversité! </a:t>
            </a:r>
            <a:r>
              <a:rPr lang="fr-BE" sz="2800" dirty="0"/>
              <a:t>»)</a:t>
            </a:r>
          </a:p>
        </p:txBody>
      </p:sp>
      <p:sp>
        <p:nvSpPr>
          <p:cNvPr id="4" name="Titre 1"/>
          <p:cNvSpPr txBox="1">
            <a:spLocks/>
          </p:cNvSpPr>
          <p:nvPr/>
        </p:nvSpPr>
        <p:spPr>
          <a:xfrm>
            <a:off x="395536" y="14759"/>
            <a:ext cx="8208912"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BE" sz="3600" b="1" i="0" u="none" strike="noStrike" kern="1200" cap="none" spc="0" normalizeH="0" baseline="0" noProof="0" dirty="0">
                <a:ln>
                  <a:noFill/>
                </a:ln>
                <a:solidFill>
                  <a:srgbClr val="002060"/>
                </a:solidFill>
                <a:effectLst/>
                <a:uLnTx/>
                <a:uFillTx/>
                <a:latin typeface="+mj-lt"/>
                <a:ea typeface="+mj-ea"/>
                <a:cs typeface="+mj-cs"/>
              </a:rPr>
              <a:t>Rupture et transition entre</a:t>
            </a:r>
            <a:r>
              <a:rPr kumimoji="0" lang="fr-BE" sz="3600" b="1" i="0" u="none" strike="noStrike" kern="1200" cap="none" spc="0" normalizeH="0" noProof="0" dirty="0">
                <a:ln>
                  <a:noFill/>
                </a:ln>
                <a:solidFill>
                  <a:srgbClr val="002060"/>
                </a:solidFill>
                <a:effectLst/>
                <a:uLnTx/>
                <a:uFillTx/>
                <a:latin typeface="+mj-lt"/>
                <a:ea typeface="+mj-ea"/>
                <a:cs typeface="+mj-cs"/>
              </a:rPr>
              <a:t> le primaire et le secondaire </a:t>
            </a:r>
            <a:r>
              <a:rPr kumimoji="0" lang="fr-BE" sz="1600" b="1" i="0" u="none" strike="noStrike" kern="1200" cap="none" spc="0" normalizeH="0" noProof="0" dirty="0">
                <a:ln>
                  <a:noFill/>
                </a:ln>
                <a:solidFill>
                  <a:srgbClr val="002060"/>
                </a:solidFill>
                <a:effectLst/>
                <a:uLnTx/>
                <a:uFillTx/>
                <a:latin typeface="+mj-lt"/>
                <a:ea typeface="+mj-ea"/>
                <a:cs typeface="+mj-cs"/>
              </a:rPr>
              <a:t>2/6</a:t>
            </a:r>
            <a:endParaRPr kumimoji="0" lang="fr-BE" sz="1600" b="1" i="0" u="none" strike="noStrike" kern="1200" cap="none" spc="0" normalizeH="0" baseline="0" noProof="0" dirty="0">
              <a:ln>
                <a:noFill/>
              </a:ln>
              <a:solidFill>
                <a:srgbClr val="002060"/>
              </a:solidFill>
              <a:effectLst/>
              <a:uLnTx/>
              <a:uFillTx/>
              <a:latin typeface="+mj-lt"/>
              <a:ea typeface="+mj-ea"/>
              <a:cs typeface="+mj-cs"/>
            </a:endParaRPr>
          </a:p>
        </p:txBody>
      </p:sp>
      <p:sp>
        <p:nvSpPr>
          <p:cNvPr id="2" name="Espace réservé du numéro de diapositive 1"/>
          <p:cNvSpPr>
            <a:spLocks noGrp="1"/>
          </p:cNvSpPr>
          <p:nvPr>
            <p:ph type="sldNum" sz="quarter" idx="12"/>
          </p:nvPr>
        </p:nvSpPr>
        <p:spPr/>
        <p:txBody>
          <a:bodyPr/>
          <a:lstStyle/>
          <a:p>
            <a:fld id="{82B6121C-217F-4E08-805A-9DEF0A6A2F56}" type="slidenum">
              <a:rPr lang="fr-BE" smtClean="0"/>
              <a:pPr/>
              <a:t>9</a:t>
            </a:fld>
            <a:endParaRPr lang="fr-BE"/>
          </a:p>
        </p:txBody>
      </p:sp>
    </p:spTree>
    <p:extLst>
      <p:ext uri="{BB962C8B-B14F-4D97-AF65-F5344CB8AC3E}">
        <p14:creationId xmlns:p14="http://schemas.microsoft.com/office/powerpoint/2010/main" val="42279901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19578</TotalTime>
  <Words>5863</Words>
  <Application>Microsoft Office PowerPoint</Application>
  <PresentationFormat>Affichage à l'écran (4:3)</PresentationFormat>
  <Paragraphs>441</Paragraphs>
  <Slides>59</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59</vt:i4>
      </vt:variant>
    </vt:vector>
  </HeadingPairs>
  <TitlesOfParts>
    <vt:vector size="63" baseType="lpstr">
      <vt:lpstr>Arial</vt:lpstr>
      <vt:lpstr>Calibri</vt:lpstr>
      <vt:lpstr>Wingdings</vt:lpstr>
      <vt:lpstr>Thème Office</vt:lpstr>
      <vt:lpstr>Formation à la didactique de la discipline enseignée (FDDE)  langues étrangères (romanes, germaniques)  40h</vt:lpstr>
      <vt:lpstr>Axes de la formation pour le degré inférieur</vt:lpstr>
      <vt:lpstr>Référentiels en langues modernes 1/2  Enseigner : quoi ? comment ? pour quoi ?</vt:lpstr>
      <vt:lpstr>Présentation PowerPoint</vt:lpstr>
      <vt:lpstr>Échelle européenne de compétences linguistiques</vt:lpstr>
      <vt:lpstr>Psychologie de l’adolescent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Didactique spécifique au DI 1/13</vt:lpstr>
      <vt:lpstr>Présentation PowerPoint</vt:lpstr>
      <vt:lpstr>Didactique spécifique au DI 2/13</vt:lpstr>
      <vt:lpstr>Didactique spécifique au DI 3/13</vt:lpstr>
      <vt:lpstr>Didactique spécifique au DI 4/13</vt:lpstr>
      <vt:lpstr>La taxonomie des objectifs cognitifs</vt:lpstr>
      <vt:lpstr>L’étude du vocabulaire au DI 5/13</vt:lpstr>
      <vt:lpstr>L’étude du vocabulaire au DI 6/13</vt:lpstr>
      <vt:lpstr>Présentation PowerPoint</vt:lpstr>
      <vt:lpstr>L’étude du vocabulaire au DI 8/13</vt:lpstr>
      <vt:lpstr>Exemples pour le vocabulaire 9/13 Pictoselector, Quizzlet</vt:lpstr>
      <vt:lpstr>Exemples pour le vocabulaire néerlandais   10/13 Pictoselector, Quizzlet</vt:lpstr>
      <vt:lpstr>L’étude de la grammaire au DI 11/13</vt:lpstr>
      <vt:lpstr>Aller plus loin (1) 12/13</vt:lpstr>
      <vt:lpstr>Aller plus loin (2) 13/13</vt:lpstr>
      <vt:lpstr>"Styles" ou préférences d’apprentissage Favoriser l’approche multisensorielle au DI 1/5</vt:lpstr>
      <vt:lpstr>"Styles" ou préférences d’apprentissage Favoriser l’approche multisensorielle au DI 2/5</vt:lpstr>
      <vt:lpstr>Les styles ou profil d’apprentissage Favoriser l’approche multisensorielle au DI 3/5</vt:lpstr>
      <vt:lpstr>Les “intelligences multiples”  d’Howard Gardner 4/5</vt:lpstr>
      <vt:lpstr>Les “intelligences multiples”  d’Howard Gardner 5/5</vt:lpstr>
      <vt:lpstr>La métacognition et l’importance de l’exercer dès l’entrée au DI  Définitions 1/20</vt:lpstr>
      <vt:lpstr>Métacognition – définitions 2/20</vt:lpstr>
      <vt:lpstr>Métacognition – définitions 3/20</vt:lpstr>
      <vt:lpstr>Présentation PowerPoint</vt:lpstr>
      <vt:lpstr>Métacognition – le ‘bon apprenant’ 5/20</vt:lpstr>
      <vt:lpstr>Métacognition – le ‘bon apprenant’ 6/20</vt:lpstr>
      <vt:lpstr>Métacognition – le ‘bon apprenant’ 7/20</vt:lpstr>
      <vt:lpstr>Métacognition – Catégories 8/20</vt:lpstr>
      <vt:lpstr>Métacognition – Catégories 9/20</vt:lpstr>
      <vt:lpstr>Métacognition – Catégories 10/20</vt:lpstr>
      <vt:lpstr>Métacognition – Catégories 11/20</vt:lpstr>
      <vt:lpstr>Métacognition – Catégories 12/20</vt:lpstr>
      <vt:lpstr>Métacognition – Catégories 13/20</vt:lpstr>
      <vt:lpstr>Métacognition – Catégories 14/20</vt:lpstr>
      <vt:lpstr>Métacognition - Ce que dit la recherche 15/20</vt:lpstr>
      <vt:lpstr>Métacognition – Ce que dit la recherche 16/20</vt:lpstr>
      <vt:lpstr>Métacognition – Ce que dit la recherche 17/20</vt:lpstr>
      <vt:lpstr>Métacognition - Ce que dit la recherche 18/20</vt:lpstr>
      <vt:lpstr>Métacognition - Ce que dit la recherche 19/20</vt:lpstr>
      <vt:lpstr>Métacognition - Ce que dit la recherche 20/20</vt:lpstr>
      <vt:lpstr>Évaluation 1/2</vt:lpstr>
      <vt:lpstr>Évaluation 2/2</vt:lpstr>
      <vt:lpstr>Références bibliographiques 1/4</vt:lpstr>
      <vt:lpstr>Références bibliographiques 2/4</vt:lpstr>
      <vt:lpstr>Références bibliographiques 3/4</vt:lpstr>
      <vt:lpstr>Références bibliographiques 4/4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Asus</dc:creator>
  <cp:lastModifiedBy>Aude Verschueren</cp:lastModifiedBy>
  <cp:revision>374</cp:revision>
  <cp:lastPrinted>2017-01-30T14:49:01Z</cp:lastPrinted>
  <dcterms:created xsi:type="dcterms:W3CDTF">2016-10-31T10:53:42Z</dcterms:created>
  <dcterms:modified xsi:type="dcterms:W3CDTF">2024-02-25T16:03:41Z</dcterms:modified>
</cp:coreProperties>
</file>