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75" r:id="rId3"/>
    <p:sldId id="278" r:id="rId4"/>
    <p:sldId id="316" r:id="rId5"/>
    <p:sldId id="319" r:id="rId6"/>
    <p:sldId id="324" r:id="rId7"/>
    <p:sldId id="334" r:id="rId8"/>
    <p:sldId id="335" r:id="rId9"/>
    <p:sldId id="336" r:id="rId10"/>
    <p:sldId id="288" r:id="rId11"/>
    <p:sldId id="311" r:id="rId12"/>
    <p:sldId id="325" r:id="rId13"/>
    <p:sldId id="320" r:id="rId14"/>
    <p:sldId id="321" r:id="rId15"/>
    <p:sldId id="260" r:id="rId16"/>
    <p:sldId id="304" r:id="rId17"/>
    <p:sldId id="259" r:id="rId18"/>
    <p:sldId id="329" r:id="rId19"/>
    <p:sldId id="330" r:id="rId20"/>
    <p:sldId id="331" r:id="rId21"/>
    <p:sldId id="332" r:id="rId22"/>
    <p:sldId id="333" r:id="rId23"/>
    <p:sldId id="280" r:id="rId24"/>
    <p:sldId id="289" r:id="rId25"/>
    <p:sldId id="290" r:id="rId26"/>
    <p:sldId id="293" r:id="rId27"/>
    <p:sldId id="264" r:id="rId28"/>
    <p:sldId id="266" r:id="rId29"/>
    <p:sldId id="296" r:id="rId30"/>
    <p:sldId id="291" r:id="rId31"/>
    <p:sldId id="270" r:id="rId32"/>
    <p:sldId id="326" r:id="rId33"/>
    <p:sldId id="327" r:id="rId34"/>
    <p:sldId id="312" r:id="rId35"/>
    <p:sldId id="328" r:id="rId36"/>
    <p:sldId id="281" r:id="rId37"/>
    <p:sldId id="313" r:id="rId38"/>
    <p:sldId id="322" r:id="rId39"/>
    <p:sldId id="262" r:id="rId40"/>
    <p:sldId id="261" r:id="rId41"/>
    <p:sldId id="310" r:id="rId42"/>
    <p:sldId id="283" r:id="rId4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9FEE6"/>
    <a:srgbClr val="FFFFCC"/>
    <a:srgbClr val="FFFF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F1E6AC-6116-46DB-A4F7-0121DD842D6A}" v="24" dt="2025-03-23T11:45:13.46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60"/>
  </p:normalViewPr>
  <p:slideViewPr>
    <p:cSldViewPr snapToGrid="0">
      <p:cViewPr varScale="1">
        <p:scale>
          <a:sx n="59" d="100"/>
          <a:sy n="59" d="100"/>
        </p:scale>
        <p:origin x="95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ordination ACACIA" userId="80559f9a-de99-4cb2-831b-603cb904ccd3" providerId="ADAL" clId="{6F896EC1-42C0-44BF-B221-B2BF8919DB10}"/>
    <pc:docChg chg="undo custSel modSld">
      <pc:chgData name="Coordination ACACIA" userId="80559f9a-de99-4cb2-831b-603cb904ccd3" providerId="ADAL" clId="{6F896EC1-42C0-44BF-B221-B2BF8919DB10}" dt="2025-03-23T12:03:42.563" v="52" actId="20577"/>
      <pc:docMkLst>
        <pc:docMk/>
      </pc:docMkLst>
      <pc:sldChg chg="modSp mod">
        <pc:chgData name="Coordination ACACIA" userId="80559f9a-de99-4cb2-831b-603cb904ccd3" providerId="ADAL" clId="{6F896EC1-42C0-44BF-B221-B2BF8919DB10}" dt="2025-03-23T12:03:42.563" v="52" actId="20577"/>
        <pc:sldMkLst>
          <pc:docMk/>
          <pc:sldMk cId="468793173" sldId="275"/>
        </pc:sldMkLst>
        <pc:spChg chg="mod">
          <ac:chgData name="Coordination ACACIA" userId="80559f9a-de99-4cb2-831b-603cb904ccd3" providerId="ADAL" clId="{6F896EC1-42C0-44BF-B221-B2BF8919DB10}" dt="2025-03-23T12:03:42.563" v="52" actId="20577"/>
          <ac:spMkLst>
            <pc:docMk/>
            <pc:sldMk cId="468793173" sldId="275"/>
            <ac:spMk id="6" creationId="{5FA740E6-614D-B0CE-CCE4-5D1837A9F9A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cap="all"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Sunday, March 23, 2025</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206496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Sunday, March 23, 2025</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91809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Sunday, March 23, 2025</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2323445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Sunday, March 23, 2025</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311841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Sunday, March 23, 2025</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3189136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Sunday, March 23, 2025</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3575868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Sunday, March 23, 2025</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3195441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Sunday, March 23, 2025</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1760680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Sunday, March 23, 2025</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1087766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Sunday, March 23, 2025</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3192955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Sunday, March 23, 2025</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411740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Sunday, March 23, 2025</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‹N°›</a:t>
            </a:fld>
            <a:endParaRPr lang="en-US" dirty="0"/>
          </a:p>
        </p:txBody>
      </p:sp>
    </p:spTree>
    <p:extLst>
      <p:ext uri="{BB962C8B-B14F-4D97-AF65-F5344CB8AC3E}">
        <p14:creationId xmlns:p14="http://schemas.microsoft.com/office/powerpoint/2010/main" val="2591363109"/>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88000"/>
        </a:lnSpc>
        <a:spcBef>
          <a:spcPct val="0"/>
        </a:spcBef>
        <a:buNone/>
        <a:defRPr sz="4400" kern="1200" cap="none" spc="4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F3A7E8-6DA9-4C2B-ACC8-475F34DAEA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B21CDF0-4D24-4190-9285-9016C19C1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6252530-B7B1-F5DA-8C93-EEF6E9C660C8}"/>
              </a:ext>
            </a:extLst>
          </p:cNvPr>
          <p:cNvSpPr>
            <a:spLocks noGrp="1"/>
          </p:cNvSpPr>
          <p:nvPr>
            <p:ph type="ctrTitle"/>
          </p:nvPr>
        </p:nvSpPr>
        <p:spPr>
          <a:xfrm>
            <a:off x="6480000" y="1449388"/>
            <a:ext cx="5015638" cy="2075012"/>
          </a:xfrm>
        </p:spPr>
        <p:txBody>
          <a:bodyPr>
            <a:normAutofit/>
          </a:bodyPr>
          <a:lstStyle/>
          <a:p>
            <a:r>
              <a:rPr lang="fr-BE" dirty="0"/>
              <a:t>"Apprendre à apprendre"</a:t>
            </a:r>
          </a:p>
        </p:txBody>
      </p:sp>
      <p:sp>
        <p:nvSpPr>
          <p:cNvPr id="3" name="Sous-titre 2">
            <a:extLst>
              <a:ext uri="{FF2B5EF4-FFF2-40B4-BE49-F238E27FC236}">
                <a16:creationId xmlns:a16="http://schemas.microsoft.com/office/drawing/2014/main" id="{96ACD572-51F7-C746-ADC3-EB7EAD06A2D0}"/>
              </a:ext>
            </a:extLst>
          </p:cNvPr>
          <p:cNvSpPr>
            <a:spLocks noGrp="1"/>
          </p:cNvSpPr>
          <p:nvPr>
            <p:ph type="subTitle" idx="1"/>
          </p:nvPr>
        </p:nvSpPr>
        <p:spPr>
          <a:xfrm>
            <a:off x="6480000" y="3830398"/>
            <a:ext cx="5015638" cy="1219439"/>
          </a:xfrm>
        </p:spPr>
        <p:txBody>
          <a:bodyPr>
            <a:normAutofit fontScale="70000" lnSpcReduction="20000"/>
          </a:bodyPr>
          <a:lstStyle/>
          <a:p>
            <a:r>
              <a:rPr lang="fr-BE" b="1" dirty="0"/>
              <a:t>Cerveau, Mémoires, Métacognition, Gestion mentale, Dialogue pédagogique, Savoir-faire stratégiques, …</a:t>
            </a:r>
          </a:p>
        </p:txBody>
      </p:sp>
      <p:pic>
        <p:nvPicPr>
          <p:cNvPr id="4" name="Picture 3" descr="Sphère de filet et boutons">
            <a:extLst>
              <a:ext uri="{FF2B5EF4-FFF2-40B4-BE49-F238E27FC236}">
                <a16:creationId xmlns:a16="http://schemas.microsoft.com/office/drawing/2014/main" id="{656D1FBC-6E18-96CE-370B-13FCD31832A1}"/>
              </a:ext>
            </a:extLst>
          </p:cNvPr>
          <p:cNvPicPr>
            <a:picLocks noChangeAspect="1"/>
          </p:cNvPicPr>
          <p:nvPr/>
        </p:nvPicPr>
        <p:blipFill>
          <a:blip r:embed="rId2"/>
          <a:srcRect l="33212" r="2224"/>
          <a:stretch/>
        </p:blipFill>
        <p:spPr>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grpSp>
        <p:nvGrpSpPr>
          <p:cNvPr id="13" name="Group 12">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09203" y="317452"/>
            <a:ext cx="2117174" cy="588806"/>
            <a:chOff x="4549904" y="5078157"/>
            <a:chExt cx="3023338" cy="840818"/>
          </a:xfrm>
        </p:grpSpPr>
        <p:sp>
          <p:nvSpPr>
            <p:cNvPr id="14"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5"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6"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18" name="Group 17">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90093" y="5372723"/>
            <a:ext cx="2088038" cy="719230"/>
            <a:chOff x="4532666" y="505937"/>
            <a:chExt cx="2981730" cy="1027064"/>
          </a:xfrm>
        </p:grpSpPr>
        <p:sp>
          <p:nvSpPr>
            <p:cNvPr id="19"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0"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1"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Tree>
    <p:extLst>
      <p:ext uri="{BB962C8B-B14F-4D97-AF65-F5344CB8AC3E}">
        <p14:creationId xmlns:p14="http://schemas.microsoft.com/office/powerpoint/2010/main" val="3370973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AED9FB-B2E4-2604-EA22-67B88D0614C7}"/>
              </a:ext>
            </a:extLst>
          </p:cNvPr>
          <p:cNvSpPr>
            <a:spLocks noGrp="1"/>
          </p:cNvSpPr>
          <p:nvPr>
            <p:ph type="title"/>
          </p:nvPr>
        </p:nvSpPr>
        <p:spPr/>
        <p:txBody>
          <a:bodyPr>
            <a:noAutofit/>
          </a:bodyPr>
          <a:lstStyle/>
          <a:p>
            <a:r>
              <a:rPr lang="fr-BE" sz="5400" dirty="0"/>
              <a:t>Cerveau/mémoires</a:t>
            </a:r>
            <a:br>
              <a:rPr lang="fr-BE" sz="5400" dirty="0"/>
            </a:br>
            <a:r>
              <a:rPr lang="fr-BE" sz="5400" dirty="0"/>
              <a:t>RAPPELS </a:t>
            </a:r>
          </a:p>
        </p:txBody>
      </p:sp>
      <p:pic>
        <p:nvPicPr>
          <p:cNvPr id="7" name="Image 6">
            <a:extLst>
              <a:ext uri="{FF2B5EF4-FFF2-40B4-BE49-F238E27FC236}">
                <a16:creationId xmlns:a16="http://schemas.microsoft.com/office/drawing/2014/main" id="{7EC123FB-E07A-9CC8-A1C5-DE35C3C13573}"/>
              </a:ext>
            </a:extLst>
          </p:cNvPr>
          <p:cNvPicPr>
            <a:picLocks noChangeAspect="1"/>
          </p:cNvPicPr>
          <p:nvPr/>
        </p:nvPicPr>
        <p:blipFill>
          <a:blip r:embed="rId2"/>
          <a:stretch>
            <a:fillRect/>
          </a:stretch>
        </p:blipFill>
        <p:spPr>
          <a:xfrm>
            <a:off x="4567584" y="737950"/>
            <a:ext cx="3781759" cy="5382099"/>
          </a:xfrm>
          <a:prstGeom prst="rect">
            <a:avLst/>
          </a:prstGeom>
        </p:spPr>
      </p:pic>
    </p:spTree>
    <p:extLst>
      <p:ext uri="{BB962C8B-B14F-4D97-AF65-F5344CB8AC3E}">
        <p14:creationId xmlns:p14="http://schemas.microsoft.com/office/powerpoint/2010/main" val="4232686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7FEECB93-933C-477B-BC7D-C2F2F6271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95F620E5-6D47-59A7-E40A-F3D4BB9FAC4B}"/>
              </a:ext>
            </a:extLst>
          </p:cNvPr>
          <p:cNvPicPr>
            <a:picLocks noChangeAspect="1"/>
          </p:cNvPicPr>
          <p:nvPr/>
        </p:nvPicPr>
        <p:blipFill>
          <a:blip r:embed="rId2"/>
          <a:srcRect l="13114" r="12237" b="-1"/>
          <a:stretch/>
        </p:blipFill>
        <p:spPr>
          <a:xfrm>
            <a:off x="3068" y="10"/>
            <a:ext cx="12188932" cy="6857990"/>
          </a:xfrm>
          <a:prstGeom prst="rect">
            <a:avLst/>
          </a:prstGeom>
        </p:spPr>
      </p:pic>
      <p:sp>
        <p:nvSpPr>
          <p:cNvPr id="13" name="Rectangle 12">
            <a:extLst>
              <a:ext uri="{FF2B5EF4-FFF2-40B4-BE49-F238E27FC236}">
                <a16:creationId xmlns:a16="http://schemas.microsoft.com/office/drawing/2014/main" id="{497BC505-FE0C-4637-A29D-B71DFBBBA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CC4F974B-A10B-3D6C-A53B-42D5422C92AA}"/>
              </a:ext>
            </a:extLst>
          </p:cNvPr>
          <p:cNvSpPr>
            <a:spLocks noGrp="1"/>
          </p:cNvSpPr>
          <p:nvPr>
            <p:ph type="title"/>
          </p:nvPr>
        </p:nvSpPr>
        <p:spPr>
          <a:xfrm>
            <a:off x="732253" y="931743"/>
            <a:ext cx="5497286" cy="3145974"/>
          </a:xfrm>
        </p:spPr>
        <p:txBody>
          <a:bodyPr vert="horz" wrap="square" lIns="0" tIns="0" rIns="0" bIns="0" rtlCol="0" anchor="b" anchorCtr="0">
            <a:normAutofit/>
          </a:bodyPr>
          <a:lstStyle/>
          <a:p>
            <a:pPr algn="ctr">
              <a:lnSpc>
                <a:spcPct val="100000"/>
              </a:lnSpc>
            </a:pPr>
            <a:r>
              <a:rPr lang="fr-BE" sz="5600" spc="-100" noProof="0" dirty="0"/>
              <a:t>Un cerveau, c’est </a:t>
            </a:r>
            <a:br>
              <a:rPr lang="fr-BE" sz="5600" spc="-100" noProof="0" dirty="0"/>
            </a:br>
            <a:r>
              <a:rPr lang="fr-BE" sz="6700" spc="-100" noProof="0" dirty="0"/>
              <a:t>100 milliards </a:t>
            </a:r>
            <a:br>
              <a:rPr lang="fr-BE" sz="6700" spc="-100" noProof="0" dirty="0"/>
            </a:br>
            <a:r>
              <a:rPr lang="fr-BE" sz="5600" spc="-100" noProof="0" dirty="0"/>
              <a:t>de neurones qui pulsent!</a:t>
            </a:r>
          </a:p>
        </p:txBody>
      </p:sp>
      <p:grpSp>
        <p:nvGrpSpPr>
          <p:cNvPr id="15" name="Group 14">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5602" y="317452"/>
            <a:ext cx="2088038" cy="719230"/>
            <a:chOff x="4532666" y="505937"/>
            <a:chExt cx="2981730" cy="1027064"/>
          </a:xfrm>
        </p:grpSpPr>
        <p:sp>
          <p:nvSpPr>
            <p:cNvPr id="16"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7"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8"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20" name="Group 19">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7356" y="5503147"/>
            <a:ext cx="2117174" cy="588806"/>
            <a:chOff x="4549904" y="5078157"/>
            <a:chExt cx="3023338" cy="840818"/>
          </a:xfrm>
        </p:grpSpPr>
        <p:sp>
          <p:nvSpPr>
            <p:cNvPr id="21"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2"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3"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Tree>
    <p:extLst>
      <p:ext uri="{BB962C8B-B14F-4D97-AF65-F5344CB8AC3E}">
        <p14:creationId xmlns:p14="http://schemas.microsoft.com/office/powerpoint/2010/main" val="46626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9F99CD0-3BE0-6AD0-0762-D822B3501663}"/>
              </a:ext>
            </a:extLst>
          </p:cNvPr>
          <p:cNvPicPr>
            <a:picLocks noChangeAspect="1"/>
          </p:cNvPicPr>
          <p:nvPr/>
        </p:nvPicPr>
        <p:blipFill>
          <a:blip r:embed="rId2"/>
          <a:srcRect b="4478"/>
          <a:stretch/>
        </p:blipFill>
        <p:spPr>
          <a:xfrm>
            <a:off x="2530929" y="248599"/>
            <a:ext cx="7560128" cy="6442417"/>
          </a:xfrm>
          <a:prstGeom prst="rect">
            <a:avLst/>
          </a:prstGeom>
        </p:spPr>
      </p:pic>
      <p:sp>
        <p:nvSpPr>
          <p:cNvPr id="6" name="ZoneTexte 5">
            <a:extLst>
              <a:ext uri="{FF2B5EF4-FFF2-40B4-BE49-F238E27FC236}">
                <a16:creationId xmlns:a16="http://schemas.microsoft.com/office/drawing/2014/main" id="{AF3D22D6-F83A-9E22-CE9F-188620DDC9D9}"/>
              </a:ext>
            </a:extLst>
          </p:cNvPr>
          <p:cNvSpPr txBox="1"/>
          <p:nvPr/>
        </p:nvSpPr>
        <p:spPr>
          <a:xfrm>
            <a:off x="5592536" y="4711079"/>
            <a:ext cx="2667462" cy="369332"/>
          </a:xfrm>
          <a:prstGeom prst="rect">
            <a:avLst/>
          </a:prstGeom>
          <a:solidFill>
            <a:srgbClr val="00B050"/>
          </a:solidFill>
        </p:spPr>
        <p:txBody>
          <a:bodyPr wrap="none" rtlCol="0">
            <a:spAutoFit/>
          </a:bodyPr>
          <a:lstStyle/>
          <a:p>
            <a:r>
              <a:rPr lang="fr-BE" b="1" dirty="0"/>
              <a:t>200 millions d’années</a:t>
            </a:r>
          </a:p>
        </p:txBody>
      </p:sp>
      <p:sp>
        <p:nvSpPr>
          <p:cNvPr id="7" name="ZoneTexte 6">
            <a:extLst>
              <a:ext uri="{FF2B5EF4-FFF2-40B4-BE49-F238E27FC236}">
                <a16:creationId xmlns:a16="http://schemas.microsoft.com/office/drawing/2014/main" id="{92627318-06B3-D15E-8C44-0FCE836D2E03}"/>
              </a:ext>
            </a:extLst>
          </p:cNvPr>
          <p:cNvSpPr txBox="1"/>
          <p:nvPr/>
        </p:nvSpPr>
        <p:spPr>
          <a:xfrm>
            <a:off x="7700166" y="2823476"/>
            <a:ext cx="2521588" cy="646331"/>
          </a:xfrm>
          <a:prstGeom prst="rect">
            <a:avLst/>
          </a:prstGeom>
          <a:solidFill>
            <a:srgbClr val="FF5050"/>
          </a:solidFill>
        </p:spPr>
        <p:txBody>
          <a:bodyPr wrap="none" rtlCol="0">
            <a:spAutoFit/>
          </a:bodyPr>
          <a:lstStyle/>
          <a:p>
            <a:r>
              <a:rPr lang="fr-BE" b="1" dirty="0"/>
              <a:t>60 millions d’années</a:t>
            </a:r>
          </a:p>
          <a:p>
            <a:r>
              <a:rPr lang="fr-BE" b="1" dirty="0"/>
              <a:t>Paléo-mammifère</a:t>
            </a:r>
          </a:p>
        </p:txBody>
      </p:sp>
      <p:sp>
        <p:nvSpPr>
          <p:cNvPr id="9" name="ZoneTexte 8">
            <a:extLst>
              <a:ext uri="{FF2B5EF4-FFF2-40B4-BE49-F238E27FC236}">
                <a16:creationId xmlns:a16="http://schemas.microsoft.com/office/drawing/2014/main" id="{973125C6-6FEB-55AD-946E-E7C1678DCE1A}"/>
              </a:ext>
            </a:extLst>
          </p:cNvPr>
          <p:cNvSpPr txBox="1"/>
          <p:nvPr/>
        </p:nvSpPr>
        <p:spPr>
          <a:xfrm>
            <a:off x="3295255" y="435427"/>
            <a:ext cx="3280065" cy="646331"/>
          </a:xfrm>
          <a:prstGeom prst="rect">
            <a:avLst/>
          </a:prstGeom>
          <a:solidFill>
            <a:srgbClr val="FFCC66"/>
          </a:solidFill>
        </p:spPr>
        <p:txBody>
          <a:bodyPr wrap="none" rtlCol="0">
            <a:spAutoFit/>
          </a:bodyPr>
          <a:lstStyle/>
          <a:p>
            <a:pPr algn="ctr"/>
            <a:r>
              <a:rPr lang="fr-BE" b="1" dirty="0">
                <a:solidFill>
                  <a:schemeClr val="bg1"/>
                </a:solidFill>
              </a:rPr>
              <a:t>quelques millions d’années</a:t>
            </a:r>
          </a:p>
          <a:p>
            <a:pPr algn="ctr"/>
            <a:r>
              <a:rPr lang="fr-BE" b="1" dirty="0">
                <a:solidFill>
                  <a:schemeClr val="bg1"/>
                </a:solidFill>
              </a:rPr>
              <a:t>Néo-mammifère</a:t>
            </a:r>
          </a:p>
        </p:txBody>
      </p:sp>
    </p:spTree>
    <p:extLst>
      <p:ext uri="{BB962C8B-B14F-4D97-AF65-F5344CB8AC3E}">
        <p14:creationId xmlns:p14="http://schemas.microsoft.com/office/powerpoint/2010/main" val="4291856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5A76FF6-0974-B6F4-1D2D-EB0FC8259806}"/>
              </a:ext>
            </a:extLst>
          </p:cNvPr>
          <p:cNvPicPr>
            <a:picLocks noChangeAspect="1"/>
          </p:cNvPicPr>
          <p:nvPr/>
        </p:nvPicPr>
        <p:blipFill>
          <a:blip r:embed="rId2"/>
          <a:stretch>
            <a:fillRect/>
          </a:stretch>
        </p:blipFill>
        <p:spPr>
          <a:xfrm>
            <a:off x="1357194" y="480805"/>
            <a:ext cx="8864492" cy="5533126"/>
          </a:xfrm>
          <a:prstGeom prst="rect">
            <a:avLst/>
          </a:prstGeom>
        </p:spPr>
      </p:pic>
    </p:spTree>
    <p:extLst>
      <p:ext uri="{BB962C8B-B14F-4D97-AF65-F5344CB8AC3E}">
        <p14:creationId xmlns:p14="http://schemas.microsoft.com/office/powerpoint/2010/main" val="3293990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7F1EE72-2416-CC92-C275-15C406E6A5C7}"/>
              </a:ext>
            </a:extLst>
          </p:cNvPr>
          <p:cNvPicPr>
            <a:picLocks noChangeAspect="1"/>
          </p:cNvPicPr>
          <p:nvPr/>
        </p:nvPicPr>
        <p:blipFill>
          <a:blip r:embed="rId2"/>
          <a:stretch>
            <a:fillRect/>
          </a:stretch>
        </p:blipFill>
        <p:spPr>
          <a:xfrm>
            <a:off x="268604" y="1910264"/>
            <a:ext cx="7592985" cy="2574092"/>
          </a:xfrm>
          <a:prstGeom prst="rect">
            <a:avLst/>
          </a:prstGeom>
        </p:spPr>
      </p:pic>
      <p:pic>
        <p:nvPicPr>
          <p:cNvPr id="7" name="Image 6">
            <a:extLst>
              <a:ext uri="{FF2B5EF4-FFF2-40B4-BE49-F238E27FC236}">
                <a16:creationId xmlns:a16="http://schemas.microsoft.com/office/drawing/2014/main" id="{C52911FD-26BE-11C3-916C-C9DA8CD00AAD}"/>
              </a:ext>
            </a:extLst>
          </p:cNvPr>
          <p:cNvPicPr>
            <a:picLocks noChangeAspect="1"/>
          </p:cNvPicPr>
          <p:nvPr/>
        </p:nvPicPr>
        <p:blipFill>
          <a:blip r:embed="rId3"/>
          <a:stretch>
            <a:fillRect/>
          </a:stretch>
        </p:blipFill>
        <p:spPr>
          <a:xfrm>
            <a:off x="8126904" y="1138777"/>
            <a:ext cx="3434508" cy="652364"/>
          </a:xfrm>
          <a:prstGeom prst="rect">
            <a:avLst/>
          </a:prstGeom>
          <a:solidFill>
            <a:srgbClr val="FFFFFF"/>
          </a:solidFill>
        </p:spPr>
      </p:pic>
      <p:pic>
        <p:nvPicPr>
          <p:cNvPr id="9" name="Image 8">
            <a:extLst>
              <a:ext uri="{FF2B5EF4-FFF2-40B4-BE49-F238E27FC236}">
                <a16:creationId xmlns:a16="http://schemas.microsoft.com/office/drawing/2014/main" id="{26BC84C9-BAB4-5D3E-0198-F1932BEDEF9B}"/>
              </a:ext>
            </a:extLst>
          </p:cNvPr>
          <p:cNvPicPr>
            <a:picLocks noChangeAspect="1"/>
          </p:cNvPicPr>
          <p:nvPr/>
        </p:nvPicPr>
        <p:blipFill>
          <a:blip r:embed="rId4"/>
          <a:stretch>
            <a:fillRect/>
          </a:stretch>
        </p:blipFill>
        <p:spPr>
          <a:xfrm>
            <a:off x="8126904" y="4195053"/>
            <a:ext cx="3228837" cy="1154444"/>
          </a:xfrm>
          <a:prstGeom prst="rect">
            <a:avLst/>
          </a:prstGeom>
          <a:solidFill>
            <a:srgbClr val="FFFFFF"/>
          </a:solidFill>
        </p:spPr>
      </p:pic>
      <p:pic>
        <p:nvPicPr>
          <p:cNvPr id="11" name="Image 10">
            <a:extLst>
              <a:ext uri="{FF2B5EF4-FFF2-40B4-BE49-F238E27FC236}">
                <a16:creationId xmlns:a16="http://schemas.microsoft.com/office/drawing/2014/main" id="{4177AD15-2B12-9F47-29AF-D747132F168C}"/>
              </a:ext>
            </a:extLst>
          </p:cNvPr>
          <p:cNvPicPr>
            <a:picLocks noChangeAspect="1"/>
          </p:cNvPicPr>
          <p:nvPr/>
        </p:nvPicPr>
        <p:blipFill>
          <a:blip r:embed="rId5"/>
          <a:stretch>
            <a:fillRect/>
          </a:stretch>
        </p:blipFill>
        <p:spPr>
          <a:xfrm>
            <a:off x="8033773" y="2485198"/>
            <a:ext cx="3620769" cy="943802"/>
          </a:xfrm>
          <a:prstGeom prst="rect">
            <a:avLst/>
          </a:prstGeom>
        </p:spPr>
      </p:pic>
      <p:pic>
        <p:nvPicPr>
          <p:cNvPr id="3" name="Image 2">
            <a:extLst>
              <a:ext uri="{FF2B5EF4-FFF2-40B4-BE49-F238E27FC236}">
                <a16:creationId xmlns:a16="http://schemas.microsoft.com/office/drawing/2014/main" id="{31206EDB-4004-3537-BA58-2FF94D608528}"/>
              </a:ext>
            </a:extLst>
          </p:cNvPr>
          <p:cNvPicPr>
            <a:picLocks noChangeAspect="1"/>
          </p:cNvPicPr>
          <p:nvPr/>
        </p:nvPicPr>
        <p:blipFill>
          <a:blip r:embed="rId6"/>
          <a:stretch>
            <a:fillRect/>
          </a:stretch>
        </p:blipFill>
        <p:spPr>
          <a:xfrm>
            <a:off x="688648" y="3787770"/>
            <a:ext cx="1262815" cy="430190"/>
          </a:xfrm>
          <a:prstGeom prst="rect">
            <a:avLst/>
          </a:prstGeom>
        </p:spPr>
      </p:pic>
      <p:cxnSp>
        <p:nvCxnSpPr>
          <p:cNvPr id="6" name="Connecteur droit 5">
            <a:extLst>
              <a:ext uri="{FF2B5EF4-FFF2-40B4-BE49-F238E27FC236}">
                <a16:creationId xmlns:a16="http://schemas.microsoft.com/office/drawing/2014/main" id="{AEA3FCAE-CE12-BC08-5071-DD24363B6B0A}"/>
              </a:ext>
            </a:extLst>
          </p:cNvPr>
          <p:cNvCxnSpPr>
            <a:cxnSpLocks/>
          </p:cNvCxnSpPr>
          <p:nvPr/>
        </p:nvCxnSpPr>
        <p:spPr>
          <a:xfrm flipV="1">
            <a:off x="7480589" y="1677672"/>
            <a:ext cx="955840" cy="7440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78172586-6D89-BE0C-1A1B-23CA024A6186}"/>
              </a:ext>
            </a:extLst>
          </p:cNvPr>
          <p:cNvCxnSpPr>
            <a:cxnSpLocks/>
          </p:cNvCxnSpPr>
          <p:nvPr/>
        </p:nvCxnSpPr>
        <p:spPr>
          <a:xfrm>
            <a:off x="7130143" y="2927365"/>
            <a:ext cx="996761" cy="2973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DC32897F-8BDA-D15C-F4E0-08356A069019}"/>
              </a:ext>
            </a:extLst>
          </p:cNvPr>
          <p:cNvCxnSpPr>
            <a:cxnSpLocks/>
          </p:cNvCxnSpPr>
          <p:nvPr/>
        </p:nvCxnSpPr>
        <p:spPr>
          <a:xfrm>
            <a:off x="7480589" y="3570514"/>
            <a:ext cx="857868" cy="9138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486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8E28A82-13F6-F2B6-88EA-495EDCBAA306}"/>
              </a:ext>
            </a:extLst>
          </p:cNvPr>
          <p:cNvSpPr txBox="1"/>
          <p:nvPr/>
        </p:nvSpPr>
        <p:spPr>
          <a:xfrm>
            <a:off x="941482" y="332076"/>
            <a:ext cx="10894521" cy="523220"/>
          </a:xfrm>
          <a:prstGeom prst="rect">
            <a:avLst/>
          </a:prstGeom>
          <a:noFill/>
        </p:spPr>
        <p:txBody>
          <a:bodyPr wrap="none" rtlCol="0">
            <a:spAutoFit/>
          </a:bodyPr>
          <a:lstStyle/>
          <a:p>
            <a:r>
              <a:rPr lang="fr-BE" sz="2800" dirty="0"/>
              <a:t>La structure du cerveau et la fonction des aires cérébrales (HG)</a:t>
            </a:r>
          </a:p>
        </p:txBody>
      </p:sp>
      <p:sp>
        <p:nvSpPr>
          <p:cNvPr id="5" name="ZoneTexte 4">
            <a:extLst>
              <a:ext uri="{FF2B5EF4-FFF2-40B4-BE49-F238E27FC236}">
                <a16:creationId xmlns:a16="http://schemas.microsoft.com/office/drawing/2014/main" id="{DAA3DFB3-2FF5-716C-8D45-E3120DB12E40}"/>
              </a:ext>
            </a:extLst>
          </p:cNvPr>
          <p:cNvSpPr txBox="1"/>
          <p:nvPr/>
        </p:nvSpPr>
        <p:spPr>
          <a:xfrm>
            <a:off x="7859280" y="5602594"/>
            <a:ext cx="3873887" cy="923330"/>
          </a:xfrm>
          <a:prstGeom prst="rect">
            <a:avLst/>
          </a:prstGeom>
          <a:noFill/>
        </p:spPr>
        <p:txBody>
          <a:bodyPr wrap="square">
            <a:spAutoFit/>
          </a:bodyPr>
          <a:lstStyle/>
          <a:p>
            <a:r>
              <a:rPr lang="fr-BE" sz="1800" dirty="0">
                <a:effectLst/>
                <a:latin typeface="Calibri" panose="020F0502020204030204" pitchFamily="34" charset="0"/>
                <a:ea typeface="Calibri" panose="020F0502020204030204" pitchFamily="34" charset="0"/>
                <a:cs typeface="Times New Roman" panose="02020603050405020304" pitchFamily="18" charset="0"/>
              </a:rPr>
              <a:t>Source: Houdé, O. et </a:t>
            </a:r>
            <a:r>
              <a:rPr lang="fr-BE" sz="1800" dirty="0" err="1">
                <a:effectLst/>
                <a:latin typeface="Calibri" panose="020F0502020204030204" pitchFamily="34" charset="0"/>
                <a:ea typeface="Calibri" panose="020F0502020204030204" pitchFamily="34" charset="0"/>
                <a:cs typeface="Times New Roman" panose="02020603050405020304" pitchFamily="18" charset="0"/>
              </a:rPr>
              <a:t>Borst</a:t>
            </a:r>
            <a:r>
              <a:rPr lang="fr-BE" sz="1800" dirty="0">
                <a:effectLst/>
                <a:latin typeface="Calibri" panose="020F0502020204030204" pitchFamily="34" charset="0"/>
                <a:ea typeface="Calibri" panose="020F0502020204030204" pitchFamily="34" charset="0"/>
                <a:cs typeface="Times New Roman" panose="02020603050405020304" pitchFamily="18" charset="0"/>
              </a:rPr>
              <a:t>, G. (2018). Le cerveau et les apprentissages (p161). Éditions Nathan </a:t>
            </a:r>
            <a:endParaRPr lang="fr-BE" dirty="0"/>
          </a:p>
        </p:txBody>
      </p:sp>
      <p:sp>
        <p:nvSpPr>
          <p:cNvPr id="2" name="ZoneTexte 1">
            <a:extLst>
              <a:ext uri="{FF2B5EF4-FFF2-40B4-BE49-F238E27FC236}">
                <a16:creationId xmlns:a16="http://schemas.microsoft.com/office/drawing/2014/main" id="{99B95CCB-07CA-ECCD-5CA0-D3962DC1D853}"/>
              </a:ext>
            </a:extLst>
          </p:cNvPr>
          <p:cNvSpPr txBox="1"/>
          <p:nvPr/>
        </p:nvSpPr>
        <p:spPr>
          <a:xfrm>
            <a:off x="607423" y="5657671"/>
            <a:ext cx="7663541" cy="1200329"/>
          </a:xfrm>
          <a:prstGeom prst="rect">
            <a:avLst/>
          </a:prstGeom>
          <a:noFill/>
        </p:spPr>
        <p:txBody>
          <a:bodyPr wrap="square" rtlCol="0">
            <a:spAutoFit/>
          </a:bodyPr>
          <a:lstStyle/>
          <a:p>
            <a:r>
              <a:rPr lang="fr-BE" b="1" dirty="0"/>
              <a:t>TEP</a:t>
            </a:r>
            <a:r>
              <a:rPr lang="fr-BE" dirty="0"/>
              <a:t> (tomographie par émission de positrons)</a:t>
            </a:r>
          </a:p>
          <a:p>
            <a:endParaRPr lang="fr-BE" dirty="0"/>
          </a:p>
          <a:p>
            <a:r>
              <a:rPr lang="fr-BE" b="1" dirty="0"/>
              <a:t>IRMf</a:t>
            </a:r>
            <a:r>
              <a:rPr lang="fr-BE" dirty="0"/>
              <a:t> (imagerie par résonance magnétique fonctionnelle)</a:t>
            </a:r>
          </a:p>
          <a:p>
            <a:endParaRPr lang="fr-BE" dirty="0"/>
          </a:p>
        </p:txBody>
      </p:sp>
      <p:pic>
        <p:nvPicPr>
          <p:cNvPr id="9" name="Image 8">
            <a:extLst>
              <a:ext uri="{FF2B5EF4-FFF2-40B4-BE49-F238E27FC236}">
                <a16:creationId xmlns:a16="http://schemas.microsoft.com/office/drawing/2014/main" id="{B769C641-103D-3242-5C75-CF232C00A18D}"/>
              </a:ext>
            </a:extLst>
          </p:cNvPr>
          <p:cNvPicPr>
            <a:picLocks noChangeAspect="1"/>
          </p:cNvPicPr>
          <p:nvPr/>
        </p:nvPicPr>
        <p:blipFill>
          <a:blip r:embed="rId2"/>
          <a:stretch>
            <a:fillRect/>
          </a:stretch>
        </p:blipFill>
        <p:spPr>
          <a:xfrm>
            <a:off x="941482" y="968386"/>
            <a:ext cx="10018768" cy="4536255"/>
          </a:xfrm>
          <a:prstGeom prst="rect">
            <a:avLst/>
          </a:prstGeom>
        </p:spPr>
      </p:pic>
    </p:spTree>
    <p:extLst>
      <p:ext uri="{BB962C8B-B14F-4D97-AF65-F5344CB8AC3E}">
        <p14:creationId xmlns:p14="http://schemas.microsoft.com/office/powerpoint/2010/main" val="730145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6A6C7FD-D835-92B4-444C-DB4879EF1ABD}"/>
              </a:ext>
            </a:extLst>
          </p:cNvPr>
          <p:cNvSpPr txBox="1"/>
          <p:nvPr/>
        </p:nvSpPr>
        <p:spPr>
          <a:xfrm>
            <a:off x="300187" y="155644"/>
            <a:ext cx="2467780" cy="5632311"/>
          </a:xfrm>
          <a:prstGeom prst="rect">
            <a:avLst/>
          </a:prstGeom>
          <a:noFill/>
        </p:spPr>
        <p:txBody>
          <a:bodyPr wrap="square" rtlCol="0">
            <a:spAutoFit/>
          </a:bodyPr>
          <a:lstStyle/>
          <a:p>
            <a:r>
              <a:rPr lang="fr-BE" sz="2400" b="1" kern="100" dirty="0">
                <a:effectLst/>
                <a:latin typeface="Aptos" panose="020B0004020202020204" pitchFamily="34" charset="0"/>
                <a:ea typeface="Aptos" panose="020B0004020202020204" pitchFamily="34" charset="0"/>
                <a:cs typeface="Times New Roman" panose="02020603050405020304" pitchFamily="18" charset="0"/>
              </a:rPr>
              <a:t>Hémisphère gauche </a:t>
            </a:r>
            <a:r>
              <a:rPr lang="fr-BE" sz="2400" kern="100" dirty="0">
                <a:effectLst/>
                <a:latin typeface="Aptos" panose="020B0004020202020204" pitchFamily="34" charset="0"/>
                <a:ea typeface="Aptos" panose="020B0004020202020204" pitchFamily="34" charset="0"/>
                <a:cs typeface="Times New Roman" panose="02020603050405020304" pitchFamily="18" charset="0"/>
              </a:rPr>
              <a:t>(HG) :  fonctions logiques, analytiques et verbales, telles que le langage, le raisonnement et les mathématiques, siège de la pensée critique et de l'organisation.</a:t>
            </a:r>
          </a:p>
          <a:p>
            <a:endParaRPr lang="fr-BE" sz="2400" dirty="0"/>
          </a:p>
        </p:txBody>
      </p:sp>
      <p:sp>
        <p:nvSpPr>
          <p:cNvPr id="3" name="ZoneTexte 2">
            <a:extLst>
              <a:ext uri="{FF2B5EF4-FFF2-40B4-BE49-F238E27FC236}">
                <a16:creationId xmlns:a16="http://schemas.microsoft.com/office/drawing/2014/main" id="{72B36716-0044-4792-A651-EF1A81EA2BA8}"/>
              </a:ext>
            </a:extLst>
          </p:cNvPr>
          <p:cNvSpPr txBox="1"/>
          <p:nvPr/>
        </p:nvSpPr>
        <p:spPr>
          <a:xfrm>
            <a:off x="9424034" y="67039"/>
            <a:ext cx="2467779" cy="6796732"/>
          </a:xfrm>
          <a:prstGeom prst="rect">
            <a:avLst/>
          </a:prstGeom>
          <a:noFill/>
        </p:spPr>
        <p:txBody>
          <a:bodyPr wrap="square" rtlCol="0">
            <a:spAutoFit/>
          </a:bodyPr>
          <a:lstStyle/>
          <a:p>
            <a:pPr>
              <a:lnSpc>
                <a:spcPct val="107000"/>
              </a:lnSpc>
              <a:spcAft>
                <a:spcPts val="800"/>
              </a:spcAft>
            </a:pPr>
            <a:r>
              <a:rPr lang="fr-BE" sz="2400" b="1" kern="100" dirty="0">
                <a:effectLst/>
                <a:latin typeface="Aptos" panose="020B0004020202020204" pitchFamily="34" charset="0"/>
                <a:ea typeface="Aptos" panose="020B0004020202020204" pitchFamily="34" charset="0"/>
                <a:cs typeface="Times New Roman" panose="02020603050405020304" pitchFamily="18" charset="0"/>
              </a:rPr>
              <a:t>Hémisphère droit </a:t>
            </a:r>
            <a:r>
              <a:rPr lang="fr-BE" sz="2400" kern="100" dirty="0">
                <a:effectLst/>
                <a:latin typeface="Aptos" panose="020B0004020202020204" pitchFamily="34" charset="0"/>
                <a:ea typeface="Aptos" panose="020B0004020202020204" pitchFamily="34" charset="0"/>
                <a:cs typeface="Times New Roman" panose="02020603050405020304" pitchFamily="18" charset="0"/>
              </a:rPr>
              <a:t>(HD) :  fonctions créatives et intuitives, comme l'art, la musique, la perception spatiale et la reconnaissance des visages. Il joue également un rôle dans la compréhension des émotions et des contextes sociaux.</a:t>
            </a:r>
          </a:p>
        </p:txBody>
      </p:sp>
      <p:pic>
        <p:nvPicPr>
          <p:cNvPr id="5" name="Image 4">
            <a:extLst>
              <a:ext uri="{FF2B5EF4-FFF2-40B4-BE49-F238E27FC236}">
                <a16:creationId xmlns:a16="http://schemas.microsoft.com/office/drawing/2014/main" id="{0297FCD6-32DE-1BC6-687D-A1140F1B26A9}"/>
              </a:ext>
            </a:extLst>
          </p:cNvPr>
          <p:cNvPicPr>
            <a:picLocks noChangeAspect="1"/>
          </p:cNvPicPr>
          <p:nvPr/>
        </p:nvPicPr>
        <p:blipFill>
          <a:blip r:embed="rId2"/>
          <a:srcRect t="6540"/>
          <a:stretch/>
        </p:blipFill>
        <p:spPr>
          <a:xfrm>
            <a:off x="3143479" y="484742"/>
            <a:ext cx="5747133" cy="5566804"/>
          </a:xfrm>
          <a:prstGeom prst="rect">
            <a:avLst/>
          </a:prstGeom>
        </p:spPr>
      </p:pic>
      <p:sp>
        <p:nvSpPr>
          <p:cNvPr id="7" name="ZoneTexte 6">
            <a:extLst>
              <a:ext uri="{FF2B5EF4-FFF2-40B4-BE49-F238E27FC236}">
                <a16:creationId xmlns:a16="http://schemas.microsoft.com/office/drawing/2014/main" id="{EA7037BB-EE83-3152-1EE2-7A02026E72B5}"/>
              </a:ext>
            </a:extLst>
          </p:cNvPr>
          <p:cNvSpPr txBox="1"/>
          <p:nvPr/>
        </p:nvSpPr>
        <p:spPr>
          <a:xfrm>
            <a:off x="3143478" y="6098899"/>
            <a:ext cx="5747133" cy="523220"/>
          </a:xfrm>
          <a:prstGeom prst="rect">
            <a:avLst/>
          </a:prstGeom>
          <a:noFill/>
        </p:spPr>
        <p:txBody>
          <a:bodyPr wrap="square">
            <a:spAutoFit/>
          </a:bodyPr>
          <a:lstStyle/>
          <a:p>
            <a:r>
              <a:rPr lang="fr-BE" sz="1400" dirty="0"/>
              <a:t>https://blog-un-modele-des-ateliers.com/pensez-comme-leonard-de-vinci-art-et-science/</a:t>
            </a:r>
          </a:p>
        </p:txBody>
      </p:sp>
    </p:spTree>
    <p:extLst>
      <p:ext uri="{BB962C8B-B14F-4D97-AF65-F5344CB8AC3E}">
        <p14:creationId xmlns:p14="http://schemas.microsoft.com/office/powerpoint/2010/main" val="4056910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uage 1">
            <a:extLst>
              <a:ext uri="{FF2B5EF4-FFF2-40B4-BE49-F238E27FC236}">
                <a16:creationId xmlns:a16="http://schemas.microsoft.com/office/drawing/2014/main" id="{06CF20E7-2A86-3C9C-71E2-9130281CAE77}"/>
              </a:ext>
            </a:extLst>
          </p:cNvPr>
          <p:cNvSpPr/>
          <p:nvPr/>
        </p:nvSpPr>
        <p:spPr>
          <a:xfrm>
            <a:off x="1141409" y="1196631"/>
            <a:ext cx="3559628" cy="2579915"/>
          </a:xfrm>
          <a:prstGeom prst="cloud">
            <a:avLst/>
          </a:prstGeom>
          <a:solidFill>
            <a:schemeClr val="tx1">
              <a:alpha val="8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Nuage 2">
            <a:extLst>
              <a:ext uri="{FF2B5EF4-FFF2-40B4-BE49-F238E27FC236}">
                <a16:creationId xmlns:a16="http://schemas.microsoft.com/office/drawing/2014/main" id="{E3D91C1D-B59D-B11A-74F9-90781E1B679F}"/>
              </a:ext>
            </a:extLst>
          </p:cNvPr>
          <p:cNvSpPr/>
          <p:nvPr/>
        </p:nvSpPr>
        <p:spPr>
          <a:xfrm>
            <a:off x="4371143" y="1188466"/>
            <a:ext cx="3559628" cy="2579915"/>
          </a:xfrm>
          <a:prstGeom prst="cloud">
            <a:avLst/>
          </a:prstGeom>
          <a:solidFill>
            <a:schemeClr val="tx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sz="1200" dirty="0"/>
          </a:p>
        </p:txBody>
      </p:sp>
      <p:sp>
        <p:nvSpPr>
          <p:cNvPr id="4" name="Nuage 3">
            <a:extLst>
              <a:ext uri="{FF2B5EF4-FFF2-40B4-BE49-F238E27FC236}">
                <a16:creationId xmlns:a16="http://schemas.microsoft.com/office/drawing/2014/main" id="{4255FC07-C4AD-B454-1834-062064855E2F}"/>
              </a:ext>
            </a:extLst>
          </p:cNvPr>
          <p:cNvSpPr/>
          <p:nvPr/>
        </p:nvSpPr>
        <p:spPr>
          <a:xfrm>
            <a:off x="7618417" y="1123150"/>
            <a:ext cx="3829912" cy="2710545"/>
          </a:xfrm>
          <a:prstGeom prst="cloud">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Flèche : courbe vers le haut 4">
            <a:extLst>
              <a:ext uri="{FF2B5EF4-FFF2-40B4-BE49-F238E27FC236}">
                <a16:creationId xmlns:a16="http://schemas.microsoft.com/office/drawing/2014/main" id="{479D105B-3E3B-1B21-E448-8CE886A06653}"/>
              </a:ext>
            </a:extLst>
          </p:cNvPr>
          <p:cNvSpPr/>
          <p:nvPr/>
        </p:nvSpPr>
        <p:spPr>
          <a:xfrm>
            <a:off x="412897" y="3429000"/>
            <a:ext cx="11904287" cy="2971800"/>
          </a:xfrm>
          <a:prstGeom prst="curvedUp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6" name="Flèche : courbe vers la droite 5">
            <a:extLst>
              <a:ext uri="{FF2B5EF4-FFF2-40B4-BE49-F238E27FC236}">
                <a16:creationId xmlns:a16="http://schemas.microsoft.com/office/drawing/2014/main" id="{87659E90-7889-2D5B-408C-C8922E0BD861}"/>
              </a:ext>
            </a:extLst>
          </p:cNvPr>
          <p:cNvSpPr/>
          <p:nvPr/>
        </p:nvSpPr>
        <p:spPr>
          <a:xfrm rot="5400000">
            <a:off x="4975225" y="-4752524"/>
            <a:ext cx="2241551" cy="11904286"/>
          </a:xfrm>
          <a:prstGeom prst="curvedRightArrow">
            <a:avLst/>
          </a:prstGeom>
          <a:solidFill>
            <a:schemeClr val="tx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7" name="Rectangle 6">
            <a:extLst>
              <a:ext uri="{FF2B5EF4-FFF2-40B4-BE49-F238E27FC236}">
                <a16:creationId xmlns:a16="http://schemas.microsoft.com/office/drawing/2014/main" id="{8E8E5D74-3662-C7D8-13FD-6A3FD8B76E56}"/>
              </a:ext>
            </a:extLst>
          </p:cNvPr>
          <p:cNvSpPr/>
          <p:nvPr/>
        </p:nvSpPr>
        <p:spPr>
          <a:xfrm>
            <a:off x="1715027" y="1861128"/>
            <a:ext cx="2412392" cy="1077218"/>
          </a:xfrm>
          <a:prstGeom prst="rect">
            <a:avLst/>
          </a:prstGeom>
          <a:noFill/>
        </p:spPr>
        <p:txBody>
          <a:bodyPr wrap="none" lIns="91440" tIns="45720" rIns="91440" bIns="45720">
            <a:spAutoFit/>
          </a:bodyPr>
          <a:lstStyle/>
          <a:p>
            <a:pPr algn="ctr"/>
            <a:r>
              <a:rPr lang="fr-FR" sz="320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Mémoire</a:t>
            </a:r>
          </a:p>
          <a:p>
            <a:pPr algn="ctr"/>
            <a:r>
              <a:rPr lang="fr-FR"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sensorielle</a:t>
            </a:r>
            <a:r>
              <a:rPr lang="fr-FR" sz="320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p>
        </p:txBody>
      </p:sp>
      <p:sp>
        <p:nvSpPr>
          <p:cNvPr id="8" name="Rectangle 7">
            <a:extLst>
              <a:ext uri="{FF2B5EF4-FFF2-40B4-BE49-F238E27FC236}">
                <a16:creationId xmlns:a16="http://schemas.microsoft.com/office/drawing/2014/main" id="{1526B4D8-A156-C15D-C868-B6EDC0449219}"/>
              </a:ext>
            </a:extLst>
          </p:cNvPr>
          <p:cNvSpPr/>
          <p:nvPr/>
        </p:nvSpPr>
        <p:spPr>
          <a:xfrm>
            <a:off x="4674933" y="1861128"/>
            <a:ext cx="2869888" cy="1077218"/>
          </a:xfrm>
          <a:prstGeom prst="rect">
            <a:avLst/>
          </a:prstGeom>
          <a:noFill/>
        </p:spPr>
        <p:txBody>
          <a:bodyPr wrap="none" lIns="91440" tIns="45720" rIns="91440" bIns="45720">
            <a:spAutoFit/>
          </a:bodyPr>
          <a:lstStyle/>
          <a:p>
            <a:pPr algn="ctr"/>
            <a:r>
              <a:rPr lang="fr-FR" sz="320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Mémoire</a:t>
            </a:r>
          </a:p>
          <a:p>
            <a:pPr algn="ctr"/>
            <a:r>
              <a:rPr lang="fr-FR" sz="320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À court terme</a:t>
            </a:r>
          </a:p>
        </p:txBody>
      </p:sp>
      <p:sp>
        <p:nvSpPr>
          <p:cNvPr id="9" name="Rectangle 8">
            <a:extLst>
              <a:ext uri="{FF2B5EF4-FFF2-40B4-BE49-F238E27FC236}">
                <a16:creationId xmlns:a16="http://schemas.microsoft.com/office/drawing/2014/main" id="{531B1A7A-5D07-B832-B21E-CDD6991D2F97}"/>
              </a:ext>
            </a:extLst>
          </p:cNvPr>
          <p:cNvSpPr/>
          <p:nvPr/>
        </p:nvSpPr>
        <p:spPr>
          <a:xfrm>
            <a:off x="8023036" y="1753406"/>
            <a:ext cx="2717154" cy="1077218"/>
          </a:xfrm>
          <a:prstGeom prst="rect">
            <a:avLst/>
          </a:prstGeom>
          <a:noFill/>
        </p:spPr>
        <p:txBody>
          <a:bodyPr wrap="none" lIns="91440" tIns="45720" rIns="91440" bIns="45720">
            <a:spAutoFit/>
          </a:bodyPr>
          <a:lstStyle/>
          <a:p>
            <a:pPr algn="ctr"/>
            <a:r>
              <a:rPr lang="fr-FR" sz="320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Mémoire</a:t>
            </a:r>
          </a:p>
          <a:p>
            <a:pPr algn="ctr"/>
            <a:r>
              <a:rPr lang="fr-FR" sz="320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À long terme </a:t>
            </a:r>
          </a:p>
        </p:txBody>
      </p:sp>
      <p:sp>
        <p:nvSpPr>
          <p:cNvPr id="10" name="Rectangle 9">
            <a:extLst>
              <a:ext uri="{FF2B5EF4-FFF2-40B4-BE49-F238E27FC236}">
                <a16:creationId xmlns:a16="http://schemas.microsoft.com/office/drawing/2014/main" id="{8E20AB28-C318-7F39-ABDF-7A6D5DA18057}"/>
              </a:ext>
            </a:extLst>
          </p:cNvPr>
          <p:cNvSpPr/>
          <p:nvPr/>
        </p:nvSpPr>
        <p:spPr>
          <a:xfrm>
            <a:off x="2993897" y="4895057"/>
            <a:ext cx="6404061" cy="923330"/>
          </a:xfrm>
          <a:prstGeom prst="rect">
            <a:avLst/>
          </a:prstGeom>
          <a:noFill/>
        </p:spPr>
        <p:txBody>
          <a:bodyPr wrap="none" lIns="91440" tIns="45720" rIns="91440" bIns="45720">
            <a:spAutoFit/>
          </a:bodyPr>
          <a:lstStyle/>
          <a:p>
            <a:pPr algn="ctr"/>
            <a:r>
              <a:rPr lang="fr-FR" sz="5400" b="0" cap="none" spc="0" dirty="0">
                <a:ln w="0"/>
                <a:solidFill>
                  <a:schemeClr val="tx1"/>
                </a:solidFill>
                <a:effectLst>
                  <a:outerShdw blurRad="38100" dist="19050" dir="2700000" algn="tl" rotWithShape="0">
                    <a:schemeClr val="dk1">
                      <a:alpha val="40000"/>
                    </a:schemeClr>
                  </a:outerShdw>
                </a:effectLst>
              </a:rPr>
              <a:t>Mémoire de travail</a:t>
            </a:r>
          </a:p>
        </p:txBody>
      </p:sp>
      <p:pic>
        <p:nvPicPr>
          <p:cNvPr id="12" name="Image 11">
            <a:extLst>
              <a:ext uri="{FF2B5EF4-FFF2-40B4-BE49-F238E27FC236}">
                <a16:creationId xmlns:a16="http://schemas.microsoft.com/office/drawing/2014/main" id="{E88CBCC1-56D4-C323-693A-2F156FA16802}"/>
              </a:ext>
            </a:extLst>
          </p:cNvPr>
          <p:cNvPicPr>
            <a:picLocks noChangeAspect="1"/>
          </p:cNvPicPr>
          <p:nvPr/>
        </p:nvPicPr>
        <p:blipFill>
          <a:blip r:embed="rId2"/>
          <a:srcRect t="-872" b="-1"/>
          <a:stretch/>
        </p:blipFill>
        <p:spPr>
          <a:xfrm>
            <a:off x="7881648" y="3087360"/>
            <a:ext cx="2705239" cy="1466909"/>
          </a:xfrm>
          <a:prstGeom prst="rect">
            <a:avLst/>
          </a:prstGeom>
        </p:spPr>
      </p:pic>
      <p:pic>
        <p:nvPicPr>
          <p:cNvPr id="14" name="Image 13">
            <a:extLst>
              <a:ext uri="{FF2B5EF4-FFF2-40B4-BE49-F238E27FC236}">
                <a16:creationId xmlns:a16="http://schemas.microsoft.com/office/drawing/2014/main" id="{E2AA79A0-D79A-2E17-117F-4E30FA73E2AE}"/>
              </a:ext>
            </a:extLst>
          </p:cNvPr>
          <p:cNvPicPr>
            <a:picLocks noChangeAspect="1"/>
          </p:cNvPicPr>
          <p:nvPr/>
        </p:nvPicPr>
        <p:blipFill>
          <a:blip r:embed="rId3"/>
          <a:stretch>
            <a:fillRect/>
          </a:stretch>
        </p:blipFill>
        <p:spPr>
          <a:xfrm>
            <a:off x="5554223" y="2979919"/>
            <a:ext cx="1111307" cy="1524078"/>
          </a:xfrm>
          <a:prstGeom prst="rect">
            <a:avLst/>
          </a:prstGeom>
        </p:spPr>
      </p:pic>
      <p:pic>
        <p:nvPicPr>
          <p:cNvPr id="16" name="Image 15">
            <a:extLst>
              <a:ext uri="{FF2B5EF4-FFF2-40B4-BE49-F238E27FC236}">
                <a16:creationId xmlns:a16="http://schemas.microsoft.com/office/drawing/2014/main" id="{8C2C7896-6A6B-B51F-67C2-77604622D271}"/>
              </a:ext>
            </a:extLst>
          </p:cNvPr>
          <p:cNvPicPr>
            <a:picLocks noChangeAspect="1"/>
          </p:cNvPicPr>
          <p:nvPr/>
        </p:nvPicPr>
        <p:blipFill>
          <a:blip r:embed="rId4"/>
          <a:stretch>
            <a:fillRect/>
          </a:stretch>
        </p:blipFill>
        <p:spPr>
          <a:xfrm>
            <a:off x="2149091" y="3005869"/>
            <a:ext cx="1530429" cy="1435174"/>
          </a:xfrm>
          <a:prstGeom prst="rect">
            <a:avLst/>
          </a:prstGeom>
        </p:spPr>
      </p:pic>
      <p:pic>
        <p:nvPicPr>
          <p:cNvPr id="18" name="Image 17">
            <a:extLst>
              <a:ext uri="{FF2B5EF4-FFF2-40B4-BE49-F238E27FC236}">
                <a16:creationId xmlns:a16="http://schemas.microsoft.com/office/drawing/2014/main" id="{059C55F0-BE10-31D8-415F-B36BC18F6983}"/>
              </a:ext>
            </a:extLst>
          </p:cNvPr>
          <p:cNvPicPr>
            <a:picLocks noChangeAspect="1"/>
          </p:cNvPicPr>
          <p:nvPr/>
        </p:nvPicPr>
        <p:blipFill>
          <a:blip r:embed="rId5"/>
          <a:stretch>
            <a:fillRect/>
          </a:stretch>
        </p:blipFill>
        <p:spPr>
          <a:xfrm>
            <a:off x="9574010" y="4937201"/>
            <a:ext cx="2025754" cy="1739989"/>
          </a:xfrm>
          <a:prstGeom prst="rect">
            <a:avLst/>
          </a:prstGeom>
        </p:spPr>
      </p:pic>
      <p:sp>
        <p:nvSpPr>
          <p:cNvPr id="11" name="Flèche : courbe vers le bas 10">
            <a:extLst>
              <a:ext uri="{FF2B5EF4-FFF2-40B4-BE49-F238E27FC236}">
                <a16:creationId xmlns:a16="http://schemas.microsoft.com/office/drawing/2014/main" id="{5D48015F-8D28-E6D6-CEAC-EAC73D7A8D19}"/>
              </a:ext>
            </a:extLst>
          </p:cNvPr>
          <p:cNvSpPr/>
          <p:nvPr/>
        </p:nvSpPr>
        <p:spPr>
          <a:xfrm>
            <a:off x="3233733" y="906619"/>
            <a:ext cx="2667000" cy="760545"/>
          </a:xfrm>
          <a:prstGeom prst="curved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3" name="Rectangle 12">
            <a:extLst>
              <a:ext uri="{FF2B5EF4-FFF2-40B4-BE49-F238E27FC236}">
                <a16:creationId xmlns:a16="http://schemas.microsoft.com/office/drawing/2014/main" id="{136BB66D-1EAB-005C-DAA2-E754EF3272CF}"/>
              </a:ext>
            </a:extLst>
          </p:cNvPr>
          <p:cNvSpPr/>
          <p:nvPr/>
        </p:nvSpPr>
        <p:spPr>
          <a:xfrm>
            <a:off x="3427562" y="319193"/>
            <a:ext cx="2279342" cy="630942"/>
          </a:xfrm>
          <a:prstGeom prst="rect">
            <a:avLst/>
          </a:prstGeom>
          <a:noFill/>
        </p:spPr>
        <p:txBody>
          <a:bodyPr wrap="none" lIns="91440" tIns="45720" rIns="91440" bIns="45720">
            <a:spAutoFit/>
          </a:bodyPr>
          <a:lstStyle/>
          <a:p>
            <a:pPr algn="ctr"/>
            <a:r>
              <a:rPr lang="fr-FR" sz="3500" b="1" dirty="0">
                <a:ln w="22225">
                  <a:solidFill>
                    <a:schemeClr val="accent2"/>
                  </a:solidFill>
                  <a:prstDash val="solid"/>
                </a:ln>
                <a:solidFill>
                  <a:srgbClr val="FFFF00"/>
                </a:solidFill>
              </a:rPr>
              <a:t>Sélection</a:t>
            </a:r>
            <a:endParaRPr lang="fr-FR" sz="3500" b="1" cap="none" spc="0" dirty="0">
              <a:ln w="22225">
                <a:solidFill>
                  <a:schemeClr val="accent2"/>
                </a:solidFill>
                <a:prstDash val="solid"/>
              </a:ln>
              <a:solidFill>
                <a:srgbClr val="FFFF00"/>
              </a:solidFill>
              <a:effectLst/>
            </a:endParaRPr>
          </a:p>
        </p:txBody>
      </p:sp>
      <p:sp>
        <p:nvSpPr>
          <p:cNvPr id="15" name="Éclair 14">
            <a:extLst>
              <a:ext uri="{FF2B5EF4-FFF2-40B4-BE49-F238E27FC236}">
                <a16:creationId xmlns:a16="http://schemas.microsoft.com/office/drawing/2014/main" id="{950CAE64-8AF7-CAC5-409E-F84BF64FCE14}"/>
              </a:ext>
            </a:extLst>
          </p:cNvPr>
          <p:cNvSpPr/>
          <p:nvPr/>
        </p:nvSpPr>
        <p:spPr>
          <a:xfrm rot="792121">
            <a:off x="3893399" y="1352073"/>
            <a:ext cx="694038" cy="2105193"/>
          </a:xfrm>
          <a:prstGeom prst="lightningBol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Flèche : courbe vers le bas 16">
            <a:extLst>
              <a:ext uri="{FF2B5EF4-FFF2-40B4-BE49-F238E27FC236}">
                <a16:creationId xmlns:a16="http://schemas.microsoft.com/office/drawing/2014/main" id="{D31E9D46-35B6-8140-71AB-DF016346E7D0}"/>
              </a:ext>
            </a:extLst>
          </p:cNvPr>
          <p:cNvSpPr/>
          <p:nvPr/>
        </p:nvSpPr>
        <p:spPr>
          <a:xfrm>
            <a:off x="6532105" y="1026361"/>
            <a:ext cx="2667000" cy="760545"/>
          </a:xfrm>
          <a:prstGeom prst="curved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9" name="Rectangle 18">
            <a:extLst>
              <a:ext uri="{FF2B5EF4-FFF2-40B4-BE49-F238E27FC236}">
                <a16:creationId xmlns:a16="http://schemas.microsoft.com/office/drawing/2014/main" id="{CAC91DDB-0D1D-D4F6-B852-98E53B48E6E6}"/>
              </a:ext>
            </a:extLst>
          </p:cNvPr>
          <p:cNvSpPr/>
          <p:nvPr/>
        </p:nvSpPr>
        <p:spPr>
          <a:xfrm>
            <a:off x="6665530" y="343035"/>
            <a:ext cx="2279342" cy="630942"/>
          </a:xfrm>
          <a:prstGeom prst="rect">
            <a:avLst/>
          </a:prstGeom>
          <a:noFill/>
        </p:spPr>
        <p:txBody>
          <a:bodyPr wrap="none" lIns="91440" tIns="45720" rIns="91440" bIns="45720">
            <a:spAutoFit/>
          </a:bodyPr>
          <a:lstStyle/>
          <a:p>
            <a:pPr algn="ctr"/>
            <a:r>
              <a:rPr lang="fr-FR" sz="3500" b="1" dirty="0">
                <a:ln w="22225">
                  <a:solidFill>
                    <a:schemeClr val="accent2"/>
                  </a:solidFill>
                  <a:prstDash val="solid"/>
                </a:ln>
                <a:solidFill>
                  <a:srgbClr val="FFFF00"/>
                </a:solidFill>
              </a:rPr>
              <a:t>Sélection</a:t>
            </a:r>
            <a:endParaRPr lang="fr-FR" sz="3500" b="1" cap="none" spc="0" dirty="0">
              <a:ln w="22225">
                <a:solidFill>
                  <a:schemeClr val="accent2"/>
                </a:solidFill>
                <a:prstDash val="solid"/>
              </a:ln>
              <a:solidFill>
                <a:srgbClr val="FFFF00"/>
              </a:solidFill>
              <a:effectLst/>
            </a:endParaRPr>
          </a:p>
        </p:txBody>
      </p:sp>
      <p:sp>
        <p:nvSpPr>
          <p:cNvPr id="20" name="Éclair 19">
            <a:extLst>
              <a:ext uri="{FF2B5EF4-FFF2-40B4-BE49-F238E27FC236}">
                <a16:creationId xmlns:a16="http://schemas.microsoft.com/office/drawing/2014/main" id="{DE7ADD8C-511B-38B5-EFF4-0E922344FB42}"/>
              </a:ext>
            </a:extLst>
          </p:cNvPr>
          <p:cNvSpPr/>
          <p:nvPr/>
        </p:nvSpPr>
        <p:spPr>
          <a:xfrm rot="792121">
            <a:off x="7191771" y="1471815"/>
            <a:ext cx="694038" cy="2105193"/>
          </a:xfrm>
          <a:prstGeom prst="lightningBol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Flèche : courbe vers le bas 23">
            <a:extLst>
              <a:ext uri="{FF2B5EF4-FFF2-40B4-BE49-F238E27FC236}">
                <a16:creationId xmlns:a16="http://schemas.microsoft.com/office/drawing/2014/main" id="{7E147E3E-90BA-2DF3-9DFF-451792286057}"/>
              </a:ext>
            </a:extLst>
          </p:cNvPr>
          <p:cNvSpPr/>
          <p:nvPr/>
        </p:nvSpPr>
        <p:spPr>
          <a:xfrm rot="10800000">
            <a:off x="6372531" y="2962911"/>
            <a:ext cx="2667000" cy="760545"/>
          </a:xfrm>
          <a:prstGeom prst="curved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25" name="Flèche : courbe vers le bas 24">
            <a:extLst>
              <a:ext uri="{FF2B5EF4-FFF2-40B4-BE49-F238E27FC236}">
                <a16:creationId xmlns:a16="http://schemas.microsoft.com/office/drawing/2014/main" id="{80A975CF-6F7A-8FBB-032C-255C5FE2F39A}"/>
              </a:ext>
            </a:extLst>
          </p:cNvPr>
          <p:cNvSpPr/>
          <p:nvPr/>
        </p:nvSpPr>
        <p:spPr>
          <a:xfrm rot="10800000">
            <a:off x="3206065" y="2994981"/>
            <a:ext cx="2667000" cy="760545"/>
          </a:xfrm>
          <a:prstGeom prst="curved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26" name="Rectangle 25">
            <a:extLst>
              <a:ext uri="{FF2B5EF4-FFF2-40B4-BE49-F238E27FC236}">
                <a16:creationId xmlns:a16="http://schemas.microsoft.com/office/drawing/2014/main" id="{C7E75147-4D3D-0212-834E-1D6D4F133730}"/>
              </a:ext>
            </a:extLst>
          </p:cNvPr>
          <p:cNvSpPr/>
          <p:nvPr/>
        </p:nvSpPr>
        <p:spPr>
          <a:xfrm rot="16200000">
            <a:off x="3510803" y="1973257"/>
            <a:ext cx="2004010" cy="523220"/>
          </a:xfrm>
          <a:prstGeom prst="rect">
            <a:avLst/>
          </a:prstGeom>
          <a:noFill/>
        </p:spPr>
        <p:txBody>
          <a:bodyPr wrap="none" lIns="91440" tIns="45720" rIns="91440" bIns="45720">
            <a:spAutoFit/>
          </a:bodyPr>
          <a:lstStyle/>
          <a:p>
            <a:pPr algn="ctr"/>
            <a:r>
              <a:rPr lang="fr-FR" sz="2800" b="1" dirty="0">
                <a:ln w="22225">
                  <a:solidFill>
                    <a:schemeClr val="accent2"/>
                  </a:solidFill>
                  <a:prstDash val="solid"/>
                </a:ln>
                <a:solidFill>
                  <a:srgbClr val="FFFF00"/>
                </a:solidFill>
              </a:rPr>
              <a:t>Inhibition</a:t>
            </a:r>
            <a:endParaRPr lang="fr-FR" sz="2800" b="1" cap="none" spc="0" dirty="0">
              <a:ln w="22225">
                <a:solidFill>
                  <a:schemeClr val="accent2"/>
                </a:solidFill>
                <a:prstDash val="solid"/>
              </a:ln>
              <a:solidFill>
                <a:srgbClr val="FFFF00"/>
              </a:solidFill>
              <a:effectLst/>
            </a:endParaRPr>
          </a:p>
        </p:txBody>
      </p:sp>
      <p:sp>
        <p:nvSpPr>
          <p:cNvPr id="27" name="Rectangle 26">
            <a:extLst>
              <a:ext uri="{FF2B5EF4-FFF2-40B4-BE49-F238E27FC236}">
                <a16:creationId xmlns:a16="http://schemas.microsoft.com/office/drawing/2014/main" id="{E37A5540-715E-65EE-EA92-589FCD71D9D4}"/>
              </a:ext>
            </a:extLst>
          </p:cNvPr>
          <p:cNvSpPr/>
          <p:nvPr/>
        </p:nvSpPr>
        <p:spPr>
          <a:xfrm rot="16200000">
            <a:off x="6863600" y="2157220"/>
            <a:ext cx="2004010" cy="523220"/>
          </a:xfrm>
          <a:prstGeom prst="rect">
            <a:avLst/>
          </a:prstGeom>
          <a:noFill/>
        </p:spPr>
        <p:txBody>
          <a:bodyPr wrap="none" lIns="91440" tIns="45720" rIns="91440" bIns="45720">
            <a:spAutoFit/>
          </a:bodyPr>
          <a:lstStyle/>
          <a:p>
            <a:pPr algn="ctr"/>
            <a:r>
              <a:rPr lang="fr-FR" sz="2800" b="1" dirty="0">
                <a:ln w="22225">
                  <a:solidFill>
                    <a:schemeClr val="accent2"/>
                  </a:solidFill>
                  <a:prstDash val="solid"/>
                </a:ln>
                <a:solidFill>
                  <a:srgbClr val="FFFF00"/>
                </a:solidFill>
              </a:rPr>
              <a:t>Inhibition</a:t>
            </a:r>
            <a:endParaRPr lang="fr-FR" sz="2800" b="1" cap="none" spc="0" dirty="0">
              <a:ln w="22225">
                <a:solidFill>
                  <a:schemeClr val="accent2"/>
                </a:solidFill>
                <a:prstDash val="solid"/>
              </a:ln>
              <a:solidFill>
                <a:srgbClr val="FFFF00"/>
              </a:solidFill>
              <a:effectLst/>
            </a:endParaRPr>
          </a:p>
        </p:txBody>
      </p:sp>
    </p:spTree>
    <p:extLst>
      <p:ext uri="{BB962C8B-B14F-4D97-AF65-F5344CB8AC3E}">
        <p14:creationId xmlns:p14="http://schemas.microsoft.com/office/powerpoint/2010/main" val="964002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uage 1">
            <a:extLst>
              <a:ext uri="{FF2B5EF4-FFF2-40B4-BE49-F238E27FC236}">
                <a16:creationId xmlns:a16="http://schemas.microsoft.com/office/drawing/2014/main" id="{68133F01-7A56-4560-A06F-F809F7785482}"/>
              </a:ext>
            </a:extLst>
          </p:cNvPr>
          <p:cNvSpPr/>
          <p:nvPr/>
        </p:nvSpPr>
        <p:spPr>
          <a:xfrm>
            <a:off x="1141409" y="1196631"/>
            <a:ext cx="3559628" cy="2579915"/>
          </a:xfrm>
          <a:prstGeom prst="cloud">
            <a:avLst/>
          </a:prstGeom>
          <a:solidFill>
            <a:schemeClr val="tx1">
              <a:alpha val="8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 name="Image 2">
            <a:extLst>
              <a:ext uri="{FF2B5EF4-FFF2-40B4-BE49-F238E27FC236}">
                <a16:creationId xmlns:a16="http://schemas.microsoft.com/office/drawing/2014/main" id="{A163D8CF-A5BA-B303-E516-C949AE0484DE}"/>
              </a:ext>
            </a:extLst>
          </p:cNvPr>
          <p:cNvPicPr>
            <a:picLocks noChangeAspect="1"/>
          </p:cNvPicPr>
          <p:nvPr/>
        </p:nvPicPr>
        <p:blipFill>
          <a:blip r:embed="rId2"/>
          <a:stretch>
            <a:fillRect/>
          </a:stretch>
        </p:blipFill>
        <p:spPr>
          <a:xfrm>
            <a:off x="2149091" y="3005869"/>
            <a:ext cx="1530429" cy="1435174"/>
          </a:xfrm>
          <a:prstGeom prst="rect">
            <a:avLst/>
          </a:prstGeom>
        </p:spPr>
      </p:pic>
      <p:sp>
        <p:nvSpPr>
          <p:cNvPr id="4" name="ZoneTexte 3">
            <a:extLst>
              <a:ext uri="{FF2B5EF4-FFF2-40B4-BE49-F238E27FC236}">
                <a16:creationId xmlns:a16="http://schemas.microsoft.com/office/drawing/2014/main" id="{DFC46494-04CA-790D-683A-7FB1FEBFCADB}"/>
              </a:ext>
            </a:extLst>
          </p:cNvPr>
          <p:cNvSpPr txBox="1"/>
          <p:nvPr/>
        </p:nvSpPr>
        <p:spPr>
          <a:xfrm>
            <a:off x="5534548" y="1491796"/>
            <a:ext cx="5938995" cy="3970318"/>
          </a:xfrm>
          <a:prstGeom prst="rect">
            <a:avLst/>
          </a:prstGeom>
          <a:noFill/>
        </p:spPr>
        <p:txBody>
          <a:bodyPr wrap="square" rtlCol="0">
            <a:spAutoFit/>
          </a:bodyPr>
          <a:lstStyle/>
          <a:p>
            <a:r>
              <a:rPr lang="fr-BE" sz="2800" dirty="0"/>
              <a:t>Reçoit les informations captées par les 5 sens</a:t>
            </a:r>
          </a:p>
          <a:p>
            <a:r>
              <a:rPr lang="fr-BE" sz="2800" dirty="0"/>
              <a:t>Sélectionne les informations traitées ou non via </a:t>
            </a:r>
            <a:r>
              <a:rPr lang="fr-BE" sz="2800" b="1" dirty="0"/>
              <a:t>le processus d’attention et d’inhibition des distracteurs</a:t>
            </a:r>
          </a:p>
          <a:p>
            <a:r>
              <a:rPr lang="fr-BE" sz="2800" u="sng" dirty="0"/>
              <a:t>Unité de mesure</a:t>
            </a:r>
            <a:r>
              <a:rPr lang="fr-BE" sz="2800" dirty="0"/>
              <a:t>: fonctionnement en fraction de seconde (voir schéma ci-après)</a:t>
            </a:r>
          </a:p>
        </p:txBody>
      </p:sp>
      <p:sp>
        <p:nvSpPr>
          <p:cNvPr id="5" name="Rectangle 4">
            <a:extLst>
              <a:ext uri="{FF2B5EF4-FFF2-40B4-BE49-F238E27FC236}">
                <a16:creationId xmlns:a16="http://schemas.microsoft.com/office/drawing/2014/main" id="{3A0D65C6-8A8A-2D2D-294A-75F1D3E8F712}"/>
              </a:ext>
            </a:extLst>
          </p:cNvPr>
          <p:cNvSpPr/>
          <p:nvPr/>
        </p:nvSpPr>
        <p:spPr>
          <a:xfrm>
            <a:off x="1715027" y="1861128"/>
            <a:ext cx="2412392" cy="1077218"/>
          </a:xfrm>
          <a:prstGeom prst="rect">
            <a:avLst/>
          </a:prstGeom>
          <a:noFill/>
        </p:spPr>
        <p:txBody>
          <a:bodyPr wrap="none" lIns="91440" tIns="45720" rIns="91440" bIns="45720">
            <a:spAutoFit/>
          </a:bodyPr>
          <a:lstStyle/>
          <a:p>
            <a:pPr algn="ctr"/>
            <a:r>
              <a:rPr lang="fr-FR" sz="320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Mémoire</a:t>
            </a:r>
          </a:p>
          <a:p>
            <a:pPr algn="ctr"/>
            <a:r>
              <a:rPr lang="fr-FR"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sensorielle</a:t>
            </a:r>
            <a:r>
              <a:rPr lang="fr-FR" sz="320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p>
        </p:txBody>
      </p:sp>
    </p:spTree>
    <p:extLst>
      <p:ext uri="{BB962C8B-B14F-4D97-AF65-F5344CB8AC3E}">
        <p14:creationId xmlns:p14="http://schemas.microsoft.com/office/powerpoint/2010/main" val="1944011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erveau&#10;&#10;Le contenu généré par l’IA peut être incorrect.">
            <a:extLst>
              <a:ext uri="{FF2B5EF4-FFF2-40B4-BE49-F238E27FC236}">
                <a16:creationId xmlns:a16="http://schemas.microsoft.com/office/drawing/2014/main" id="{2394A702-90C1-53BA-F407-251AA6466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441" y="966107"/>
            <a:ext cx="11085835" cy="4574722"/>
          </a:xfrm>
          <a:prstGeom prst="rect">
            <a:avLst/>
          </a:prstGeom>
        </p:spPr>
      </p:pic>
    </p:spTree>
    <p:extLst>
      <p:ext uri="{BB962C8B-B14F-4D97-AF65-F5344CB8AC3E}">
        <p14:creationId xmlns:p14="http://schemas.microsoft.com/office/powerpoint/2010/main" val="4011353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14557BF-243E-4403-CD4F-DF75F82DDB9C}"/>
              </a:ext>
            </a:extLst>
          </p:cNvPr>
          <p:cNvSpPr txBox="1"/>
          <p:nvPr/>
        </p:nvSpPr>
        <p:spPr>
          <a:xfrm>
            <a:off x="1196124" y="570532"/>
            <a:ext cx="2451953" cy="646331"/>
          </a:xfrm>
          <a:prstGeom prst="rect">
            <a:avLst/>
          </a:prstGeom>
          <a:noFill/>
        </p:spPr>
        <p:txBody>
          <a:bodyPr wrap="none" rtlCol="0">
            <a:spAutoFit/>
          </a:bodyPr>
          <a:lstStyle/>
          <a:p>
            <a:r>
              <a:rPr lang="fr-BE" sz="3600" dirty="0"/>
              <a:t>Sommaire</a:t>
            </a:r>
          </a:p>
        </p:txBody>
      </p:sp>
      <p:sp>
        <p:nvSpPr>
          <p:cNvPr id="4" name="ZoneTexte 3">
            <a:extLst>
              <a:ext uri="{FF2B5EF4-FFF2-40B4-BE49-F238E27FC236}">
                <a16:creationId xmlns:a16="http://schemas.microsoft.com/office/drawing/2014/main" id="{B17D5EFE-AD46-9159-E55A-114BB461E8DD}"/>
              </a:ext>
            </a:extLst>
          </p:cNvPr>
          <p:cNvSpPr txBox="1"/>
          <p:nvPr/>
        </p:nvSpPr>
        <p:spPr>
          <a:xfrm>
            <a:off x="642732" y="1222555"/>
            <a:ext cx="10059705" cy="2246769"/>
          </a:xfrm>
          <a:prstGeom prst="rect">
            <a:avLst/>
          </a:prstGeom>
          <a:noFill/>
        </p:spPr>
        <p:txBody>
          <a:bodyPr wrap="square">
            <a:spAutoFit/>
          </a:bodyPr>
          <a:lstStyle/>
          <a:p>
            <a:r>
              <a:rPr lang="fr-BE" sz="2800" dirty="0"/>
              <a:t>Le                        ou centre d’apprentissage</a:t>
            </a:r>
          </a:p>
          <a:p>
            <a:r>
              <a:rPr lang="fr-BE" sz="2800" dirty="0"/>
              <a:t>                                      </a:t>
            </a:r>
          </a:p>
          <a:p>
            <a:endParaRPr lang="fr-BE" sz="2800" dirty="0"/>
          </a:p>
          <a:p>
            <a:r>
              <a:rPr lang="fr-BE" sz="2800" dirty="0"/>
              <a:t> -&gt; Les différentes </a:t>
            </a:r>
            <a:r>
              <a:rPr lang="fr-BE" sz="2800" b="1" dirty="0"/>
              <a:t>mémoires</a:t>
            </a:r>
          </a:p>
          <a:p>
            <a:r>
              <a:rPr lang="fr-BE" sz="2800" b="1" dirty="0"/>
              <a:t>et les obstacles au bon fonctionnement</a:t>
            </a:r>
          </a:p>
        </p:txBody>
      </p:sp>
      <p:sp>
        <p:nvSpPr>
          <p:cNvPr id="6" name="ZoneTexte 5">
            <a:extLst>
              <a:ext uri="{FF2B5EF4-FFF2-40B4-BE49-F238E27FC236}">
                <a16:creationId xmlns:a16="http://schemas.microsoft.com/office/drawing/2014/main" id="{5FA740E6-614D-B0CE-CCE4-5D1837A9F9A1}"/>
              </a:ext>
            </a:extLst>
          </p:cNvPr>
          <p:cNvSpPr txBox="1"/>
          <p:nvPr/>
        </p:nvSpPr>
        <p:spPr>
          <a:xfrm>
            <a:off x="319231" y="5158391"/>
            <a:ext cx="11553538" cy="954107"/>
          </a:xfrm>
          <a:prstGeom prst="rect">
            <a:avLst/>
          </a:prstGeom>
          <a:noFill/>
        </p:spPr>
        <p:txBody>
          <a:bodyPr wrap="square">
            <a:spAutoFit/>
          </a:bodyPr>
          <a:lstStyle/>
          <a:p>
            <a:pPr algn="just"/>
            <a:r>
              <a:rPr lang="fr-BE" sz="2800" dirty="0"/>
              <a:t>Dans vos classes: le </a:t>
            </a:r>
            <a:r>
              <a:rPr lang="fr-BE" sz="2800" b="1" dirty="0"/>
              <a:t>dialogue pédagogique</a:t>
            </a:r>
            <a:r>
              <a:rPr lang="fr-BE" sz="2800" dirty="0"/>
              <a:t>, la gestion mentale, les  "</a:t>
            </a:r>
            <a:r>
              <a:rPr lang="fr-BE" sz="2800" b="1" dirty="0"/>
              <a:t>savoir faire stratégiques</a:t>
            </a:r>
            <a:r>
              <a:rPr lang="fr-BE" sz="2800" dirty="0"/>
              <a:t>" de l’élève, questionnaires </a:t>
            </a:r>
            <a:r>
              <a:rPr lang="fr-BE" sz="2800"/>
              <a:t>et check-lists</a:t>
            </a:r>
            <a:endParaRPr lang="fr-BE" sz="2800" dirty="0"/>
          </a:p>
        </p:txBody>
      </p:sp>
      <p:pic>
        <p:nvPicPr>
          <p:cNvPr id="15" name="Image 14">
            <a:extLst>
              <a:ext uri="{FF2B5EF4-FFF2-40B4-BE49-F238E27FC236}">
                <a16:creationId xmlns:a16="http://schemas.microsoft.com/office/drawing/2014/main" id="{860B361B-E0BF-31D8-9744-87408741CD61}"/>
              </a:ext>
            </a:extLst>
          </p:cNvPr>
          <p:cNvPicPr>
            <a:picLocks noChangeAspect="1"/>
          </p:cNvPicPr>
          <p:nvPr/>
        </p:nvPicPr>
        <p:blipFill>
          <a:blip r:embed="rId2"/>
          <a:stretch>
            <a:fillRect/>
          </a:stretch>
        </p:blipFill>
        <p:spPr>
          <a:xfrm>
            <a:off x="1800831" y="1182785"/>
            <a:ext cx="1242538" cy="1163154"/>
          </a:xfrm>
          <a:prstGeom prst="rect">
            <a:avLst/>
          </a:prstGeom>
        </p:spPr>
      </p:pic>
      <p:pic>
        <p:nvPicPr>
          <p:cNvPr id="17" name="Image 16">
            <a:extLst>
              <a:ext uri="{FF2B5EF4-FFF2-40B4-BE49-F238E27FC236}">
                <a16:creationId xmlns:a16="http://schemas.microsoft.com/office/drawing/2014/main" id="{9279A91F-A4BC-F377-F3D9-489EDF2B6995}"/>
              </a:ext>
            </a:extLst>
          </p:cNvPr>
          <p:cNvPicPr>
            <a:picLocks noChangeAspect="1"/>
          </p:cNvPicPr>
          <p:nvPr/>
        </p:nvPicPr>
        <p:blipFill>
          <a:blip r:embed="rId3"/>
          <a:stretch>
            <a:fillRect/>
          </a:stretch>
        </p:blipFill>
        <p:spPr>
          <a:xfrm>
            <a:off x="7848599" y="1780208"/>
            <a:ext cx="3570040" cy="1951406"/>
          </a:xfrm>
          <a:prstGeom prst="rect">
            <a:avLst/>
          </a:prstGeom>
        </p:spPr>
      </p:pic>
      <p:pic>
        <p:nvPicPr>
          <p:cNvPr id="18" name="Image 17">
            <a:extLst>
              <a:ext uri="{FF2B5EF4-FFF2-40B4-BE49-F238E27FC236}">
                <a16:creationId xmlns:a16="http://schemas.microsoft.com/office/drawing/2014/main" id="{65F25049-1F50-A39A-8570-1DF7B686575D}"/>
              </a:ext>
            </a:extLst>
          </p:cNvPr>
          <p:cNvPicPr>
            <a:picLocks noChangeAspect="1"/>
          </p:cNvPicPr>
          <p:nvPr/>
        </p:nvPicPr>
        <p:blipFill>
          <a:blip r:embed="rId4"/>
          <a:srcRect t="73550"/>
          <a:stretch/>
        </p:blipFill>
        <p:spPr>
          <a:xfrm>
            <a:off x="4375932" y="4057578"/>
            <a:ext cx="4154990" cy="646331"/>
          </a:xfrm>
          <a:prstGeom prst="rect">
            <a:avLst/>
          </a:prstGeom>
        </p:spPr>
      </p:pic>
      <p:sp>
        <p:nvSpPr>
          <p:cNvPr id="20" name="ZoneTexte 19">
            <a:extLst>
              <a:ext uri="{FF2B5EF4-FFF2-40B4-BE49-F238E27FC236}">
                <a16:creationId xmlns:a16="http://schemas.microsoft.com/office/drawing/2014/main" id="{4DBB3483-7922-E633-5FD3-3BCD265B17CF}"/>
              </a:ext>
            </a:extLst>
          </p:cNvPr>
          <p:cNvSpPr txBox="1"/>
          <p:nvPr/>
        </p:nvSpPr>
        <p:spPr>
          <a:xfrm>
            <a:off x="5321808" y="3486452"/>
            <a:ext cx="2657420" cy="553998"/>
          </a:xfrm>
          <a:prstGeom prst="rect">
            <a:avLst/>
          </a:prstGeom>
          <a:noFill/>
        </p:spPr>
        <p:txBody>
          <a:bodyPr wrap="square" rtlCol="0">
            <a:spAutoFit/>
          </a:bodyPr>
          <a:lstStyle/>
          <a:p>
            <a:r>
              <a:rPr lang="fr-BE" sz="3000" b="1" dirty="0" err="1">
                <a:solidFill>
                  <a:srgbClr val="FF0000"/>
                </a:solidFill>
              </a:rPr>
              <a:t>E</a:t>
            </a:r>
            <a:r>
              <a:rPr lang="fr-BE" sz="3000" b="1" dirty="0" err="1">
                <a:solidFill>
                  <a:srgbClr val="FFC000"/>
                </a:solidFill>
              </a:rPr>
              <a:t>S</a:t>
            </a:r>
            <a:r>
              <a:rPr lang="fr-BE" sz="3000" b="1" dirty="0" err="1">
                <a:solidFill>
                  <a:srgbClr val="92D050"/>
                </a:solidFill>
              </a:rPr>
              <a:t>C</a:t>
            </a:r>
            <a:r>
              <a:rPr lang="fr-BE" sz="3000" b="1" dirty="0" err="1">
                <a:solidFill>
                  <a:srgbClr val="00B050"/>
                </a:solidFill>
              </a:rPr>
              <a:t>R</a:t>
            </a:r>
            <a:r>
              <a:rPr lang="fr-BE" sz="3000" b="1" dirty="0" err="1"/>
              <a:t>ime</a:t>
            </a:r>
            <a:endParaRPr lang="fr-BE" sz="3000" b="1" dirty="0"/>
          </a:p>
        </p:txBody>
      </p:sp>
    </p:spTree>
    <p:extLst>
      <p:ext uri="{BB962C8B-B14F-4D97-AF65-F5344CB8AC3E}">
        <p14:creationId xmlns:p14="http://schemas.microsoft.com/office/powerpoint/2010/main" val="468793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7BA16-91F0-2EA7-ED11-629B3DE0F223}"/>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4561FD31-E63A-08FD-C6A4-37D7481B7275}"/>
              </a:ext>
            </a:extLst>
          </p:cNvPr>
          <p:cNvSpPr txBox="1"/>
          <p:nvPr/>
        </p:nvSpPr>
        <p:spPr>
          <a:xfrm>
            <a:off x="4330586" y="512640"/>
            <a:ext cx="7396315" cy="6093976"/>
          </a:xfrm>
          <a:prstGeom prst="rect">
            <a:avLst/>
          </a:prstGeom>
          <a:noFill/>
        </p:spPr>
        <p:txBody>
          <a:bodyPr wrap="square" rtlCol="0">
            <a:spAutoFit/>
          </a:bodyPr>
          <a:lstStyle/>
          <a:p>
            <a:r>
              <a:rPr lang="fr-BE" sz="2600" dirty="0"/>
              <a:t>Possède une </a:t>
            </a:r>
            <a:r>
              <a:rPr lang="fr-BE" sz="2600" b="1" dirty="0"/>
              <a:t>capacité</a:t>
            </a:r>
            <a:r>
              <a:rPr lang="fr-BE" sz="2600" dirty="0"/>
              <a:t> de rétention des informations </a:t>
            </a:r>
            <a:r>
              <a:rPr lang="fr-BE" sz="2600" b="1" dirty="0"/>
              <a:t>limitée</a:t>
            </a:r>
            <a:r>
              <a:rPr lang="fr-BE" sz="2600" dirty="0"/>
              <a:t> à 7 +/- 2 éléments (</a:t>
            </a:r>
            <a:r>
              <a:rPr lang="fr-BE" sz="2600" i="1" dirty="0"/>
              <a:t>Miller, The </a:t>
            </a:r>
            <a:r>
              <a:rPr lang="fr-BE" sz="2600" i="1" dirty="0" err="1"/>
              <a:t>magical</a:t>
            </a:r>
            <a:r>
              <a:rPr lang="fr-BE" sz="2600" i="1" dirty="0"/>
              <a:t> </a:t>
            </a:r>
            <a:r>
              <a:rPr lang="fr-BE" sz="2600" i="1" dirty="0" err="1"/>
              <a:t>number</a:t>
            </a:r>
            <a:r>
              <a:rPr lang="fr-BE" sz="2600" i="1" dirty="0"/>
              <a:t> 7</a:t>
            </a:r>
            <a:r>
              <a:rPr lang="fr-BE" sz="2600" dirty="0"/>
              <a:t>)</a:t>
            </a:r>
          </a:p>
          <a:p>
            <a:r>
              <a:rPr lang="fr-BE" sz="2600" dirty="0"/>
              <a:t>Facilement en </a:t>
            </a:r>
            <a:r>
              <a:rPr lang="fr-BE" sz="2600" b="1" dirty="0"/>
              <a:t>surcharge cognitive </a:t>
            </a:r>
            <a:r>
              <a:rPr lang="fr-BE" sz="2600" dirty="0"/>
              <a:t>ou </a:t>
            </a:r>
            <a:r>
              <a:rPr lang="fr-BE" sz="2600" b="1" dirty="0"/>
              <a:t>interrompue</a:t>
            </a:r>
            <a:r>
              <a:rPr lang="fr-BE" sz="2600" dirty="0"/>
              <a:t> par un élément perturbateur</a:t>
            </a:r>
          </a:p>
          <a:p>
            <a:r>
              <a:rPr lang="fr-BE" sz="2600" dirty="0"/>
              <a:t>Oublie facilement (voir courbe Ebbinghaus)</a:t>
            </a:r>
          </a:p>
          <a:p>
            <a:r>
              <a:rPr lang="fr-BE" sz="2600" dirty="0"/>
              <a:t>Inefficace dans certaines situations (stress, harcèlement, danger, manque d’énergie, …)</a:t>
            </a:r>
          </a:p>
          <a:p>
            <a:r>
              <a:rPr lang="fr-BE" sz="2600" dirty="0"/>
              <a:t>Au carrefour entre la mémoire sensorielle et la mémoire à long terme</a:t>
            </a:r>
            <a:r>
              <a:rPr lang="fr-BE" sz="2600" b="1" dirty="0"/>
              <a:t>: </a:t>
            </a:r>
            <a:r>
              <a:rPr lang="fr-BE" sz="2600" dirty="0"/>
              <a:t>elle traite les informations qu’elle reçoit de la MS et elle fait appel aux informations en MLT utiles dans la situation présente.</a:t>
            </a:r>
          </a:p>
          <a:p>
            <a:r>
              <a:rPr lang="fr-BE" sz="2600" u="sng" dirty="0"/>
              <a:t>Unité de mesure</a:t>
            </a:r>
            <a:r>
              <a:rPr lang="fr-BE" sz="2600" dirty="0"/>
              <a:t>: fonctionnement en minutes ou en jours</a:t>
            </a:r>
          </a:p>
        </p:txBody>
      </p:sp>
      <p:sp>
        <p:nvSpPr>
          <p:cNvPr id="6" name="Nuage 5">
            <a:extLst>
              <a:ext uri="{FF2B5EF4-FFF2-40B4-BE49-F238E27FC236}">
                <a16:creationId xmlns:a16="http://schemas.microsoft.com/office/drawing/2014/main" id="{560CDD40-3C06-0F66-1424-DDC50EECA07B}"/>
              </a:ext>
            </a:extLst>
          </p:cNvPr>
          <p:cNvSpPr/>
          <p:nvPr/>
        </p:nvSpPr>
        <p:spPr>
          <a:xfrm>
            <a:off x="811514" y="1057837"/>
            <a:ext cx="3559628" cy="2579915"/>
          </a:xfrm>
          <a:prstGeom prst="cloud">
            <a:avLst/>
          </a:prstGeom>
          <a:solidFill>
            <a:schemeClr val="tx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sz="1200" dirty="0"/>
          </a:p>
        </p:txBody>
      </p:sp>
      <p:sp>
        <p:nvSpPr>
          <p:cNvPr id="7" name="Rectangle 6">
            <a:extLst>
              <a:ext uri="{FF2B5EF4-FFF2-40B4-BE49-F238E27FC236}">
                <a16:creationId xmlns:a16="http://schemas.microsoft.com/office/drawing/2014/main" id="{34F91810-D968-1760-DC6F-46293B7DA95C}"/>
              </a:ext>
            </a:extLst>
          </p:cNvPr>
          <p:cNvSpPr/>
          <p:nvPr/>
        </p:nvSpPr>
        <p:spPr>
          <a:xfrm>
            <a:off x="1115304" y="1654297"/>
            <a:ext cx="2869888" cy="1077218"/>
          </a:xfrm>
          <a:prstGeom prst="rect">
            <a:avLst/>
          </a:prstGeom>
          <a:noFill/>
        </p:spPr>
        <p:txBody>
          <a:bodyPr wrap="none" lIns="91440" tIns="45720" rIns="91440" bIns="45720">
            <a:spAutoFit/>
          </a:bodyPr>
          <a:lstStyle/>
          <a:p>
            <a:pPr algn="ctr"/>
            <a:r>
              <a:rPr lang="fr-FR" sz="320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Mémoire</a:t>
            </a:r>
          </a:p>
          <a:p>
            <a:pPr algn="ctr"/>
            <a:r>
              <a:rPr lang="fr-FR" sz="320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À court terme</a:t>
            </a:r>
          </a:p>
        </p:txBody>
      </p:sp>
      <p:pic>
        <p:nvPicPr>
          <p:cNvPr id="8" name="Image 7">
            <a:extLst>
              <a:ext uri="{FF2B5EF4-FFF2-40B4-BE49-F238E27FC236}">
                <a16:creationId xmlns:a16="http://schemas.microsoft.com/office/drawing/2014/main" id="{2C58E725-0BC6-AF28-DD4A-B045A97DC6CF}"/>
              </a:ext>
            </a:extLst>
          </p:cNvPr>
          <p:cNvPicPr>
            <a:picLocks noChangeAspect="1"/>
          </p:cNvPicPr>
          <p:nvPr/>
        </p:nvPicPr>
        <p:blipFill>
          <a:blip r:embed="rId2"/>
          <a:stretch>
            <a:fillRect/>
          </a:stretch>
        </p:blipFill>
        <p:spPr>
          <a:xfrm>
            <a:off x="1994594" y="2849290"/>
            <a:ext cx="1111307" cy="1524078"/>
          </a:xfrm>
          <a:prstGeom prst="rect">
            <a:avLst/>
          </a:prstGeom>
        </p:spPr>
      </p:pic>
      <p:sp>
        <p:nvSpPr>
          <p:cNvPr id="9" name="ZoneTexte 8">
            <a:extLst>
              <a:ext uri="{FF2B5EF4-FFF2-40B4-BE49-F238E27FC236}">
                <a16:creationId xmlns:a16="http://schemas.microsoft.com/office/drawing/2014/main" id="{9408838E-E0CC-E595-339A-9BA35F71CF5A}"/>
              </a:ext>
            </a:extLst>
          </p:cNvPr>
          <p:cNvSpPr txBox="1"/>
          <p:nvPr/>
        </p:nvSpPr>
        <p:spPr>
          <a:xfrm>
            <a:off x="1649200" y="4355222"/>
            <a:ext cx="2064760" cy="369332"/>
          </a:xfrm>
          <a:prstGeom prst="rect">
            <a:avLst/>
          </a:prstGeom>
          <a:noFill/>
        </p:spPr>
        <p:txBody>
          <a:bodyPr wrap="square" rtlCol="0">
            <a:spAutoFit/>
          </a:bodyPr>
          <a:lstStyle/>
          <a:p>
            <a:r>
              <a:rPr lang="fr-BE" dirty="0"/>
              <a:t>UM: minute - jour</a:t>
            </a:r>
          </a:p>
        </p:txBody>
      </p:sp>
    </p:spTree>
    <p:extLst>
      <p:ext uri="{BB962C8B-B14F-4D97-AF65-F5344CB8AC3E}">
        <p14:creationId xmlns:p14="http://schemas.microsoft.com/office/powerpoint/2010/main" val="1318082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B607055-4B78-B3F7-4E0E-4BF81C2DA62A}"/>
              </a:ext>
            </a:extLst>
          </p:cNvPr>
          <p:cNvPicPr>
            <a:picLocks noChangeAspect="1"/>
          </p:cNvPicPr>
          <p:nvPr/>
        </p:nvPicPr>
        <p:blipFill>
          <a:blip r:embed="rId2"/>
          <a:stretch>
            <a:fillRect/>
          </a:stretch>
        </p:blipFill>
        <p:spPr>
          <a:xfrm>
            <a:off x="1410974" y="0"/>
            <a:ext cx="9344111" cy="6839013"/>
          </a:xfrm>
          <a:prstGeom prst="rect">
            <a:avLst/>
          </a:prstGeom>
        </p:spPr>
      </p:pic>
    </p:spTree>
    <p:extLst>
      <p:ext uri="{BB962C8B-B14F-4D97-AF65-F5344CB8AC3E}">
        <p14:creationId xmlns:p14="http://schemas.microsoft.com/office/powerpoint/2010/main" val="551062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uage 1">
            <a:extLst>
              <a:ext uri="{FF2B5EF4-FFF2-40B4-BE49-F238E27FC236}">
                <a16:creationId xmlns:a16="http://schemas.microsoft.com/office/drawing/2014/main" id="{2C8010A6-2498-C066-6A16-08EE7E5D8F4F}"/>
              </a:ext>
            </a:extLst>
          </p:cNvPr>
          <p:cNvSpPr/>
          <p:nvPr/>
        </p:nvSpPr>
        <p:spPr>
          <a:xfrm>
            <a:off x="390301" y="1014293"/>
            <a:ext cx="3829912" cy="2710545"/>
          </a:xfrm>
          <a:prstGeom prst="cloud">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Rectangle 2">
            <a:extLst>
              <a:ext uri="{FF2B5EF4-FFF2-40B4-BE49-F238E27FC236}">
                <a16:creationId xmlns:a16="http://schemas.microsoft.com/office/drawing/2014/main" id="{36F6ED9D-4726-760C-91CA-F365D557F426}"/>
              </a:ext>
            </a:extLst>
          </p:cNvPr>
          <p:cNvSpPr/>
          <p:nvPr/>
        </p:nvSpPr>
        <p:spPr>
          <a:xfrm>
            <a:off x="794920" y="1644549"/>
            <a:ext cx="2717154" cy="1077218"/>
          </a:xfrm>
          <a:prstGeom prst="rect">
            <a:avLst/>
          </a:prstGeom>
          <a:noFill/>
        </p:spPr>
        <p:txBody>
          <a:bodyPr wrap="none" lIns="91440" tIns="45720" rIns="91440" bIns="45720">
            <a:spAutoFit/>
          </a:bodyPr>
          <a:lstStyle/>
          <a:p>
            <a:pPr algn="ctr"/>
            <a:r>
              <a:rPr lang="fr-FR" sz="320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Mémoire</a:t>
            </a:r>
          </a:p>
          <a:p>
            <a:pPr algn="ctr"/>
            <a:r>
              <a:rPr lang="fr-FR" sz="320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À long terme </a:t>
            </a:r>
          </a:p>
        </p:txBody>
      </p:sp>
      <p:pic>
        <p:nvPicPr>
          <p:cNvPr id="4" name="Image 3">
            <a:extLst>
              <a:ext uri="{FF2B5EF4-FFF2-40B4-BE49-F238E27FC236}">
                <a16:creationId xmlns:a16="http://schemas.microsoft.com/office/drawing/2014/main" id="{03F6F650-4F5F-2649-01DE-F90C6396E68B}"/>
              </a:ext>
            </a:extLst>
          </p:cNvPr>
          <p:cNvPicPr>
            <a:picLocks noChangeAspect="1"/>
          </p:cNvPicPr>
          <p:nvPr/>
        </p:nvPicPr>
        <p:blipFill>
          <a:blip r:embed="rId2"/>
          <a:srcRect t="-872" b="-1"/>
          <a:stretch/>
        </p:blipFill>
        <p:spPr>
          <a:xfrm>
            <a:off x="653532" y="2978503"/>
            <a:ext cx="2705239" cy="1466909"/>
          </a:xfrm>
          <a:prstGeom prst="rect">
            <a:avLst/>
          </a:prstGeom>
        </p:spPr>
      </p:pic>
      <p:sp>
        <p:nvSpPr>
          <p:cNvPr id="5" name="ZoneTexte 4">
            <a:extLst>
              <a:ext uri="{FF2B5EF4-FFF2-40B4-BE49-F238E27FC236}">
                <a16:creationId xmlns:a16="http://schemas.microsoft.com/office/drawing/2014/main" id="{EFF9ACAC-F4CD-1AD8-7908-3E15E53CE182}"/>
              </a:ext>
            </a:extLst>
          </p:cNvPr>
          <p:cNvSpPr txBox="1"/>
          <p:nvPr/>
        </p:nvSpPr>
        <p:spPr>
          <a:xfrm>
            <a:off x="4483445" y="262269"/>
            <a:ext cx="7585370" cy="6093976"/>
          </a:xfrm>
          <a:prstGeom prst="rect">
            <a:avLst/>
          </a:prstGeom>
          <a:noFill/>
        </p:spPr>
        <p:txBody>
          <a:bodyPr wrap="square" rtlCol="0">
            <a:spAutoFit/>
          </a:bodyPr>
          <a:lstStyle/>
          <a:p>
            <a:r>
              <a:rPr lang="fr-BE" sz="2600" dirty="0"/>
              <a:t>Possède une </a:t>
            </a:r>
            <a:r>
              <a:rPr lang="fr-BE" sz="2600" b="1" dirty="0"/>
              <a:t>capacité</a:t>
            </a:r>
            <a:r>
              <a:rPr lang="fr-BE" sz="2600" dirty="0"/>
              <a:t> de rétention des informations </a:t>
            </a:r>
            <a:r>
              <a:rPr lang="fr-BE" sz="2600" b="1" dirty="0"/>
              <a:t>illimitée</a:t>
            </a:r>
            <a:r>
              <a:rPr lang="fr-BE" sz="2600" dirty="0"/>
              <a:t> </a:t>
            </a:r>
          </a:p>
          <a:p>
            <a:r>
              <a:rPr lang="fr-BE" sz="2600" dirty="0"/>
              <a:t>Fonctionne efficacement en combinaison avec les </a:t>
            </a:r>
            <a:r>
              <a:rPr lang="fr-BE" sz="2600" b="1" dirty="0"/>
              <a:t>émotions</a:t>
            </a:r>
            <a:r>
              <a:rPr lang="fr-BE" sz="2600" dirty="0"/>
              <a:t>, le </a:t>
            </a:r>
            <a:r>
              <a:rPr lang="fr-BE" sz="2600" b="1" dirty="0"/>
              <a:t>sens</a:t>
            </a:r>
            <a:r>
              <a:rPr lang="fr-BE" sz="2600" dirty="0"/>
              <a:t> et la </a:t>
            </a:r>
            <a:r>
              <a:rPr lang="fr-BE" sz="2600" b="1" dirty="0"/>
              <a:t>répétition</a:t>
            </a:r>
          </a:p>
          <a:p>
            <a:r>
              <a:rPr lang="fr-BE" sz="2600" dirty="0"/>
              <a:t>Elimine progressivement les informations inutilisées</a:t>
            </a:r>
          </a:p>
          <a:p>
            <a:r>
              <a:rPr lang="fr-BE" sz="2600" dirty="0"/>
              <a:t>Partie consciente et inconsciente du processus de mémorisation (ex. automatismes) </a:t>
            </a:r>
          </a:p>
          <a:p>
            <a:r>
              <a:rPr lang="fr-BE" sz="2600" dirty="0"/>
              <a:t>Conserve les </a:t>
            </a:r>
            <a:r>
              <a:rPr lang="fr-BE" sz="2600" b="1" dirty="0"/>
              <a:t>informations en réseaux </a:t>
            </a:r>
            <a:r>
              <a:rPr lang="fr-BE" sz="2600" dirty="0"/>
              <a:t>dans différentes aires cérébrales et sous 3 formes: épisodique, sémantique, procédurale.</a:t>
            </a:r>
          </a:p>
          <a:p>
            <a:r>
              <a:rPr lang="fr-BE" sz="2600" dirty="0"/>
              <a:t>Inefficace dans certaines situations (choc, trauma,…)</a:t>
            </a:r>
          </a:p>
          <a:p>
            <a:r>
              <a:rPr lang="fr-BE" sz="2600" u="sng" dirty="0"/>
              <a:t>Unité de mesure</a:t>
            </a:r>
            <a:r>
              <a:rPr lang="fr-BE" sz="2600" dirty="0"/>
              <a:t>: fonctionnement en semaines, mois, années</a:t>
            </a:r>
          </a:p>
        </p:txBody>
      </p:sp>
    </p:spTree>
    <p:extLst>
      <p:ext uri="{BB962C8B-B14F-4D97-AF65-F5344CB8AC3E}">
        <p14:creationId xmlns:p14="http://schemas.microsoft.com/office/powerpoint/2010/main" val="2971328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EA6838D-1F1C-F8FE-2A80-EA08075C95B9}"/>
              </a:ext>
            </a:extLst>
          </p:cNvPr>
          <p:cNvSpPr txBox="1"/>
          <p:nvPr/>
        </p:nvSpPr>
        <p:spPr>
          <a:xfrm>
            <a:off x="4443424" y="312022"/>
            <a:ext cx="3039102" cy="830997"/>
          </a:xfrm>
          <a:prstGeom prst="rect">
            <a:avLst/>
          </a:prstGeom>
          <a:noFill/>
        </p:spPr>
        <p:txBody>
          <a:bodyPr wrap="none" rtlCol="0">
            <a:spAutoFit/>
          </a:bodyPr>
          <a:lstStyle/>
          <a:p>
            <a:pPr defTabSz="877824">
              <a:spcAft>
                <a:spcPts val="600"/>
              </a:spcAft>
            </a:pPr>
            <a:r>
              <a:rPr lang="fr-BE" sz="4800" b="1" kern="1200" dirty="0" err="1">
                <a:solidFill>
                  <a:srgbClr val="C00000"/>
                </a:solidFill>
                <a:latin typeface="+mn-lt"/>
                <a:ea typeface="+mn-ea"/>
                <a:cs typeface="+mn-cs"/>
              </a:rPr>
              <a:t>E</a:t>
            </a:r>
            <a:r>
              <a:rPr lang="fr-BE" sz="4800" b="1" kern="1200" dirty="0" err="1">
                <a:solidFill>
                  <a:srgbClr val="FFCF3F"/>
                </a:solidFill>
                <a:latin typeface="+mn-lt"/>
                <a:ea typeface="+mn-ea"/>
                <a:cs typeface="+mn-cs"/>
              </a:rPr>
              <a:t>S</a:t>
            </a:r>
            <a:r>
              <a:rPr lang="fr-BE" sz="4800" b="1" kern="1200" dirty="0" err="1">
                <a:solidFill>
                  <a:srgbClr val="92D050"/>
                </a:solidFill>
                <a:latin typeface="+mn-lt"/>
                <a:ea typeface="+mn-ea"/>
                <a:cs typeface="+mn-cs"/>
              </a:rPr>
              <a:t>C</a:t>
            </a:r>
            <a:r>
              <a:rPr lang="fr-BE" sz="4800" b="1" kern="1200" dirty="0" err="1">
                <a:solidFill>
                  <a:srgbClr val="00B050"/>
                </a:solidFill>
                <a:latin typeface="+mn-lt"/>
                <a:ea typeface="+mn-ea"/>
                <a:cs typeface="+mn-cs"/>
              </a:rPr>
              <a:t>R</a:t>
            </a:r>
            <a:r>
              <a:rPr lang="fr-BE" sz="4800" b="1" kern="1200" dirty="0" err="1">
                <a:solidFill>
                  <a:schemeClr val="tx1"/>
                </a:solidFill>
                <a:latin typeface="+mn-lt"/>
                <a:ea typeface="+mn-ea"/>
                <a:cs typeface="+mn-cs"/>
              </a:rPr>
              <a:t>ime</a:t>
            </a:r>
            <a:endParaRPr lang="fr-BE" sz="4800" b="1" dirty="0"/>
          </a:p>
        </p:txBody>
      </p:sp>
      <p:pic>
        <p:nvPicPr>
          <p:cNvPr id="3" name="Image 2">
            <a:extLst>
              <a:ext uri="{FF2B5EF4-FFF2-40B4-BE49-F238E27FC236}">
                <a16:creationId xmlns:a16="http://schemas.microsoft.com/office/drawing/2014/main" id="{96D6034C-8D2D-D055-E3EE-341D741B958E}"/>
              </a:ext>
            </a:extLst>
          </p:cNvPr>
          <p:cNvPicPr>
            <a:picLocks noChangeAspect="1"/>
          </p:cNvPicPr>
          <p:nvPr/>
        </p:nvPicPr>
        <p:blipFill>
          <a:blip r:embed="rId2"/>
          <a:stretch>
            <a:fillRect/>
          </a:stretch>
        </p:blipFill>
        <p:spPr>
          <a:xfrm>
            <a:off x="901547" y="1301256"/>
            <a:ext cx="10103910" cy="5300767"/>
          </a:xfrm>
          <a:prstGeom prst="rect">
            <a:avLst/>
          </a:prstGeom>
        </p:spPr>
      </p:pic>
    </p:spTree>
    <p:extLst>
      <p:ext uri="{BB962C8B-B14F-4D97-AF65-F5344CB8AC3E}">
        <p14:creationId xmlns:p14="http://schemas.microsoft.com/office/powerpoint/2010/main" val="1952031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93EC9-C81F-2825-1C7B-04CE23F4542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61B44B5-0C23-D836-A1D4-4480E3855999}"/>
              </a:ext>
            </a:extLst>
          </p:cNvPr>
          <p:cNvSpPr>
            <a:spLocks noGrp="1"/>
          </p:cNvSpPr>
          <p:nvPr>
            <p:ph type="title"/>
          </p:nvPr>
        </p:nvSpPr>
        <p:spPr/>
        <p:txBody>
          <a:bodyPr/>
          <a:lstStyle/>
          <a:p>
            <a:r>
              <a:rPr lang="fr-BE" dirty="0"/>
              <a:t>Travail en groupes : </a:t>
            </a:r>
            <a:r>
              <a:rPr lang="fr-BE" dirty="0" err="1"/>
              <a:t>ESCRime</a:t>
            </a:r>
            <a:endParaRPr lang="fr-BE" dirty="0"/>
          </a:p>
        </p:txBody>
      </p:sp>
      <p:sp>
        <p:nvSpPr>
          <p:cNvPr id="4" name="Titre 1">
            <a:extLst>
              <a:ext uri="{FF2B5EF4-FFF2-40B4-BE49-F238E27FC236}">
                <a16:creationId xmlns:a16="http://schemas.microsoft.com/office/drawing/2014/main" id="{66EB8003-C12E-50AA-5FB6-C192B38F4ED0}"/>
              </a:ext>
            </a:extLst>
          </p:cNvPr>
          <p:cNvSpPr txBox="1">
            <a:spLocks/>
          </p:cNvSpPr>
          <p:nvPr/>
        </p:nvSpPr>
        <p:spPr>
          <a:xfrm>
            <a:off x="985259" y="1493135"/>
            <a:ext cx="10728321" cy="5127584"/>
          </a:xfrm>
          <a:prstGeom prst="rect">
            <a:avLst/>
          </a:prstGeom>
        </p:spPr>
        <p:txBody>
          <a:bodyPr vert="horz" wrap="square" lIns="0" tIns="0" rIns="0" bIns="0" rtlCol="0" anchor="t" anchorCtr="0">
            <a:normAutofit fontScale="85000" lnSpcReduction="20000"/>
          </a:bodyPr>
          <a:lstStyle>
            <a:lvl1pPr algn="l" defTabSz="914400" rtl="0" eaLnBrk="1" latinLnBrk="0" hangingPunct="1">
              <a:lnSpc>
                <a:spcPct val="88000"/>
              </a:lnSpc>
              <a:spcBef>
                <a:spcPct val="0"/>
              </a:spcBef>
              <a:buNone/>
              <a:defRPr sz="4400" kern="1200" cap="none" spc="40" baseline="0">
                <a:solidFill>
                  <a:schemeClr val="tx1"/>
                </a:solidFill>
                <a:latin typeface="+mj-lt"/>
                <a:ea typeface="+mj-ea"/>
                <a:cs typeface="+mj-cs"/>
              </a:defRPr>
            </a:lvl1pPr>
          </a:lstStyle>
          <a:p>
            <a:r>
              <a:rPr lang="fr-BE" dirty="0"/>
              <a:t>Quels sont les obstacles à:</a:t>
            </a:r>
          </a:p>
          <a:p>
            <a:endParaRPr lang="fr-BE" dirty="0"/>
          </a:p>
          <a:p>
            <a:r>
              <a:rPr lang="fr-BE" dirty="0"/>
              <a:t>G1 : l’Encodage (p7 à 9)</a:t>
            </a:r>
          </a:p>
          <a:p>
            <a:endParaRPr lang="fr-BE" dirty="0"/>
          </a:p>
          <a:p>
            <a:r>
              <a:rPr lang="fr-BE" dirty="0"/>
              <a:t>G2: le Stockage (p10 et 11)</a:t>
            </a:r>
          </a:p>
          <a:p>
            <a:endParaRPr lang="fr-BE" dirty="0"/>
          </a:p>
          <a:p>
            <a:r>
              <a:rPr lang="fr-BE" dirty="0"/>
              <a:t>G3: la Consolidation (p12 et 13)</a:t>
            </a:r>
          </a:p>
          <a:p>
            <a:endParaRPr lang="fr-BE" dirty="0"/>
          </a:p>
          <a:p>
            <a:r>
              <a:rPr lang="fr-BE" dirty="0"/>
              <a:t>G4: la Récupération (p14 à 16)</a:t>
            </a:r>
          </a:p>
          <a:p>
            <a:endParaRPr lang="fr-BE" dirty="0"/>
          </a:p>
          <a:p>
            <a:endParaRPr lang="fr-BE" dirty="0"/>
          </a:p>
          <a:p>
            <a:r>
              <a:rPr lang="fr-BE" sz="4700" dirty="0"/>
              <a:t>        Q1: Identifiez les </a:t>
            </a:r>
            <a:r>
              <a:rPr lang="fr-BE" sz="4700" b="1" dirty="0"/>
              <a:t>obstacles</a:t>
            </a:r>
            <a:r>
              <a:rPr lang="fr-BE" sz="4700" dirty="0"/>
              <a:t> (lister sur feuille simple)</a:t>
            </a:r>
          </a:p>
        </p:txBody>
      </p:sp>
      <p:pic>
        <p:nvPicPr>
          <p:cNvPr id="5" name="Image 4">
            <a:extLst>
              <a:ext uri="{FF2B5EF4-FFF2-40B4-BE49-F238E27FC236}">
                <a16:creationId xmlns:a16="http://schemas.microsoft.com/office/drawing/2014/main" id="{D0417930-9254-B33D-7947-8243E13E893D}"/>
              </a:ext>
            </a:extLst>
          </p:cNvPr>
          <p:cNvPicPr>
            <a:picLocks noChangeAspect="1"/>
          </p:cNvPicPr>
          <p:nvPr/>
        </p:nvPicPr>
        <p:blipFill>
          <a:blip r:embed="rId2"/>
          <a:stretch>
            <a:fillRect/>
          </a:stretch>
        </p:blipFill>
        <p:spPr>
          <a:xfrm>
            <a:off x="4908456" y="1518595"/>
            <a:ext cx="6539866" cy="2903735"/>
          </a:xfrm>
          <a:prstGeom prst="rect">
            <a:avLst/>
          </a:prstGeom>
        </p:spPr>
      </p:pic>
    </p:spTree>
    <p:extLst>
      <p:ext uri="{BB962C8B-B14F-4D97-AF65-F5344CB8AC3E}">
        <p14:creationId xmlns:p14="http://schemas.microsoft.com/office/powerpoint/2010/main" val="3453238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4706F90-3F97-637F-6E54-D8A11C1FDDD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68B027E-B07E-42A2-0B28-A6B780474ED6}"/>
              </a:ext>
            </a:extLst>
          </p:cNvPr>
          <p:cNvSpPr>
            <a:spLocks noGrp="1"/>
          </p:cNvSpPr>
          <p:nvPr>
            <p:ph type="title"/>
          </p:nvPr>
        </p:nvSpPr>
        <p:spPr>
          <a:xfrm>
            <a:off x="689383" y="174730"/>
            <a:ext cx="4991961" cy="1476000"/>
          </a:xfrm>
        </p:spPr>
        <p:txBody>
          <a:bodyPr vert="horz" wrap="square" lIns="0" tIns="0" rIns="0" bIns="0" rtlCol="0" anchor="ctr" anchorCtr="0">
            <a:normAutofit/>
          </a:bodyPr>
          <a:lstStyle/>
          <a:p>
            <a:pPr>
              <a:lnSpc>
                <a:spcPct val="100000"/>
              </a:lnSpc>
            </a:pPr>
            <a:r>
              <a:rPr lang="en-US" sz="3200" u="sng" dirty="0"/>
              <a:t>7 Obstacles</a:t>
            </a:r>
            <a:r>
              <a:rPr lang="en-US" sz="3200" u="sng" dirty="0">
                <a:effectLst/>
              </a:rPr>
              <a:t> </a:t>
            </a:r>
            <a:r>
              <a:rPr lang="en-US" sz="3200" u="sng" dirty="0" err="1"/>
              <a:t>communs</a:t>
            </a:r>
            <a:r>
              <a:rPr lang="en-US" sz="3200" u="sng" dirty="0"/>
              <a:t> au bon </a:t>
            </a:r>
            <a:r>
              <a:rPr lang="en-US" sz="3200" u="sng" dirty="0" err="1"/>
              <a:t>fonctionnement</a:t>
            </a:r>
            <a:r>
              <a:rPr lang="en-US" sz="3200" u="sng" dirty="0"/>
              <a:t> de la </a:t>
            </a:r>
            <a:r>
              <a:rPr lang="en-US" sz="3200" u="sng" dirty="0" err="1"/>
              <a:t>mémoire</a:t>
            </a:r>
            <a:r>
              <a:rPr lang="en-US" sz="3200" u="sng" dirty="0"/>
              <a:t> pour </a:t>
            </a:r>
            <a:r>
              <a:rPr lang="en-US" sz="3200" u="sng" dirty="0" err="1"/>
              <a:t>apprendre</a:t>
            </a:r>
            <a:endParaRPr lang="en-US" sz="3200" dirty="0"/>
          </a:p>
        </p:txBody>
      </p:sp>
      <p:sp>
        <p:nvSpPr>
          <p:cNvPr id="3" name="ZoneTexte 2">
            <a:extLst>
              <a:ext uri="{FF2B5EF4-FFF2-40B4-BE49-F238E27FC236}">
                <a16:creationId xmlns:a16="http://schemas.microsoft.com/office/drawing/2014/main" id="{51E6F02B-1152-DDD5-93BF-0DADC0D43B23}"/>
              </a:ext>
            </a:extLst>
          </p:cNvPr>
          <p:cNvSpPr txBox="1"/>
          <p:nvPr/>
        </p:nvSpPr>
        <p:spPr>
          <a:xfrm>
            <a:off x="651775" y="1990997"/>
            <a:ext cx="5309143" cy="3216273"/>
          </a:xfrm>
          <a:prstGeom prst="rect">
            <a:avLst/>
          </a:prstGeom>
        </p:spPr>
        <p:txBody>
          <a:bodyPr vert="horz" lIns="0" tIns="0" rIns="0" bIns="0" rtlCol="0">
            <a:noAutofit/>
          </a:bodyPr>
          <a:lstStyle/>
          <a:p>
            <a:pPr indent="-228600">
              <a:lnSpc>
                <a:spcPct val="110000"/>
              </a:lnSpc>
              <a:spcAft>
                <a:spcPts val="800"/>
              </a:spcAft>
              <a:buClr>
                <a:schemeClr val="accent4"/>
              </a:buClr>
              <a:buFont typeface="The Hand Extrablack" panose="03070A02030502020204" pitchFamily="66" charset="0"/>
              <a:buChar char="•"/>
            </a:pPr>
            <a:r>
              <a:rPr lang="en-US" sz="2000" spc="20" dirty="0">
                <a:solidFill>
                  <a:srgbClr val="FFFFFF"/>
                </a:solidFill>
                <a:effectLst/>
              </a:rPr>
              <a:t>O.1. </a:t>
            </a:r>
            <a:r>
              <a:rPr lang="en-US" sz="2000" spc="20" dirty="0" err="1">
                <a:solidFill>
                  <a:srgbClr val="FFFFFF"/>
                </a:solidFill>
                <a:effectLst/>
              </a:rPr>
              <a:t>Manquements</a:t>
            </a:r>
            <a:r>
              <a:rPr lang="en-US" sz="2000" spc="20" dirty="0">
                <a:solidFill>
                  <a:srgbClr val="FFFFFF"/>
                </a:solidFill>
                <a:effectLst/>
              </a:rPr>
              <a:t> dans </a:t>
            </a:r>
            <a:r>
              <a:rPr lang="en-US" sz="2000" u="sng" spc="20" dirty="0" err="1">
                <a:solidFill>
                  <a:srgbClr val="FFFFFF"/>
                </a:solidFill>
                <a:effectLst/>
              </a:rPr>
              <a:t>l’hygiène</a:t>
            </a:r>
            <a:r>
              <a:rPr lang="en-US" sz="2000" u="sng" spc="20" dirty="0">
                <a:solidFill>
                  <a:srgbClr val="FFFFFF"/>
                </a:solidFill>
                <a:effectLst/>
              </a:rPr>
              <a:t> de vi</a:t>
            </a:r>
            <a:r>
              <a:rPr lang="en-US" sz="2000" spc="20" dirty="0">
                <a:solidFill>
                  <a:srgbClr val="FFFFFF"/>
                </a:solidFill>
                <a:effectLst/>
              </a:rPr>
              <a:t>e – </a:t>
            </a:r>
            <a:r>
              <a:rPr lang="en-US" sz="2000" spc="20" dirty="0" err="1">
                <a:solidFill>
                  <a:srgbClr val="FFFFFF"/>
                </a:solidFill>
                <a:effectLst/>
              </a:rPr>
              <a:t>sommeil</a:t>
            </a:r>
            <a:r>
              <a:rPr lang="en-US" sz="2000" spc="20" dirty="0">
                <a:solidFill>
                  <a:srgbClr val="FFFFFF"/>
                </a:solidFill>
                <a:effectLst/>
              </a:rPr>
              <a:t>, alimentation, </a:t>
            </a:r>
            <a:r>
              <a:rPr lang="en-US" sz="2000" spc="20" dirty="0" err="1">
                <a:solidFill>
                  <a:srgbClr val="FFFFFF"/>
                </a:solidFill>
                <a:effectLst/>
              </a:rPr>
              <a:t>sédentarité</a:t>
            </a:r>
            <a:r>
              <a:rPr lang="en-US" sz="2000" spc="20" dirty="0">
                <a:solidFill>
                  <a:srgbClr val="FFFFFF"/>
                </a:solidFill>
                <a:effectLst/>
              </a:rPr>
              <a:t>, </a:t>
            </a:r>
            <a:r>
              <a:rPr lang="en-US" sz="2000" spc="20" dirty="0" err="1">
                <a:solidFill>
                  <a:srgbClr val="FFFFFF"/>
                </a:solidFill>
                <a:effectLst/>
              </a:rPr>
              <a:t>médicaments</a:t>
            </a:r>
            <a:r>
              <a:rPr lang="en-US" sz="2000" spc="20" dirty="0">
                <a:solidFill>
                  <a:srgbClr val="FFFFFF"/>
                </a:solidFill>
                <a:effectLst/>
              </a:rPr>
              <a:t>, drogues</a:t>
            </a:r>
          </a:p>
          <a:p>
            <a:pPr indent="-228600">
              <a:lnSpc>
                <a:spcPct val="110000"/>
              </a:lnSpc>
              <a:spcAft>
                <a:spcPts val="800"/>
              </a:spcAft>
              <a:buClr>
                <a:schemeClr val="accent4"/>
              </a:buClr>
              <a:buFont typeface="The Hand Extrablack" panose="03070A02030502020204" pitchFamily="66" charset="0"/>
              <a:buChar char="•"/>
            </a:pPr>
            <a:r>
              <a:rPr lang="en-US" sz="2000" spc="20" dirty="0">
                <a:solidFill>
                  <a:srgbClr val="FFFFFF"/>
                </a:solidFill>
                <a:effectLst/>
              </a:rPr>
              <a:t>O.2. Le </a:t>
            </a:r>
            <a:r>
              <a:rPr lang="en-US" sz="2000" u="sng" spc="20" dirty="0">
                <a:solidFill>
                  <a:srgbClr val="FFFFFF"/>
                </a:solidFill>
                <a:effectLst/>
              </a:rPr>
              <a:t>stress</a:t>
            </a:r>
            <a:r>
              <a:rPr lang="en-US" sz="2000" spc="20" dirty="0">
                <a:solidFill>
                  <a:srgbClr val="FFFFFF"/>
                </a:solidFill>
                <a:effectLst/>
              </a:rPr>
              <a:t> (</a:t>
            </a:r>
            <a:r>
              <a:rPr lang="en-US" sz="2000" spc="20" dirty="0" err="1">
                <a:solidFill>
                  <a:srgbClr val="FFFFFF"/>
                </a:solidFill>
                <a:effectLst/>
              </a:rPr>
              <a:t>diverses</a:t>
            </a:r>
            <a:r>
              <a:rPr lang="en-US" sz="2000" spc="20" dirty="0">
                <a:solidFill>
                  <a:srgbClr val="FFFFFF"/>
                </a:solidFill>
                <a:effectLst/>
              </a:rPr>
              <a:t> causes -&gt; jeux et techniques de concentration, </a:t>
            </a:r>
            <a:r>
              <a:rPr lang="en-US" sz="2000" spc="20" dirty="0" err="1">
                <a:solidFill>
                  <a:srgbClr val="FFFFFF"/>
                </a:solidFill>
                <a:effectLst/>
              </a:rPr>
              <a:t>d’inhibition</a:t>
            </a:r>
            <a:r>
              <a:rPr lang="en-US" sz="2000" spc="20" dirty="0">
                <a:solidFill>
                  <a:srgbClr val="FFFFFF"/>
                </a:solidFill>
                <a:effectLst/>
              </a:rPr>
              <a:t>, …)</a:t>
            </a:r>
          </a:p>
          <a:p>
            <a:pPr indent="-228600">
              <a:lnSpc>
                <a:spcPct val="110000"/>
              </a:lnSpc>
              <a:spcAft>
                <a:spcPts val="800"/>
              </a:spcAft>
              <a:buClr>
                <a:schemeClr val="accent4"/>
              </a:buClr>
              <a:buFont typeface="The Hand Extrablack" panose="03070A02030502020204" pitchFamily="66" charset="0"/>
              <a:buChar char="•"/>
            </a:pPr>
            <a:r>
              <a:rPr lang="en-US" sz="2000" spc="20" dirty="0">
                <a:solidFill>
                  <a:srgbClr val="FFFFFF"/>
                </a:solidFill>
              </a:rPr>
              <a:t>0.3. </a:t>
            </a:r>
            <a:r>
              <a:rPr lang="en-US" sz="2000" u="sng" spc="20" dirty="0" err="1">
                <a:solidFill>
                  <a:srgbClr val="FFFFFF"/>
                </a:solidFill>
              </a:rPr>
              <a:t>L’</a:t>
            </a:r>
            <a:r>
              <a:rPr lang="en-US" sz="2000" u="sng" spc="20" dirty="0" err="1">
                <a:solidFill>
                  <a:srgbClr val="FFFFFF"/>
                </a:solidFill>
                <a:effectLst/>
              </a:rPr>
              <a:t>anxiété</a:t>
            </a:r>
            <a:r>
              <a:rPr lang="en-US" sz="2000" spc="20" dirty="0">
                <a:solidFill>
                  <a:srgbClr val="FFFFFF"/>
                </a:solidFill>
                <a:effectLst/>
              </a:rPr>
              <a:t> (ex. </a:t>
            </a:r>
            <a:r>
              <a:rPr lang="en-US" sz="2000" spc="20" dirty="0" err="1">
                <a:solidFill>
                  <a:srgbClr val="FFFFFF"/>
                </a:solidFill>
                <a:effectLst/>
              </a:rPr>
              <a:t>harcèlement</a:t>
            </a:r>
            <a:r>
              <a:rPr lang="en-US" sz="2000" spc="20" dirty="0">
                <a:solidFill>
                  <a:srgbClr val="FFFFFF"/>
                </a:solidFill>
                <a:effectLst/>
              </a:rPr>
              <a:t> </a:t>
            </a:r>
            <a:r>
              <a:rPr lang="en-US" sz="2000" spc="20" dirty="0" err="1">
                <a:solidFill>
                  <a:srgbClr val="FFFFFF"/>
                </a:solidFill>
                <a:effectLst/>
              </a:rPr>
              <a:t>scolaire</a:t>
            </a:r>
            <a:r>
              <a:rPr lang="en-US" sz="2000" spc="20" dirty="0">
                <a:solidFill>
                  <a:srgbClr val="FFFFFF"/>
                </a:solidFill>
                <a:effectLst/>
              </a:rPr>
              <a:t>, </a:t>
            </a:r>
            <a:r>
              <a:rPr lang="en-US" sz="2000" spc="20" dirty="0" err="1">
                <a:solidFill>
                  <a:srgbClr val="FFFFFF"/>
                </a:solidFill>
                <a:effectLst/>
              </a:rPr>
              <a:t>difficultés</a:t>
            </a:r>
            <a:r>
              <a:rPr lang="en-US" sz="2000" spc="20" dirty="0">
                <a:solidFill>
                  <a:srgbClr val="FFFFFF"/>
                </a:solidFill>
                <a:effectLst/>
              </a:rPr>
              <a:t> </a:t>
            </a:r>
            <a:r>
              <a:rPr lang="en-US" sz="2000" spc="20" dirty="0" err="1">
                <a:solidFill>
                  <a:srgbClr val="FFFFFF"/>
                </a:solidFill>
                <a:effectLst/>
              </a:rPr>
              <a:t>familiales</a:t>
            </a:r>
            <a:r>
              <a:rPr lang="en-US" sz="2000" spc="20" dirty="0">
                <a:solidFill>
                  <a:srgbClr val="FFFFFF"/>
                </a:solidFill>
                <a:effectLst/>
              </a:rPr>
              <a:t>, …</a:t>
            </a:r>
            <a:r>
              <a:rPr lang="en-US" sz="2000" spc="20" dirty="0">
                <a:solidFill>
                  <a:srgbClr val="FFFFFF"/>
                </a:solidFill>
              </a:rPr>
              <a:t>)</a:t>
            </a:r>
          </a:p>
          <a:p>
            <a:pPr indent="-228600">
              <a:lnSpc>
                <a:spcPct val="110000"/>
              </a:lnSpc>
              <a:spcAft>
                <a:spcPts val="800"/>
              </a:spcAft>
              <a:buClr>
                <a:schemeClr val="accent4"/>
              </a:buClr>
              <a:buFont typeface="The Hand Extrablack" panose="03070A02030502020204" pitchFamily="66" charset="0"/>
              <a:buChar char="•"/>
            </a:pPr>
            <a:endParaRPr lang="en-US" sz="2000" spc="20" dirty="0">
              <a:solidFill>
                <a:srgbClr val="FFFFFF"/>
              </a:solidFill>
            </a:endParaRPr>
          </a:p>
          <a:p>
            <a:pPr indent="-228600">
              <a:lnSpc>
                <a:spcPct val="110000"/>
              </a:lnSpc>
              <a:spcAft>
                <a:spcPts val="800"/>
              </a:spcAft>
              <a:buClr>
                <a:schemeClr val="accent4"/>
              </a:buClr>
              <a:buFont typeface="The Hand Extrablack" panose="03070A02030502020204" pitchFamily="66" charset="0"/>
              <a:buChar char="•"/>
            </a:pPr>
            <a:r>
              <a:rPr lang="en-US" sz="2000" spc="20" dirty="0">
                <a:solidFill>
                  <a:srgbClr val="FFFFFF"/>
                </a:solidFill>
              </a:rPr>
              <a:t>0.4. </a:t>
            </a:r>
            <a:r>
              <a:rPr lang="fr-BE" sz="2000" spc="20" dirty="0">
                <a:solidFill>
                  <a:srgbClr val="FFFFFF"/>
                </a:solidFill>
              </a:rPr>
              <a:t>Manque d’</a:t>
            </a:r>
            <a:r>
              <a:rPr lang="fr-BE" sz="2000" u="sng" spc="20" dirty="0">
                <a:solidFill>
                  <a:srgbClr val="FFFFFF"/>
                </a:solidFill>
              </a:rPr>
              <a:t>attention</a:t>
            </a:r>
            <a:r>
              <a:rPr lang="fr-BE" sz="2000" spc="20" dirty="0">
                <a:solidFill>
                  <a:srgbClr val="FFFFFF"/>
                </a:solidFill>
              </a:rPr>
              <a:t>/ d’inhibition </a:t>
            </a:r>
            <a:endParaRPr lang="en-US" sz="2000" spc="20" dirty="0">
              <a:solidFill>
                <a:srgbClr val="FFFFFF"/>
              </a:solidFill>
            </a:endParaRPr>
          </a:p>
          <a:p>
            <a:pPr indent="-228600">
              <a:lnSpc>
                <a:spcPct val="110000"/>
              </a:lnSpc>
              <a:spcAft>
                <a:spcPts val="800"/>
              </a:spcAft>
              <a:buClr>
                <a:schemeClr val="accent4"/>
              </a:buClr>
              <a:buFont typeface="The Hand Extrablack" panose="03070A02030502020204" pitchFamily="66" charset="0"/>
              <a:buChar char="•"/>
            </a:pPr>
            <a:endParaRPr lang="en-US" sz="2000" spc="20" dirty="0">
              <a:solidFill>
                <a:srgbClr val="FFFFFF"/>
              </a:solidFill>
              <a:effectLst/>
            </a:endParaRPr>
          </a:p>
        </p:txBody>
      </p:sp>
      <p:sp useBgFill="1">
        <p:nvSpPr>
          <p:cNvPr id="19" name="Freeform: Shape 18">
            <a:extLst>
              <a:ext uri="{FF2B5EF4-FFF2-40B4-BE49-F238E27FC236}">
                <a16:creationId xmlns:a16="http://schemas.microsoft.com/office/drawing/2014/main" id="{AEB3B49C-B33B-493E-B986-802EAB158C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5873592" y="539591"/>
            <a:ext cx="6857999" cy="5778818"/>
          </a:xfrm>
          <a:custGeom>
            <a:avLst/>
            <a:gdLst>
              <a:gd name="connsiteX0" fmla="*/ 0 w 6857999"/>
              <a:gd name="connsiteY0" fmla="*/ 25321 h 5778818"/>
              <a:gd name="connsiteX1" fmla="*/ 0 w 6857999"/>
              <a:gd name="connsiteY1" fmla="*/ 5778818 h 5778818"/>
              <a:gd name="connsiteX2" fmla="*/ 6857999 w 6857999"/>
              <a:gd name="connsiteY2" fmla="*/ 5778818 h 5778818"/>
              <a:gd name="connsiteX3" fmla="*/ 6857999 w 6857999"/>
              <a:gd name="connsiteY3" fmla="*/ 2023 h 5778818"/>
              <a:gd name="connsiteX4" fmla="*/ 6501807 w 6857999"/>
              <a:gd name="connsiteY4" fmla="*/ 2498 h 5778818"/>
              <a:gd name="connsiteX5" fmla="*/ 45887 w 6857999"/>
              <a:gd name="connsiteY5" fmla="*/ 23376 h 577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7999" h="5778818">
                <a:moveTo>
                  <a:pt x="0" y="25321"/>
                </a:moveTo>
                <a:lnTo>
                  <a:pt x="0" y="5778818"/>
                </a:lnTo>
                <a:lnTo>
                  <a:pt x="6857999" y="5778818"/>
                </a:lnTo>
                <a:lnTo>
                  <a:pt x="6857999" y="2023"/>
                </a:lnTo>
                <a:lnTo>
                  <a:pt x="6501807" y="2498"/>
                </a:lnTo>
                <a:cubicBezTo>
                  <a:pt x="4083896" y="3690"/>
                  <a:pt x="1000206" y="-12116"/>
                  <a:pt x="45887" y="23376"/>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12" name="Image 11">
            <a:extLst>
              <a:ext uri="{FF2B5EF4-FFF2-40B4-BE49-F238E27FC236}">
                <a16:creationId xmlns:a16="http://schemas.microsoft.com/office/drawing/2014/main" id="{531BE5C6-8AE7-520D-BB7B-7C2AECCD951F}"/>
              </a:ext>
            </a:extLst>
          </p:cNvPr>
          <p:cNvPicPr>
            <a:picLocks noChangeAspect="1"/>
          </p:cNvPicPr>
          <p:nvPr/>
        </p:nvPicPr>
        <p:blipFill>
          <a:blip r:embed="rId2"/>
          <a:stretch>
            <a:fillRect/>
          </a:stretch>
        </p:blipFill>
        <p:spPr>
          <a:xfrm>
            <a:off x="7317710" y="728663"/>
            <a:ext cx="1678904" cy="2524669"/>
          </a:xfrm>
          <a:custGeom>
            <a:avLst/>
            <a:gdLst/>
            <a:ahLst/>
            <a:cxnLst/>
            <a:rect l="l" t="t" r="r" b="b"/>
            <a:pathLst>
              <a:path w="1961999" h="2524669">
                <a:moveTo>
                  <a:pt x="0" y="0"/>
                </a:moveTo>
                <a:lnTo>
                  <a:pt x="1961999" y="0"/>
                </a:lnTo>
                <a:lnTo>
                  <a:pt x="1961999" y="2524669"/>
                </a:lnTo>
                <a:lnTo>
                  <a:pt x="0" y="2524669"/>
                </a:lnTo>
                <a:close/>
              </a:path>
            </a:pathLst>
          </a:custGeom>
        </p:spPr>
      </p:pic>
      <p:pic>
        <p:nvPicPr>
          <p:cNvPr id="14" name="Image 13">
            <a:extLst>
              <a:ext uri="{FF2B5EF4-FFF2-40B4-BE49-F238E27FC236}">
                <a16:creationId xmlns:a16="http://schemas.microsoft.com/office/drawing/2014/main" id="{9497F658-4A15-7372-0E9C-585F11877578}"/>
              </a:ext>
            </a:extLst>
          </p:cNvPr>
          <p:cNvPicPr>
            <a:picLocks noChangeAspect="1"/>
          </p:cNvPicPr>
          <p:nvPr/>
        </p:nvPicPr>
        <p:blipFill>
          <a:blip r:embed="rId3"/>
          <a:stretch>
            <a:fillRect/>
          </a:stretch>
        </p:blipFill>
        <p:spPr>
          <a:xfrm>
            <a:off x="9498162" y="775110"/>
            <a:ext cx="1962001" cy="2431774"/>
          </a:xfrm>
          <a:custGeom>
            <a:avLst/>
            <a:gdLst/>
            <a:ahLst/>
            <a:cxnLst/>
            <a:rect l="l" t="t" r="r" b="b"/>
            <a:pathLst>
              <a:path w="1962001" h="2524669">
                <a:moveTo>
                  <a:pt x="0" y="0"/>
                </a:moveTo>
                <a:lnTo>
                  <a:pt x="1962001" y="0"/>
                </a:lnTo>
                <a:lnTo>
                  <a:pt x="1962001" y="2524669"/>
                </a:lnTo>
                <a:lnTo>
                  <a:pt x="0" y="2524669"/>
                </a:lnTo>
                <a:close/>
              </a:path>
            </a:pathLst>
          </a:custGeom>
        </p:spPr>
      </p:pic>
      <p:pic>
        <p:nvPicPr>
          <p:cNvPr id="10" name="Image 9">
            <a:extLst>
              <a:ext uri="{FF2B5EF4-FFF2-40B4-BE49-F238E27FC236}">
                <a16:creationId xmlns:a16="http://schemas.microsoft.com/office/drawing/2014/main" id="{EED9F377-544C-3B51-F8A2-2CDCDCCC400E}"/>
              </a:ext>
            </a:extLst>
          </p:cNvPr>
          <p:cNvPicPr>
            <a:picLocks noChangeAspect="1"/>
          </p:cNvPicPr>
          <p:nvPr/>
        </p:nvPicPr>
        <p:blipFill>
          <a:blip r:embed="rId4"/>
          <a:stretch>
            <a:fillRect/>
          </a:stretch>
        </p:blipFill>
        <p:spPr>
          <a:xfrm>
            <a:off x="8293810" y="3613332"/>
            <a:ext cx="2048706" cy="2524669"/>
          </a:xfrm>
          <a:custGeom>
            <a:avLst/>
            <a:gdLst/>
            <a:ahLst/>
            <a:cxnLst/>
            <a:rect l="l" t="t" r="r" b="b"/>
            <a:pathLst>
              <a:path w="4284000" h="2524669">
                <a:moveTo>
                  <a:pt x="0" y="0"/>
                </a:moveTo>
                <a:lnTo>
                  <a:pt x="4284000" y="0"/>
                </a:lnTo>
                <a:lnTo>
                  <a:pt x="4284000" y="2524669"/>
                </a:lnTo>
                <a:lnTo>
                  <a:pt x="0" y="2524669"/>
                </a:lnTo>
                <a:close/>
              </a:path>
            </a:pathLst>
          </a:custGeom>
        </p:spPr>
      </p:pic>
    </p:spTree>
    <p:extLst>
      <p:ext uri="{BB962C8B-B14F-4D97-AF65-F5344CB8AC3E}">
        <p14:creationId xmlns:p14="http://schemas.microsoft.com/office/powerpoint/2010/main" val="913741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A6C20-79E7-3646-D96A-C4DF489FD6BB}"/>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A72CFFFD-A6D0-1D30-6DFF-D5C5839019C8}"/>
              </a:ext>
            </a:extLst>
          </p:cNvPr>
          <p:cNvSpPr txBox="1"/>
          <p:nvPr/>
        </p:nvSpPr>
        <p:spPr>
          <a:xfrm>
            <a:off x="925285" y="163286"/>
            <a:ext cx="10145486" cy="6141681"/>
          </a:xfrm>
          <a:prstGeom prst="rect">
            <a:avLst/>
          </a:prstGeom>
          <a:noFill/>
        </p:spPr>
        <p:txBody>
          <a:bodyPr wrap="square" rtlCol="0">
            <a:spAutoFit/>
          </a:bodyPr>
          <a:lstStyle/>
          <a:p>
            <a:pPr>
              <a:lnSpc>
                <a:spcPct val="107000"/>
              </a:lnSpc>
              <a:spcAft>
                <a:spcPts val="800"/>
              </a:spcAft>
            </a:pPr>
            <a:r>
              <a:rPr lang="fr-BE" sz="2400" b="1" kern="100" dirty="0">
                <a:latin typeface="Aptos" panose="020B0004020202020204" pitchFamily="34" charset="0"/>
                <a:ea typeface="Aptos" panose="020B0004020202020204" pitchFamily="34" charset="0"/>
                <a:cs typeface="Times New Roman" panose="02020603050405020304" pitchFamily="18" charset="0"/>
              </a:rPr>
              <a:t>Attention/ inhibition </a:t>
            </a:r>
            <a:r>
              <a:rPr lang="fr-BE" sz="2400" kern="100" dirty="0">
                <a:latin typeface="Aptos" panose="020B0004020202020204" pitchFamily="34" charset="0"/>
                <a:ea typeface="Aptos" panose="020B0004020202020204" pitchFamily="34" charset="0"/>
                <a:cs typeface="Times New Roman" panose="02020603050405020304" pitchFamily="18" charset="0"/>
              </a:rPr>
              <a:t>: Facteurs biologiques, psychologiques et environnementaux face aux d</a:t>
            </a:r>
            <a:r>
              <a:rPr lang="fr-BE" sz="2400" kern="100" dirty="0">
                <a:effectLst/>
                <a:latin typeface="Aptos" panose="020B0004020202020204" pitchFamily="34" charset="0"/>
                <a:ea typeface="Aptos" panose="020B0004020202020204" pitchFamily="34" charset="0"/>
                <a:cs typeface="Times New Roman" panose="02020603050405020304" pitchFamily="18" charset="0"/>
              </a:rPr>
              <a:t>istractions sensorielles ou interférences comme des classes ou un environnement bruyants, notifications des sms et messages reçus, …)</a:t>
            </a:r>
          </a:p>
          <a:p>
            <a:pPr>
              <a:lnSpc>
                <a:spcPct val="107000"/>
              </a:lnSpc>
              <a:spcAft>
                <a:spcPts val="800"/>
              </a:spcAft>
            </a:pPr>
            <a:r>
              <a:rPr lang="fr-BE" sz="2400" kern="100" dirty="0">
                <a:effectLst/>
                <a:latin typeface="Aptos" panose="020B0004020202020204" pitchFamily="34" charset="0"/>
                <a:ea typeface="Aptos" panose="020B0004020202020204" pitchFamily="34" charset="0"/>
                <a:cs typeface="Times New Roman" panose="02020603050405020304" pitchFamily="18" charset="0"/>
              </a:rPr>
              <a:t>Surcharge sensorielle ou cognitive (ex. multiusage des écrans)</a:t>
            </a:r>
          </a:p>
          <a:p>
            <a:pPr marL="342900" indent="-342900">
              <a:lnSpc>
                <a:spcPct val="107000"/>
              </a:lnSpc>
              <a:spcAft>
                <a:spcPts val="800"/>
              </a:spcAft>
              <a:buFont typeface="Wingdings" panose="05000000000000000000" pitchFamily="2" charset="2"/>
              <a:buChar char="è"/>
            </a:pPr>
            <a:r>
              <a:rPr lang="fr-BE" sz="2400" kern="100" dirty="0">
                <a:latin typeface="Aptos" panose="020B0004020202020204" pitchFamily="34" charset="0"/>
                <a:ea typeface="Aptos" panose="020B0004020202020204" pitchFamily="34" charset="0"/>
                <a:cs typeface="Times New Roman" panose="02020603050405020304" pitchFamily="18" charset="0"/>
              </a:rPr>
              <a:t>Utiliser un maximum de sens parmi les 5, pictogrammes, jingle, feux de signalisation,  …</a:t>
            </a:r>
          </a:p>
          <a:p>
            <a:pPr>
              <a:lnSpc>
                <a:spcPct val="107000"/>
              </a:lnSpc>
              <a:spcAft>
                <a:spcPts val="800"/>
              </a:spcAft>
            </a:pPr>
            <a:endParaRPr lang="fr-BE" sz="24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BE" sz="2000" u="sng" kern="100" dirty="0">
                <a:effectLst/>
                <a:latin typeface="Aptos" panose="020B0004020202020204" pitchFamily="34" charset="0"/>
                <a:ea typeface="Aptos" panose="020B0004020202020204" pitchFamily="34" charset="0"/>
                <a:cs typeface="Times New Roman" panose="02020603050405020304" pitchFamily="18" charset="0"/>
              </a:rPr>
              <a:t>Données de recherches sur le temps passé devant un écran par les enfants</a:t>
            </a:r>
          </a:p>
          <a:p>
            <a:pPr>
              <a:lnSpc>
                <a:spcPct val="107000"/>
              </a:lnSpc>
              <a:spcAft>
                <a:spcPts val="800"/>
              </a:spcAft>
            </a:pPr>
            <a:r>
              <a:rPr lang="fr-BE" sz="2000" kern="100" dirty="0">
                <a:effectLst/>
                <a:latin typeface="Aptos" panose="020B0004020202020204" pitchFamily="34" charset="0"/>
                <a:ea typeface="Aptos" panose="020B0004020202020204" pitchFamily="34" charset="0"/>
                <a:cs typeface="Times New Roman" panose="02020603050405020304" pitchFamily="18" charset="0"/>
              </a:rPr>
              <a:t>Constats: utilisation des écrans </a:t>
            </a:r>
            <a:r>
              <a:rPr lang="fr-BE" sz="2000" u="sng" kern="100" dirty="0">
                <a:effectLst/>
                <a:latin typeface="Aptos" panose="020B0004020202020204" pitchFamily="34" charset="0"/>
                <a:ea typeface="Aptos" panose="020B0004020202020204" pitchFamily="34" charset="0"/>
                <a:cs typeface="Times New Roman" panose="02020603050405020304" pitchFamily="18" charset="0"/>
              </a:rPr>
              <a:t>dès l’âge de six mois</a:t>
            </a:r>
          </a:p>
          <a:p>
            <a:pPr>
              <a:lnSpc>
                <a:spcPct val="107000"/>
              </a:lnSpc>
              <a:spcAft>
                <a:spcPts val="800"/>
              </a:spcAft>
            </a:pPr>
            <a:endParaRPr lang="fr-BE" sz="2000" u="sng"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BE" sz="2000" kern="100" dirty="0">
                <a:latin typeface="Aptos" panose="020B0004020202020204" pitchFamily="34" charset="0"/>
                <a:ea typeface="Aptos" panose="020B0004020202020204" pitchFamily="34" charset="0"/>
                <a:cs typeface="Times New Roman" panose="02020603050405020304" pitchFamily="18" charset="0"/>
              </a:rPr>
              <a:t>      6 mois                                            En</a:t>
            </a:r>
            <a:r>
              <a:rPr lang="fr-BE" sz="2000" kern="100" dirty="0">
                <a:effectLst/>
                <a:latin typeface="Aptos" panose="020B0004020202020204" pitchFamily="34" charset="0"/>
                <a:ea typeface="Aptos" panose="020B0004020202020204" pitchFamily="34" charset="0"/>
                <a:cs typeface="Times New Roman" panose="02020603050405020304" pitchFamily="18" charset="0"/>
              </a:rPr>
              <a:t>tre 8 et 12 ans </a:t>
            </a:r>
            <a:r>
              <a:rPr lang="fr-BE" sz="2000" kern="100" dirty="0">
                <a:latin typeface="Aptos" panose="020B0004020202020204" pitchFamily="34" charset="0"/>
                <a:ea typeface="Aptos" panose="020B0004020202020204" pitchFamily="34" charset="0"/>
                <a:cs typeface="Times New Roman" panose="02020603050405020304" pitchFamily="18" charset="0"/>
              </a:rPr>
              <a:t>:</a:t>
            </a:r>
            <a:r>
              <a:rPr lang="fr-BE" sz="2000" kern="100" dirty="0">
                <a:effectLst/>
                <a:latin typeface="Aptos" panose="020B0004020202020204" pitchFamily="34" charset="0"/>
                <a:ea typeface="Aptos" panose="020B0004020202020204" pitchFamily="34" charset="0"/>
                <a:cs typeface="Times New Roman" panose="02020603050405020304" pitchFamily="18" charset="0"/>
              </a:rPr>
              <a:t> 5,5 h/jour                12 – 18 ans: 8h/jour</a:t>
            </a:r>
          </a:p>
          <a:p>
            <a:pPr algn="ctr">
              <a:lnSpc>
                <a:spcPct val="107000"/>
              </a:lnSpc>
              <a:spcAft>
                <a:spcPts val="800"/>
              </a:spcAft>
            </a:pPr>
            <a:r>
              <a:rPr lang="fr-BE" sz="2000" kern="100" dirty="0">
                <a:effectLst/>
                <a:latin typeface="Aptos" panose="020B0004020202020204" pitchFamily="34" charset="0"/>
                <a:ea typeface="Aptos" panose="020B0004020202020204" pitchFamily="34" charset="0"/>
                <a:cs typeface="Times New Roman" panose="02020603050405020304" pitchFamily="18" charset="0"/>
              </a:rPr>
              <a:t>(2009, ados: moyenne de 9 h/</a:t>
            </a:r>
            <a:r>
              <a:rPr lang="fr-BE" sz="2000" kern="100" dirty="0" err="1">
                <a:effectLst/>
                <a:latin typeface="Aptos" panose="020B0004020202020204" pitchFamily="34" charset="0"/>
                <a:ea typeface="Aptos" panose="020B0004020202020204" pitchFamily="34" charset="0"/>
                <a:cs typeface="Times New Roman" panose="02020603050405020304" pitchFamily="18" charset="0"/>
              </a:rPr>
              <a:t>sem</a:t>
            </a:r>
            <a:r>
              <a:rPr lang="fr-BE" sz="2000" kern="100" dirty="0">
                <a:latin typeface="Aptos" panose="020B0004020202020204" pitchFamily="34" charset="0"/>
                <a:ea typeface="Aptos" panose="020B0004020202020204" pitchFamily="34" charset="0"/>
                <a:cs typeface="Times New Roman" panose="02020603050405020304" pitchFamily="18" charset="0"/>
              </a:rPr>
              <a:t>)</a:t>
            </a:r>
            <a:endParaRPr lang="fr-BE" sz="20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fr-BE" sz="2000" kern="100" dirty="0">
                <a:effectLst/>
                <a:latin typeface="Aptos" panose="020B0004020202020204" pitchFamily="34" charset="0"/>
                <a:ea typeface="Aptos" panose="020B0004020202020204" pitchFamily="34" charset="0"/>
                <a:cs typeface="Times New Roman" panose="02020603050405020304" pitchFamily="18" charset="0"/>
              </a:rPr>
              <a:t>Indices de </a:t>
            </a:r>
            <a:r>
              <a:rPr lang="fr-BE" sz="2000" b="1" kern="100" dirty="0">
                <a:effectLst/>
                <a:latin typeface="Aptos" panose="020B0004020202020204" pitchFamily="34" charset="0"/>
                <a:ea typeface="Aptos" panose="020B0004020202020204" pitchFamily="34" charset="0"/>
                <a:cs typeface="Times New Roman" panose="02020603050405020304" pitchFamily="18" charset="0"/>
              </a:rPr>
              <a:t>dépendance comportementale au smartphone </a:t>
            </a:r>
            <a:r>
              <a:rPr lang="fr-BE" sz="2000" kern="100" dirty="0">
                <a:effectLst/>
                <a:latin typeface="Aptos" panose="020B0004020202020204" pitchFamily="34" charset="0"/>
                <a:ea typeface="Aptos" panose="020B0004020202020204" pitchFamily="34" charset="0"/>
                <a:cs typeface="Times New Roman" panose="02020603050405020304" pitchFamily="18" charset="0"/>
              </a:rPr>
              <a:t>pour près de </a:t>
            </a:r>
            <a:r>
              <a:rPr lang="fr-BE" sz="2000" b="1" kern="100" dirty="0">
                <a:latin typeface="Aptos" panose="020B0004020202020204" pitchFamily="34" charset="0"/>
                <a:ea typeface="Aptos" panose="020B0004020202020204" pitchFamily="34" charset="0"/>
                <a:cs typeface="Times New Roman" panose="02020603050405020304" pitchFamily="18" charset="0"/>
              </a:rPr>
              <a:t>1 élève</a:t>
            </a:r>
            <a:r>
              <a:rPr lang="fr-BE" sz="2000" b="1" kern="100" dirty="0">
                <a:effectLst/>
                <a:latin typeface="Aptos" panose="020B0004020202020204" pitchFamily="34" charset="0"/>
                <a:ea typeface="Aptos" panose="020B0004020202020204" pitchFamily="34" charset="0"/>
                <a:cs typeface="Times New Roman" panose="02020603050405020304" pitchFamily="18" charset="0"/>
              </a:rPr>
              <a:t> sur 4 </a:t>
            </a:r>
          </a:p>
        </p:txBody>
      </p:sp>
      <p:cxnSp>
        <p:nvCxnSpPr>
          <p:cNvPr id="7" name="Connecteur droit avec flèche 6">
            <a:extLst>
              <a:ext uri="{FF2B5EF4-FFF2-40B4-BE49-F238E27FC236}">
                <a16:creationId xmlns:a16="http://schemas.microsoft.com/office/drawing/2014/main" id="{DFC7A272-9A04-811C-4B7C-6670C5B72E88}"/>
              </a:ext>
            </a:extLst>
          </p:cNvPr>
          <p:cNvCxnSpPr/>
          <p:nvPr/>
        </p:nvCxnSpPr>
        <p:spPr>
          <a:xfrm>
            <a:off x="925285" y="4691743"/>
            <a:ext cx="9394372" cy="0"/>
          </a:xfrm>
          <a:prstGeom prst="straightConnector1">
            <a:avLst/>
          </a:prstGeom>
          <a:ln w="41275">
            <a:solidFill>
              <a:srgbClr val="FFFFC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586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B824E-E9C1-D9FF-8F4E-30F7374F0840}"/>
            </a:ext>
          </a:extLst>
        </p:cNvPr>
        <p:cNvGrpSpPr/>
        <p:nvPr/>
      </p:nvGrpSpPr>
      <p:grpSpPr>
        <a:xfrm>
          <a:off x="0" y="0"/>
          <a:ext cx="0" cy="0"/>
          <a:chOff x="0" y="0"/>
          <a:chExt cx="0" cy="0"/>
        </a:xfrm>
      </p:grpSpPr>
      <p:pic>
        <p:nvPicPr>
          <p:cNvPr id="11" name="Image 10">
            <a:extLst>
              <a:ext uri="{FF2B5EF4-FFF2-40B4-BE49-F238E27FC236}">
                <a16:creationId xmlns:a16="http://schemas.microsoft.com/office/drawing/2014/main" id="{59D7CFFC-F027-4E2E-B475-B9B688FFC329}"/>
              </a:ext>
            </a:extLst>
          </p:cNvPr>
          <p:cNvPicPr>
            <a:picLocks noChangeAspect="1"/>
          </p:cNvPicPr>
          <p:nvPr/>
        </p:nvPicPr>
        <p:blipFill>
          <a:blip r:embed="rId2"/>
          <a:stretch>
            <a:fillRect/>
          </a:stretch>
        </p:blipFill>
        <p:spPr>
          <a:xfrm>
            <a:off x="8612143" y="3026988"/>
            <a:ext cx="2835219" cy="3496109"/>
          </a:xfrm>
          <a:prstGeom prst="rect">
            <a:avLst/>
          </a:prstGeom>
        </p:spPr>
      </p:pic>
      <p:sp>
        <p:nvSpPr>
          <p:cNvPr id="3" name="Rectangle 2">
            <a:extLst>
              <a:ext uri="{FF2B5EF4-FFF2-40B4-BE49-F238E27FC236}">
                <a16:creationId xmlns:a16="http://schemas.microsoft.com/office/drawing/2014/main" id="{712E4786-FDEE-EA2A-030F-82DE382344E6}"/>
              </a:ext>
            </a:extLst>
          </p:cNvPr>
          <p:cNvSpPr/>
          <p:nvPr/>
        </p:nvSpPr>
        <p:spPr>
          <a:xfrm>
            <a:off x="295941" y="201228"/>
            <a:ext cx="4637190" cy="923330"/>
          </a:xfrm>
          <a:prstGeom prst="rect">
            <a:avLst/>
          </a:prstGeom>
          <a:noFill/>
        </p:spPr>
        <p:txBody>
          <a:bodyPr wrap="square" lIns="91440" tIns="45720" rIns="91440" bIns="45720">
            <a:spAutoFit/>
          </a:bodyPr>
          <a:lstStyle/>
          <a:p>
            <a:pPr algn="ctr"/>
            <a:r>
              <a:rPr lang="fr-FR" sz="5400" b="0" cap="none" spc="0" dirty="0">
                <a:ln w="0"/>
                <a:solidFill>
                  <a:schemeClr val="tx1"/>
                </a:solidFill>
                <a:effectLst>
                  <a:outerShdw blurRad="38100" dist="19050" dir="2700000" algn="tl" rotWithShape="0">
                    <a:schemeClr val="dk1">
                      <a:alpha val="40000"/>
                    </a:schemeClr>
                  </a:outerShdw>
                </a:effectLst>
              </a:rPr>
              <a:t>Matériel</a:t>
            </a:r>
          </a:p>
        </p:txBody>
      </p:sp>
      <p:sp>
        <p:nvSpPr>
          <p:cNvPr id="22" name="ZoneTexte 21">
            <a:extLst>
              <a:ext uri="{FF2B5EF4-FFF2-40B4-BE49-F238E27FC236}">
                <a16:creationId xmlns:a16="http://schemas.microsoft.com/office/drawing/2014/main" id="{5DC902BB-5689-FC70-FF8E-DD53B510F595}"/>
              </a:ext>
            </a:extLst>
          </p:cNvPr>
          <p:cNvSpPr txBox="1"/>
          <p:nvPr/>
        </p:nvSpPr>
        <p:spPr>
          <a:xfrm>
            <a:off x="538373" y="1161886"/>
            <a:ext cx="9944570" cy="4955203"/>
          </a:xfrm>
          <a:prstGeom prst="rect">
            <a:avLst/>
          </a:prstGeom>
          <a:noFill/>
        </p:spPr>
        <p:txBody>
          <a:bodyPr wrap="square">
            <a:spAutoFit/>
          </a:bodyPr>
          <a:lstStyle/>
          <a:p>
            <a:pPr algn="l" fontAlgn="base">
              <a:spcAft>
                <a:spcPts val="1500"/>
              </a:spcAft>
            </a:pPr>
            <a:r>
              <a:rPr lang="fr-BE" sz="2400" b="1" i="0" u="sng" dirty="0">
                <a:effectLst/>
                <a:latin typeface="var(--headline-family, var(--h1-family))"/>
              </a:rPr>
              <a:t>Pour aider à la concentration en classe</a:t>
            </a:r>
            <a:r>
              <a:rPr lang="fr-BE" sz="2400" b="1" i="0" dirty="0">
                <a:effectLst/>
                <a:latin typeface="var(--headline-family, var(--h1-family))"/>
              </a:rPr>
              <a:t> :                        </a:t>
            </a:r>
            <a:r>
              <a:rPr lang="fr-BE" sz="2200" i="0" dirty="0">
                <a:effectLst/>
                <a:latin typeface="var(--headline-family, var(--h1-family))"/>
              </a:rPr>
              <a:t>parfois effet inverse</a:t>
            </a:r>
          </a:p>
          <a:p>
            <a:pPr algn="l" fontAlgn="base">
              <a:spcAft>
                <a:spcPts val="1500"/>
              </a:spcAft>
            </a:pPr>
            <a:r>
              <a:rPr lang="fr-BE" sz="2400" dirty="0" err="1">
                <a:latin typeface="var(--headline-family, var(--h1-family))"/>
              </a:rPr>
              <a:t>C</a:t>
            </a:r>
            <a:r>
              <a:rPr lang="fr-BE" sz="2400" i="0" dirty="0" err="1">
                <a:effectLst/>
                <a:latin typeface="var(--headline-family, var(--h1-family))"/>
              </a:rPr>
              <a:t>aptibulle</a:t>
            </a:r>
            <a:endParaRPr lang="fr-BE" sz="2400" i="0" dirty="0">
              <a:effectLst/>
              <a:latin typeface="var(--headline-family, var(--h1-family))"/>
            </a:endParaRPr>
          </a:p>
          <a:p>
            <a:pPr algn="l" fontAlgn="base">
              <a:spcAft>
                <a:spcPts val="1500"/>
              </a:spcAft>
            </a:pPr>
            <a:r>
              <a:rPr lang="fr-BE" sz="2400" dirty="0">
                <a:latin typeface="var(--headline-family, var(--h1-family))"/>
              </a:rPr>
              <a:t>Casque anti-bruit</a:t>
            </a:r>
          </a:p>
          <a:p>
            <a:pPr algn="l" fontAlgn="base">
              <a:spcAft>
                <a:spcPts val="1500"/>
              </a:spcAft>
            </a:pPr>
            <a:endParaRPr lang="fr-BE" sz="2400" dirty="0">
              <a:latin typeface="var(--headline-family, var(--h1-family))"/>
            </a:endParaRPr>
          </a:p>
          <a:p>
            <a:pPr algn="l" fontAlgn="base">
              <a:spcAft>
                <a:spcPts val="1500"/>
              </a:spcAft>
            </a:pPr>
            <a:r>
              <a:rPr lang="fr-BE" sz="2400" dirty="0">
                <a:latin typeface="var(--headline-family, var(--h1-family))"/>
              </a:rPr>
              <a:t>Boîte à concentration</a:t>
            </a:r>
          </a:p>
          <a:p>
            <a:pPr algn="l" fontAlgn="base">
              <a:spcAft>
                <a:spcPts val="1500"/>
              </a:spcAft>
            </a:pPr>
            <a:r>
              <a:rPr lang="fr-BE" sz="2400" i="0" dirty="0">
                <a:effectLst/>
                <a:latin typeface="var(--headline-family, var(--h1-family))"/>
              </a:rPr>
              <a:t>L’élastique</a:t>
            </a:r>
          </a:p>
          <a:p>
            <a:pPr algn="l" fontAlgn="base">
              <a:spcAft>
                <a:spcPts val="1500"/>
              </a:spcAft>
            </a:pPr>
            <a:r>
              <a:rPr lang="fr-BE" sz="2400" dirty="0">
                <a:latin typeface="var(--headline-family, var(--h1-family))"/>
              </a:rPr>
              <a:t>Le ballon-siège</a:t>
            </a:r>
            <a:r>
              <a:rPr lang="fr-BE" sz="2400" i="0" dirty="0">
                <a:effectLst/>
                <a:latin typeface="var(--headline-family, var(--h1-family))"/>
              </a:rPr>
              <a:t> (bof </a:t>
            </a:r>
            <a:r>
              <a:rPr lang="fr-BE" sz="2400" i="0" dirty="0" err="1">
                <a:effectLst/>
                <a:latin typeface="var(--headline-family, var(--h1-family))"/>
              </a:rPr>
              <a:t>bof</a:t>
            </a:r>
            <a:r>
              <a:rPr lang="fr-BE" sz="2400" i="0" dirty="0">
                <a:effectLst/>
                <a:latin typeface="var(--headline-family, var(--h1-family))"/>
              </a:rPr>
              <a:t>…)</a:t>
            </a:r>
          </a:p>
          <a:p>
            <a:pPr algn="l" fontAlgn="base">
              <a:spcAft>
                <a:spcPts val="1500"/>
              </a:spcAft>
            </a:pPr>
            <a:r>
              <a:rPr lang="fr-BE" sz="2400" dirty="0">
                <a:latin typeface="var(--headline-family, var(--h1-family))"/>
              </a:rPr>
              <a:t>Le bureau ajustable/mange-debout(secondaire ++)</a:t>
            </a:r>
          </a:p>
          <a:p>
            <a:pPr algn="l" fontAlgn="base">
              <a:spcAft>
                <a:spcPts val="1500"/>
              </a:spcAft>
            </a:pPr>
            <a:r>
              <a:rPr lang="fr-BE" sz="2400" i="0" dirty="0">
                <a:effectLst/>
                <a:latin typeface="var(--headline-family, var(--h1-family))"/>
              </a:rPr>
              <a:t>Cous</a:t>
            </a:r>
            <a:r>
              <a:rPr lang="fr-BE" sz="2400" dirty="0">
                <a:latin typeface="var(--headline-family, var(--h1-family))"/>
              </a:rPr>
              <a:t>sin </a:t>
            </a:r>
            <a:r>
              <a:rPr lang="fr-BE" sz="2400" dirty="0" err="1">
                <a:latin typeface="var(--headline-family, var(--h1-family))"/>
              </a:rPr>
              <a:t>Dynair</a:t>
            </a:r>
            <a:r>
              <a:rPr lang="fr-BE" sz="2400" dirty="0">
                <a:latin typeface="var(--headline-family, var(--h1-family))"/>
              </a:rPr>
              <a:t>/galette</a:t>
            </a:r>
          </a:p>
        </p:txBody>
      </p:sp>
      <p:pic>
        <p:nvPicPr>
          <p:cNvPr id="5" name="Image 4">
            <a:extLst>
              <a:ext uri="{FF2B5EF4-FFF2-40B4-BE49-F238E27FC236}">
                <a16:creationId xmlns:a16="http://schemas.microsoft.com/office/drawing/2014/main" id="{A25099CF-E7E7-4709-8F0D-8F2E9E915D6F}"/>
              </a:ext>
            </a:extLst>
          </p:cNvPr>
          <p:cNvPicPr>
            <a:picLocks noChangeAspect="1"/>
          </p:cNvPicPr>
          <p:nvPr/>
        </p:nvPicPr>
        <p:blipFill>
          <a:blip r:embed="rId3"/>
          <a:stretch>
            <a:fillRect/>
          </a:stretch>
        </p:blipFill>
        <p:spPr>
          <a:xfrm>
            <a:off x="3605564" y="1668098"/>
            <a:ext cx="1679272" cy="1433126"/>
          </a:xfrm>
          <a:prstGeom prst="rect">
            <a:avLst/>
          </a:prstGeom>
        </p:spPr>
      </p:pic>
      <p:pic>
        <p:nvPicPr>
          <p:cNvPr id="7" name="Image 6">
            <a:extLst>
              <a:ext uri="{FF2B5EF4-FFF2-40B4-BE49-F238E27FC236}">
                <a16:creationId xmlns:a16="http://schemas.microsoft.com/office/drawing/2014/main" id="{9E9B72BC-4782-9AF4-48CB-3EEFD025729A}"/>
              </a:ext>
            </a:extLst>
          </p:cNvPr>
          <p:cNvPicPr>
            <a:picLocks noChangeAspect="1"/>
          </p:cNvPicPr>
          <p:nvPr/>
        </p:nvPicPr>
        <p:blipFill>
          <a:blip r:embed="rId4"/>
          <a:stretch>
            <a:fillRect/>
          </a:stretch>
        </p:blipFill>
        <p:spPr>
          <a:xfrm>
            <a:off x="5451690" y="1905732"/>
            <a:ext cx="1233479" cy="1162565"/>
          </a:xfrm>
          <a:prstGeom prst="rect">
            <a:avLst/>
          </a:prstGeom>
        </p:spPr>
      </p:pic>
      <p:pic>
        <p:nvPicPr>
          <p:cNvPr id="9" name="Image 8">
            <a:extLst>
              <a:ext uri="{FF2B5EF4-FFF2-40B4-BE49-F238E27FC236}">
                <a16:creationId xmlns:a16="http://schemas.microsoft.com/office/drawing/2014/main" id="{82FCCE0E-4EE5-077C-7868-A1AC26BEC75A}"/>
              </a:ext>
            </a:extLst>
          </p:cNvPr>
          <p:cNvPicPr>
            <a:picLocks noChangeAspect="1"/>
          </p:cNvPicPr>
          <p:nvPr/>
        </p:nvPicPr>
        <p:blipFill>
          <a:blip r:embed="rId5"/>
          <a:stretch>
            <a:fillRect/>
          </a:stretch>
        </p:blipFill>
        <p:spPr>
          <a:xfrm>
            <a:off x="6884862" y="1923662"/>
            <a:ext cx="1233478" cy="1161050"/>
          </a:xfrm>
          <a:prstGeom prst="rect">
            <a:avLst/>
          </a:prstGeom>
        </p:spPr>
      </p:pic>
      <p:pic>
        <p:nvPicPr>
          <p:cNvPr id="17" name="Image 16">
            <a:extLst>
              <a:ext uri="{FF2B5EF4-FFF2-40B4-BE49-F238E27FC236}">
                <a16:creationId xmlns:a16="http://schemas.microsoft.com/office/drawing/2014/main" id="{8A17955C-F8E1-1874-EC07-9531EB58DD53}"/>
              </a:ext>
            </a:extLst>
          </p:cNvPr>
          <p:cNvPicPr>
            <a:picLocks noChangeAspect="1"/>
          </p:cNvPicPr>
          <p:nvPr/>
        </p:nvPicPr>
        <p:blipFill>
          <a:blip r:embed="rId6"/>
          <a:stretch>
            <a:fillRect/>
          </a:stretch>
        </p:blipFill>
        <p:spPr>
          <a:xfrm>
            <a:off x="3605563" y="3264975"/>
            <a:ext cx="1679271" cy="1229703"/>
          </a:xfrm>
          <a:prstGeom prst="rect">
            <a:avLst/>
          </a:prstGeom>
        </p:spPr>
      </p:pic>
      <p:pic>
        <p:nvPicPr>
          <p:cNvPr id="19" name="Image 18">
            <a:extLst>
              <a:ext uri="{FF2B5EF4-FFF2-40B4-BE49-F238E27FC236}">
                <a16:creationId xmlns:a16="http://schemas.microsoft.com/office/drawing/2014/main" id="{2A1BD14D-93F9-1E91-1106-237E4EDAD5EF}"/>
              </a:ext>
            </a:extLst>
          </p:cNvPr>
          <p:cNvPicPr>
            <a:picLocks noChangeAspect="1"/>
          </p:cNvPicPr>
          <p:nvPr/>
        </p:nvPicPr>
        <p:blipFill>
          <a:blip r:embed="rId7"/>
          <a:stretch>
            <a:fillRect/>
          </a:stretch>
        </p:blipFill>
        <p:spPr>
          <a:xfrm>
            <a:off x="5510658" y="3311756"/>
            <a:ext cx="1679270" cy="1183329"/>
          </a:xfrm>
          <a:prstGeom prst="rect">
            <a:avLst/>
          </a:prstGeom>
        </p:spPr>
      </p:pic>
      <p:pic>
        <p:nvPicPr>
          <p:cNvPr id="33" name="Image 32">
            <a:extLst>
              <a:ext uri="{FF2B5EF4-FFF2-40B4-BE49-F238E27FC236}">
                <a16:creationId xmlns:a16="http://schemas.microsoft.com/office/drawing/2014/main" id="{63CB21BE-7E36-B10B-B21E-7DB974D45971}"/>
              </a:ext>
            </a:extLst>
          </p:cNvPr>
          <p:cNvPicPr>
            <a:picLocks noChangeAspect="1"/>
          </p:cNvPicPr>
          <p:nvPr/>
        </p:nvPicPr>
        <p:blipFill>
          <a:blip r:embed="rId8"/>
          <a:stretch>
            <a:fillRect/>
          </a:stretch>
        </p:blipFill>
        <p:spPr>
          <a:xfrm>
            <a:off x="5733554" y="472852"/>
            <a:ext cx="1233478" cy="1069922"/>
          </a:xfrm>
          <a:prstGeom prst="rect">
            <a:avLst/>
          </a:prstGeom>
        </p:spPr>
      </p:pic>
    </p:spTree>
    <p:extLst>
      <p:ext uri="{BB962C8B-B14F-4D97-AF65-F5344CB8AC3E}">
        <p14:creationId xmlns:p14="http://schemas.microsoft.com/office/powerpoint/2010/main" val="2599791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0992-EE47-0642-F6A8-988878F0B64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B278E24-BF1A-DFBF-1F8E-E8DBC690F532}"/>
              </a:ext>
            </a:extLst>
          </p:cNvPr>
          <p:cNvSpPr/>
          <p:nvPr/>
        </p:nvSpPr>
        <p:spPr>
          <a:xfrm>
            <a:off x="710611" y="100516"/>
            <a:ext cx="4637190" cy="923330"/>
          </a:xfrm>
          <a:prstGeom prst="rect">
            <a:avLst/>
          </a:prstGeom>
          <a:noFill/>
        </p:spPr>
        <p:txBody>
          <a:bodyPr wrap="square" lIns="91440" tIns="45720" rIns="91440" bIns="45720">
            <a:spAutoFit/>
          </a:bodyPr>
          <a:lstStyle/>
          <a:p>
            <a:pPr algn="ctr"/>
            <a:r>
              <a:rPr lang="fr-FR" sz="5400" dirty="0">
                <a:ln w="0"/>
                <a:effectLst>
                  <a:outerShdw blurRad="38100" dist="19050" dir="2700000" algn="tl" rotWithShape="0">
                    <a:schemeClr val="dk1">
                      <a:alpha val="40000"/>
                    </a:schemeClr>
                  </a:outerShdw>
                </a:effectLst>
              </a:rPr>
              <a:t>Jeux</a:t>
            </a:r>
            <a:endParaRPr lang="fr-FR" sz="5400" b="0" cap="none" spc="0" dirty="0">
              <a:ln w="0"/>
              <a:solidFill>
                <a:schemeClr val="tx1"/>
              </a:solidFill>
              <a:effectLst>
                <a:outerShdw blurRad="38100" dist="19050" dir="2700000" algn="tl" rotWithShape="0">
                  <a:schemeClr val="dk1">
                    <a:alpha val="40000"/>
                  </a:schemeClr>
                </a:outerShdw>
              </a:effectLst>
            </a:endParaRPr>
          </a:p>
        </p:txBody>
      </p:sp>
      <p:sp>
        <p:nvSpPr>
          <p:cNvPr id="22" name="ZoneTexte 21">
            <a:extLst>
              <a:ext uri="{FF2B5EF4-FFF2-40B4-BE49-F238E27FC236}">
                <a16:creationId xmlns:a16="http://schemas.microsoft.com/office/drawing/2014/main" id="{298B077E-D1E6-ED48-BAF2-37128352C212}"/>
              </a:ext>
            </a:extLst>
          </p:cNvPr>
          <p:cNvSpPr txBox="1"/>
          <p:nvPr/>
        </p:nvSpPr>
        <p:spPr>
          <a:xfrm>
            <a:off x="538373" y="1161886"/>
            <a:ext cx="9944570" cy="4955203"/>
          </a:xfrm>
          <a:prstGeom prst="rect">
            <a:avLst/>
          </a:prstGeom>
          <a:noFill/>
        </p:spPr>
        <p:txBody>
          <a:bodyPr wrap="square">
            <a:spAutoFit/>
          </a:bodyPr>
          <a:lstStyle/>
          <a:p>
            <a:pPr algn="l" fontAlgn="base">
              <a:spcAft>
                <a:spcPts val="1500"/>
              </a:spcAft>
            </a:pPr>
            <a:r>
              <a:rPr lang="fr-BE" sz="2400" b="1" i="0" u="sng" dirty="0">
                <a:effectLst/>
                <a:latin typeface="var(--headline-family, var(--h1-family))"/>
              </a:rPr>
              <a:t>Pour aider à la concentration en classe (suite):</a:t>
            </a:r>
            <a:endParaRPr lang="fr-BE" sz="2200" i="0" dirty="0">
              <a:effectLst/>
              <a:latin typeface="var(--headline-family, var(--h1-family))"/>
            </a:endParaRPr>
          </a:p>
          <a:p>
            <a:pPr algn="l" fontAlgn="base">
              <a:spcAft>
                <a:spcPts val="1500"/>
              </a:spcAft>
            </a:pPr>
            <a:r>
              <a:rPr lang="fr-BE" sz="2400" dirty="0">
                <a:latin typeface="var(--headline-family, var(--h1-family))"/>
              </a:rPr>
              <a:t>Pictogrammes des consignes</a:t>
            </a:r>
          </a:p>
          <a:p>
            <a:pPr algn="l" fontAlgn="base">
              <a:spcAft>
                <a:spcPts val="1500"/>
              </a:spcAft>
            </a:pPr>
            <a:endParaRPr lang="fr-BE" sz="2400" dirty="0">
              <a:latin typeface="var(--headline-family, var(--h1-family))"/>
            </a:endParaRPr>
          </a:p>
          <a:p>
            <a:pPr algn="l" fontAlgn="base">
              <a:spcAft>
                <a:spcPts val="1500"/>
              </a:spcAft>
            </a:pPr>
            <a:r>
              <a:rPr lang="fr-BE" sz="2400" i="0" dirty="0">
                <a:effectLst/>
                <a:latin typeface="var(--headline-family, var(--h1-family))"/>
              </a:rPr>
              <a:t>Brain bo</a:t>
            </a:r>
            <a:r>
              <a:rPr lang="fr-BE" sz="2400" dirty="0">
                <a:latin typeface="var(--headline-family, var(--h1-family))"/>
              </a:rPr>
              <a:t>x (attention, concentration et connaissances) </a:t>
            </a:r>
          </a:p>
          <a:p>
            <a:pPr algn="l" fontAlgn="base">
              <a:spcAft>
                <a:spcPts val="1500"/>
              </a:spcAft>
            </a:pPr>
            <a:endParaRPr lang="fr-BE" sz="2400" dirty="0">
              <a:latin typeface="var(--headline-family, var(--h1-family))"/>
            </a:endParaRPr>
          </a:p>
          <a:p>
            <a:pPr algn="l" fontAlgn="base">
              <a:spcAft>
                <a:spcPts val="1500"/>
              </a:spcAft>
            </a:pPr>
            <a:r>
              <a:rPr lang="fr-BE" sz="2400" i="0" dirty="0">
                <a:effectLst/>
                <a:latin typeface="var(--headline-family, var(--h1-family))"/>
              </a:rPr>
              <a:t>                                                        Yoga/gym </a:t>
            </a:r>
            <a:r>
              <a:rPr lang="fr-BE" sz="2400" i="0" dirty="0" err="1">
                <a:effectLst/>
                <a:latin typeface="var(--headline-family, var(--h1-family))"/>
              </a:rPr>
              <a:t>brain</a:t>
            </a:r>
            <a:r>
              <a:rPr lang="fr-BE" sz="2400" i="0" dirty="0">
                <a:effectLst/>
                <a:latin typeface="var(--headline-family, var(--h1-family))"/>
              </a:rPr>
              <a:t>/ </a:t>
            </a:r>
            <a:r>
              <a:rPr lang="fr-BE" sz="2400" dirty="0">
                <a:latin typeface="var(--headline-family, var(--h1-family))"/>
              </a:rPr>
              <a:t>pleine conscience (LE)</a:t>
            </a:r>
          </a:p>
          <a:p>
            <a:pPr algn="l" fontAlgn="base">
              <a:spcAft>
                <a:spcPts val="1500"/>
              </a:spcAft>
            </a:pPr>
            <a:endParaRPr lang="fr-BE" sz="2400" i="0" dirty="0">
              <a:effectLst/>
              <a:latin typeface="var(--headline-family, var(--h1-family))"/>
            </a:endParaRPr>
          </a:p>
          <a:p>
            <a:pPr algn="l" fontAlgn="base">
              <a:spcAft>
                <a:spcPts val="1500"/>
              </a:spcAft>
            </a:pPr>
            <a:endParaRPr lang="fr-BE" sz="2400" i="0" dirty="0">
              <a:effectLst/>
              <a:latin typeface="var(--headline-family, var(--h1-family))"/>
            </a:endParaRPr>
          </a:p>
          <a:p>
            <a:pPr algn="l" fontAlgn="base">
              <a:spcAft>
                <a:spcPts val="1500"/>
              </a:spcAft>
            </a:pPr>
            <a:endParaRPr lang="fr-BE" sz="2400" i="0" dirty="0">
              <a:effectLst/>
              <a:latin typeface="var(--headline-family, var(--h1-family))"/>
            </a:endParaRPr>
          </a:p>
        </p:txBody>
      </p:sp>
      <p:pic>
        <p:nvPicPr>
          <p:cNvPr id="21" name="Image 20">
            <a:extLst>
              <a:ext uri="{FF2B5EF4-FFF2-40B4-BE49-F238E27FC236}">
                <a16:creationId xmlns:a16="http://schemas.microsoft.com/office/drawing/2014/main" id="{B19D04EE-8BB5-F646-6D38-7F6AEFEE517F}"/>
              </a:ext>
            </a:extLst>
          </p:cNvPr>
          <p:cNvPicPr>
            <a:picLocks noChangeAspect="1"/>
          </p:cNvPicPr>
          <p:nvPr/>
        </p:nvPicPr>
        <p:blipFill>
          <a:blip r:embed="rId2"/>
          <a:stretch>
            <a:fillRect/>
          </a:stretch>
        </p:blipFill>
        <p:spPr>
          <a:xfrm>
            <a:off x="2188149" y="3708081"/>
            <a:ext cx="2262622" cy="1376715"/>
          </a:xfrm>
          <a:prstGeom prst="rect">
            <a:avLst/>
          </a:prstGeom>
        </p:spPr>
      </p:pic>
      <p:pic>
        <p:nvPicPr>
          <p:cNvPr id="26" name="Image 25">
            <a:extLst>
              <a:ext uri="{FF2B5EF4-FFF2-40B4-BE49-F238E27FC236}">
                <a16:creationId xmlns:a16="http://schemas.microsoft.com/office/drawing/2014/main" id="{F329C585-C5A1-9E80-A066-66838BA3D2F3}"/>
              </a:ext>
            </a:extLst>
          </p:cNvPr>
          <p:cNvPicPr>
            <a:picLocks noChangeAspect="1"/>
          </p:cNvPicPr>
          <p:nvPr/>
        </p:nvPicPr>
        <p:blipFill>
          <a:blip r:embed="rId3"/>
          <a:stretch>
            <a:fillRect/>
          </a:stretch>
        </p:blipFill>
        <p:spPr>
          <a:xfrm>
            <a:off x="6741046" y="590220"/>
            <a:ext cx="5165839" cy="2297877"/>
          </a:xfrm>
          <a:prstGeom prst="rect">
            <a:avLst/>
          </a:prstGeom>
        </p:spPr>
      </p:pic>
      <p:pic>
        <p:nvPicPr>
          <p:cNvPr id="24" name="Image 23">
            <a:extLst>
              <a:ext uri="{FF2B5EF4-FFF2-40B4-BE49-F238E27FC236}">
                <a16:creationId xmlns:a16="http://schemas.microsoft.com/office/drawing/2014/main" id="{8211404F-843C-BFA5-758E-D22332738E6E}"/>
              </a:ext>
            </a:extLst>
          </p:cNvPr>
          <p:cNvPicPr>
            <a:picLocks noChangeAspect="1"/>
          </p:cNvPicPr>
          <p:nvPr/>
        </p:nvPicPr>
        <p:blipFill>
          <a:blip r:embed="rId4"/>
          <a:stretch>
            <a:fillRect/>
          </a:stretch>
        </p:blipFill>
        <p:spPr>
          <a:xfrm>
            <a:off x="4450771" y="1810724"/>
            <a:ext cx="1223247" cy="764530"/>
          </a:xfrm>
          <a:prstGeom prst="rect">
            <a:avLst/>
          </a:prstGeom>
        </p:spPr>
      </p:pic>
      <p:pic>
        <p:nvPicPr>
          <p:cNvPr id="31" name="Image 30">
            <a:extLst>
              <a:ext uri="{FF2B5EF4-FFF2-40B4-BE49-F238E27FC236}">
                <a16:creationId xmlns:a16="http://schemas.microsoft.com/office/drawing/2014/main" id="{D9393AE9-E99F-90A3-6159-E80421B8BBA2}"/>
              </a:ext>
            </a:extLst>
          </p:cNvPr>
          <p:cNvPicPr>
            <a:picLocks noChangeAspect="1"/>
          </p:cNvPicPr>
          <p:nvPr/>
        </p:nvPicPr>
        <p:blipFill>
          <a:blip r:embed="rId5"/>
          <a:stretch>
            <a:fillRect/>
          </a:stretch>
        </p:blipFill>
        <p:spPr>
          <a:xfrm>
            <a:off x="773266" y="3688437"/>
            <a:ext cx="1281353" cy="1522186"/>
          </a:xfrm>
          <a:prstGeom prst="rect">
            <a:avLst/>
          </a:prstGeom>
        </p:spPr>
      </p:pic>
      <p:pic>
        <p:nvPicPr>
          <p:cNvPr id="36" name="Image 35">
            <a:extLst>
              <a:ext uri="{FF2B5EF4-FFF2-40B4-BE49-F238E27FC236}">
                <a16:creationId xmlns:a16="http://schemas.microsoft.com/office/drawing/2014/main" id="{FBEE9E2E-5248-5991-B07C-05C87F7BAAA1}"/>
              </a:ext>
            </a:extLst>
          </p:cNvPr>
          <p:cNvPicPr>
            <a:picLocks noChangeAspect="1"/>
          </p:cNvPicPr>
          <p:nvPr/>
        </p:nvPicPr>
        <p:blipFill>
          <a:blip r:embed="rId6"/>
          <a:stretch>
            <a:fillRect/>
          </a:stretch>
        </p:blipFill>
        <p:spPr>
          <a:xfrm>
            <a:off x="7317456" y="2918691"/>
            <a:ext cx="2154835" cy="1003009"/>
          </a:xfrm>
          <a:prstGeom prst="rect">
            <a:avLst/>
          </a:prstGeom>
        </p:spPr>
      </p:pic>
      <p:sp>
        <p:nvSpPr>
          <p:cNvPr id="2" name="ZoneTexte 1">
            <a:extLst>
              <a:ext uri="{FF2B5EF4-FFF2-40B4-BE49-F238E27FC236}">
                <a16:creationId xmlns:a16="http://schemas.microsoft.com/office/drawing/2014/main" id="{1E005013-B3D2-9B25-4540-122708410FDA}"/>
              </a:ext>
            </a:extLst>
          </p:cNvPr>
          <p:cNvSpPr txBox="1"/>
          <p:nvPr/>
        </p:nvSpPr>
        <p:spPr>
          <a:xfrm>
            <a:off x="631371" y="5552688"/>
            <a:ext cx="10929257" cy="430887"/>
          </a:xfrm>
          <a:prstGeom prst="rect">
            <a:avLst/>
          </a:prstGeom>
          <a:noFill/>
        </p:spPr>
        <p:txBody>
          <a:bodyPr wrap="square" rtlCol="0">
            <a:spAutoFit/>
          </a:bodyPr>
          <a:lstStyle/>
          <a:p>
            <a:r>
              <a:rPr lang="fr-BE" sz="2200" dirty="0"/>
              <a:t>Apprentissage par le jeu: catalogue de recherche utilisé par les bibliothèques:</a:t>
            </a:r>
          </a:p>
        </p:txBody>
      </p:sp>
      <p:sp>
        <p:nvSpPr>
          <p:cNvPr id="4" name="ZoneTexte 3">
            <a:extLst>
              <a:ext uri="{FF2B5EF4-FFF2-40B4-BE49-F238E27FC236}">
                <a16:creationId xmlns:a16="http://schemas.microsoft.com/office/drawing/2014/main" id="{B0D9B794-D0A9-AD1D-5450-5AD39C7A813D}"/>
              </a:ext>
            </a:extLst>
          </p:cNvPr>
          <p:cNvSpPr txBox="1"/>
          <p:nvPr/>
        </p:nvSpPr>
        <p:spPr>
          <a:xfrm>
            <a:off x="646657" y="6014169"/>
            <a:ext cx="10548257" cy="461665"/>
          </a:xfrm>
          <a:prstGeom prst="rect">
            <a:avLst/>
          </a:prstGeom>
          <a:noFill/>
        </p:spPr>
        <p:txBody>
          <a:bodyPr wrap="square">
            <a:spAutoFit/>
          </a:bodyPr>
          <a:lstStyle/>
          <a:p>
            <a:r>
              <a:rPr lang="fr-BE" sz="2400" dirty="0"/>
              <a:t>https://xn--ludopdagogie-feb.be/etre-ludopedagogue-2/systeme-esar/</a:t>
            </a:r>
          </a:p>
        </p:txBody>
      </p:sp>
      <p:pic>
        <p:nvPicPr>
          <p:cNvPr id="5" name="Image 4">
            <a:extLst>
              <a:ext uri="{FF2B5EF4-FFF2-40B4-BE49-F238E27FC236}">
                <a16:creationId xmlns:a16="http://schemas.microsoft.com/office/drawing/2014/main" id="{EAB243FE-A140-8284-268E-249C9A8DBEA2}"/>
              </a:ext>
            </a:extLst>
          </p:cNvPr>
          <p:cNvPicPr>
            <a:picLocks noChangeAspect="1"/>
          </p:cNvPicPr>
          <p:nvPr/>
        </p:nvPicPr>
        <p:blipFill>
          <a:blip r:embed="rId7"/>
          <a:stretch>
            <a:fillRect/>
          </a:stretch>
        </p:blipFill>
        <p:spPr>
          <a:xfrm>
            <a:off x="9987795" y="3811921"/>
            <a:ext cx="1654440" cy="1671747"/>
          </a:xfrm>
          <a:prstGeom prst="rect">
            <a:avLst/>
          </a:prstGeom>
        </p:spPr>
      </p:pic>
      <p:sp>
        <p:nvSpPr>
          <p:cNvPr id="6" name="Flèche : courbe vers le bas 5">
            <a:extLst>
              <a:ext uri="{FF2B5EF4-FFF2-40B4-BE49-F238E27FC236}">
                <a16:creationId xmlns:a16="http://schemas.microsoft.com/office/drawing/2014/main" id="{549A2779-76D3-EE43-0317-44F8A31A83EF}"/>
              </a:ext>
            </a:extLst>
          </p:cNvPr>
          <p:cNvSpPr/>
          <p:nvPr/>
        </p:nvSpPr>
        <p:spPr>
          <a:xfrm rot="19798427">
            <a:off x="8351310" y="4491151"/>
            <a:ext cx="1559288" cy="779234"/>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Tree>
    <p:extLst>
      <p:ext uri="{BB962C8B-B14F-4D97-AF65-F5344CB8AC3E}">
        <p14:creationId xmlns:p14="http://schemas.microsoft.com/office/powerpoint/2010/main" val="4063853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4C68C-61D2-2A1A-3EC4-217CFD7D9B44}"/>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53691E07-A03F-0E8B-1D11-1D143F255C3B}"/>
              </a:ext>
            </a:extLst>
          </p:cNvPr>
          <p:cNvSpPr txBox="1"/>
          <p:nvPr/>
        </p:nvSpPr>
        <p:spPr>
          <a:xfrm>
            <a:off x="602573" y="523617"/>
            <a:ext cx="10162572" cy="2362442"/>
          </a:xfrm>
          <a:prstGeom prst="rect">
            <a:avLst/>
          </a:prstGeom>
          <a:noFill/>
        </p:spPr>
        <p:txBody>
          <a:bodyPr wrap="square" rtlCol="0">
            <a:spAutoFit/>
          </a:bodyPr>
          <a:lstStyle/>
          <a:p>
            <a:pPr>
              <a:lnSpc>
                <a:spcPct val="107000"/>
              </a:lnSpc>
              <a:spcAft>
                <a:spcPts val="800"/>
              </a:spcAft>
            </a:pPr>
            <a:r>
              <a:rPr lang="fr-BE" sz="2400" kern="100" dirty="0">
                <a:latin typeface="Aptos" panose="020B0004020202020204" pitchFamily="34" charset="0"/>
                <a:ea typeface="Aptos" panose="020B0004020202020204" pitchFamily="34" charset="0"/>
                <a:cs typeface="Times New Roman" panose="02020603050405020304" pitchFamily="18" charset="0"/>
              </a:rPr>
              <a:t>O.5. </a:t>
            </a:r>
            <a:r>
              <a:rPr lang="fr-BE" sz="2400" b="1" kern="100" dirty="0">
                <a:latin typeface="Aptos" panose="020B0004020202020204" pitchFamily="34" charset="0"/>
                <a:ea typeface="Aptos" panose="020B0004020202020204" pitchFamily="34" charset="0"/>
                <a:cs typeface="Times New Roman" panose="02020603050405020304" pitchFamily="18" charset="0"/>
              </a:rPr>
              <a:t>Troubles neurologiques et Dys- </a:t>
            </a:r>
          </a:p>
          <a:p>
            <a:pPr>
              <a:lnSpc>
                <a:spcPct val="107000"/>
              </a:lnSpc>
              <a:spcAft>
                <a:spcPts val="800"/>
              </a:spcAft>
            </a:pPr>
            <a:r>
              <a:rPr lang="fr-BE" sz="2400" b="1" u="sng" kern="100" dirty="0">
                <a:latin typeface="Aptos" panose="020B0004020202020204" pitchFamily="34" charset="0"/>
                <a:ea typeface="Aptos" panose="020B0004020202020204" pitchFamily="34" charset="0"/>
                <a:cs typeface="Times New Roman" panose="02020603050405020304" pitchFamily="18" charset="0"/>
              </a:rPr>
              <a:t>Outi</a:t>
            </a:r>
            <a:r>
              <a:rPr lang="fr-BE" sz="2400" u="sng" kern="100" dirty="0">
                <a:latin typeface="Aptos" panose="020B0004020202020204" pitchFamily="34" charset="0"/>
                <a:ea typeface="Aptos" panose="020B0004020202020204" pitchFamily="34" charset="0"/>
                <a:cs typeface="Times New Roman" panose="02020603050405020304" pitchFamily="18" charset="0"/>
              </a:rPr>
              <a:t>l</a:t>
            </a:r>
            <a:r>
              <a:rPr lang="fr-BE" sz="2400" kern="100" dirty="0">
                <a:latin typeface="Aptos" panose="020B0004020202020204" pitchFamily="34" charset="0"/>
                <a:ea typeface="Aptos" panose="020B0004020202020204" pitchFamily="34" charset="0"/>
                <a:cs typeface="Times New Roman" panose="02020603050405020304" pitchFamily="18" charset="0"/>
              </a:rPr>
              <a:t>:</a:t>
            </a:r>
            <a:r>
              <a:rPr lang="fr-BE" sz="2400" kern="100" dirty="0">
                <a:effectLst/>
                <a:latin typeface="Aptos" panose="020B0004020202020204" pitchFamily="34" charset="0"/>
                <a:ea typeface="Aptos" panose="020B0004020202020204" pitchFamily="34" charset="0"/>
                <a:cs typeface="Times New Roman" panose="02020603050405020304" pitchFamily="18" charset="0"/>
              </a:rPr>
              <a:t> doc. synthèse aménagements raisonnables (pilotage)</a:t>
            </a:r>
          </a:p>
          <a:p>
            <a:pPr>
              <a:lnSpc>
                <a:spcPct val="107000"/>
              </a:lnSpc>
              <a:spcAft>
                <a:spcPts val="800"/>
              </a:spcAft>
            </a:pPr>
            <a:r>
              <a:rPr lang="fr-BE" sz="2400" kern="100" dirty="0">
                <a:latin typeface="Aptos" panose="020B0004020202020204" pitchFamily="34" charset="0"/>
                <a:ea typeface="Aptos" panose="020B0004020202020204" pitchFamily="34" charset="0"/>
                <a:cs typeface="Times New Roman" panose="02020603050405020304" pitchFamily="18" charset="0"/>
              </a:rPr>
              <a:t>A</a:t>
            </a:r>
            <a:r>
              <a:rPr lang="fr-BE" sz="2400" kern="100" dirty="0">
                <a:effectLst/>
                <a:latin typeface="Aptos" panose="020B0004020202020204" pitchFamily="34" charset="0"/>
                <a:ea typeface="Aptos" panose="020B0004020202020204" pitchFamily="34" charset="0"/>
                <a:cs typeface="Times New Roman" panose="02020603050405020304" pitchFamily="18" charset="0"/>
              </a:rPr>
              <a:t>ide à la concentration, prise en charge par un pro, utilisation d’apps adaptées pour l’entrainement, etc.</a:t>
            </a:r>
          </a:p>
          <a:p>
            <a:pPr>
              <a:lnSpc>
                <a:spcPct val="107000"/>
              </a:lnSpc>
              <a:spcAft>
                <a:spcPts val="800"/>
              </a:spcAft>
            </a:pPr>
            <a:endParaRPr lang="fr-BE"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81164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BECF62-7D87-ACF7-EA19-F7EDD4F93155}"/>
              </a:ext>
            </a:extLst>
          </p:cNvPr>
          <p:cNvSpPr>
            <a:spLocks noGrp="1"/>
          </p:cNvSpPr>
          <p:nvPr>
            <p:ph type="title"/>
          </p:nvPr>
        </p:nvSpPr>
        <p:spPr/>
        <p:txBody>
          <a:bodyPr/>
          <a:lstStyle/>
          <a:p>
            <a:r>
              <a:rPr lang="fr-BE" dirty="0"/>
              <a:t>Formatrice Aude VERSCHUEREN</a:t>
            </a:r>
            <a:br>
              <a:rPr lang="fr-BE" dirty="0"/>
            </a:br>
            <a:endParaRPr lang="fr-BE" dirty="0"/>
          </a:p>
        </p:txBody>
      </p:sp>
      <p:sp>
        <p:nvSpPr>
          <p:cNvPr id="4" name="ZoneTexte 3">
            <a:extLst>
              <a:ext uri="{FF2B5EF4-FFF2-40B4-BE49-F238E27FC236}">
                <a16:creationId xmlns:a16="http://schemas.microsoft.com/office/drawing/2014/main" id="{7A48B3A3-3770-6F99-AC70-8DA6CA770B17}"/>
              </a:ext>
            </a:extLst>
          </p:cNvPr>
          <p:cNvSpPr txBox="1"/>
          <p:nvPr/>
        </p:nvSpPr>
        <p:spPr>
          <a:xfrm>
            <a:off x="631246" y="1433373"/>
            <a:ext cx="9834270" cy="954107"/>
          </a:xfrm>
          <a:prstGeom prst="rect">
            <a:avLst/>
          </a:prstGeom>
          <a:noFill/>
        </p:spPr>
        <p:txBody>
          <a:bodyPr wrap="square" rtlCol="0">
            <a:spAutoFit/>
          </a:bodyPr>
          <a:lstStyle/>
          <a:p>
            <a:r>
              <a:rPr lang="fr-BE" sz="2800" b="1" dirty="0"/>
              <a:t>Instit</a:t>
            </a:r>
            <a:r>
              <a:rPr lang="fr-BE" sz="2800" dirty="0"/>
              <a:t> (3e maternelle et primaire) et </a:t>
            </a:r>
            <a:r>
              <a:rPr lang="fr-BE" sz="2800" b="1" dirty="0"/>
              <a:t>enseignante</a:t>
            </a:r>
            <a:r>
              <a:rPr lang="fr-BE" sz="2800" dirty="0"/>
              <a:t> au DI-DS (anglais, sciences DI, histoire DS)</a:t>
            </a:r>
          </a:p>
        </p:txBody>
      </p:sp>
      <p:pic>
        <p:nvPicPr>
          <p:cNvPr id="17" name="Image 16">
            <a:extLst>
              <a:ext uri="{FF2B5EF4-FFF2-40B4-BE49-F238E27FC236}">
                <a16:creationId xmlns:a16="http://schemas.microsoft.com/office/drawing/2014/main" id="{23FBCABA-571A-E62E-B8D5-858D91C64A10}"/>
              </a:ext>
            </a:extLst>
          </p:cNvPr>
          <p:cNvPicPr>
            <a:picLocks noChangeAspect="1"/>
          </p:cNvPicPr>
          <p:nvPr/>
        </p:nvPicPr>
        <p:blipFill>
          <a:blip r:embed="rId2"/>
          <a:stretch>
            <a:fillRect/>
          </a:stretch>
        </p:blipFill>
        <p:spPr>
          <a:xfrm>
            <a:off x="4686533" y="4186313"/>
            <a:ext cx="4026107" cy="1238314"/>
          </a:xfrm>
          <a:prstGeom prst="rect">
            <a:avLst/>
          </a:prstGeom>
        </p:spPr>
      </p:pic>
      <p:sp>
        <p:nvSpPr>
          <p:cNvPr id="3" name="ZoneTexte 2">
            <a:extLst>
              <a:ext uri="{FF2B5EF4-FFF2-40B4-BE49-F238E27FC236}">
                <a16:creationId xmlns:a16="http://schemas.microsoft.com/office/drawing/2014/main" id="{5D375541-D845-55D4-CDEF-818D6CF40C66}"/>
              </a:ext>
            </a:extLst>
          </p:cNvPr>
          <p:cNvSpPr txBox="1"/>
          <p:nvPr/>
        </p:nvSpPr>
        <p:spPr>
          <a:xfrm>
            <a:off x="548048" y="3584756"/>
            <a:ext cx="9834269" cy="523220"/>
          </a:xfrm>
          <a:prstGeom prst="rect">
            <a:avLst/>
          </a:prstGeom>
          <a:noFill/>
        </p:spPr>
        <p:txBody>
          <a:bodyPr wrap="square" rtlCol="0">
            <a:spAutoFit/>
          </a:bodyPr>
          <a:lstStyle/>
          <a:p>
            <a:r>
              <a:rPr lang="fr-BE" sz="2800" b="1" dirty="0"/>
              <a:t>Site internet</a:t>
            </a:r>
            <a:r>
              <a:rPr lang="fr-BE" sz="2800" dirty="0"/>
              <a:t>:  https://www.creatschool.com/ifpc-mta</a:t>
            </a:r>
            <a:endParaRPr lang="fr-BE" sz="2800" b="1" dirty="0"/>
          </a:p>
        </p:txBody>
      </p:sp>
      <p:pic>
        <p:nvPicPr>
          <p:cNvPr id="6" name="Image 5">
            <a:extLst>
              <a:ext uri="{FF2B5EF4-FFF2-40B4-BE49-F238E27FC236}">
                <a16:creationId xmlns:a16="http://schemas.microsoft.com/office/drawing/2014/main" id="{982317A5-9E51-AB49-F61A-D9CB389319E7}"/>
              </a:ext>
            </a:extLst>
          </p:cNvPr>
          <p:cNvPicPr>
            <a:picLocks noChangeAspect="1"/>
          </p:cNvPicPr>
          <p:nvPr/>
        </p:nvPicPr>
        <p:blipFill>
          <a:blip r:embed="rId3"/>
          <a:stretch>
            <a:fillRect/>
          </a:stretch>
        </p:blipFill>
        <p:spPr>
          <a:xfrm>
            <a:off x="8817033" y="4107976"/>
            <a:ext cx="2631289" cy="2566849"/>
          </a:xfrm>
          <a:prstGeom prst="rect">
            <a:avLst/>
          </a:prstGeom>
        </p:spPr>
      </p:pic>
      <p:sp>
        <p:nvSpPr>
          <p:cNvPr id="5" name="ZoneTexte 4">
            <a:extLst>
              <a:ext uri="{FF2B5EF4-FFF2-40B4-BE49-F238E27FC236}">
                <a16:creationId xmlns:a16="http://schemas.microsoft.com/office/drawing/2014/main" id="{A4232A3A-F684-F8E2-1752-29361343B9E9}"/>
              </a:ext>
            </a:extLst>
          </p:cNvPr>
          <p:cNvSpPr txBox="1"/>
          <p:nvPr/>
        </p:nvSpPr>
        <p:spPr>
          <a:xfrm>
            <a:off x="589647" y="2457670"/>
            <a:ext cx="10492010" cy="954107"/>
          </a:xfrm>
          <a:prstGeom prst="rect">
            <a:avLst/>
          </a:prstGeom>
          <a:noFill/>
        </p:spPr>
        <p:txBody>
          <a:bodyPr wrap="square" rtlCol="0">
            <a:spAutoFit/>
          </a:bodyPr>
          <a:lstStyle/>
          <a:p>
            <a:r>
              <a:rPr lang="fr-BE" sz="2800" b="1" dirty="0"/>
              <a:t>Coordinatrice pédagogique </a:t>
            </a:r>
            <a:r>
              <a:rPr lang="fr-BE" sz="2800" dirty="0"/>
              <a:t>(formations, accompagnement des enseignants nouveaux ou en fonction)</a:t>
            </a:r>
          </a:p>
        </p:txBody>
      </p:sp>
    </p:spTree>
    <p:extLst>
      <p:ext uri="{BB962C8B-B14F-4D97-AF65-F5344CB8AC3E}">
        <p14:creationId xmlns:p14="http://schemas.microsoft.com/office/powerpoint/2010/main" val="1744987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E9EC7-1B3F-1C65-110E-BC88E8877D24}"/>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FDABB30C-3668-FEAB-2176-FE6D0093ACCA}"/>
              </a:ext>
            </a:extLst>
          </p:cNvPr>
          <p:cNvSpPr txBox="1"/>
          <p:nvPr/>
        </p:nvSpPr>
        <p:spPr>
          <a:xfrm>
            <a:off x="743678" y="271890"/>
            <a:ext cx="10162572" cy="1366913"/>
          </a:xfrm>
          <a:prstGeom prst="rect">
            <a:avLst/>
          </a:prstGeom>
          <a:noFill/>
        </p:spPr>
        <p:txBody>
          <a:bodyPr wrap="square" rtlCol="0">
            <a:spAutoFit/>
          </a:bodyPr>
          <a:lstStyle/>
          <a:p>
            <a:pPr>
              <a:lnSpc>
                <a:spcPct val="107000"/>
              </a:lnSpc>
              <a:spcAft>
                <a:spcPts val="800"/>
              </a:spcAft>
            </a:pPr>
            <a:r>
              <a:rPr lang="fr-BE" sz="2400" kern="100" dirty="0">
                <a:latin typeface="Aptos" panose="020B0004020202020204" pitchFamily="34" charset="0"/>
                <a:ea typeface="Aptos" panose="020B0004020202020204" pitchFamily="34" charset="0"/>
                <a:cs typeface="Times New Roman" panose="02020603050405020304" pitchFamily="18" charset="0"/>
              </a:rPr>
              <a:t>O.6</a:t>
            </a:r>
            <a:r>
              <a:rPr lang="fr-BE" sz="2400" kern="100" dirty="0">
                <a:effectLst/>
                <a:latin typeface="Aptos" panose="020B0004020202020204" pitchFamily="34" charset="0"/>
                <a:ea typeface="Aptos" panose="020B0004020202020204" pitchFamily="34" charset="0"/>
                <a:cs typeface="Times New Roman" panose="02020603050405020304" pitchFamily="18" charset="0"/>
              </a:rPr>
              <a:t>. Le manque de </a:t>
            </a:r>
            <a:r>
              <a:rPr lang="fr-BE" sz="2400" b="1" u="sng" kern="100" dirty="0">
                <a:effectLst/>
                <a:latin typeface="Aptos" panose="020B0004020202020204" pitchFamily="34" charset="0"/>
                <a:ea typeface="Aptos" panose="020B0004020202020204" pitchFamily="34" charset="0"/>
                <a:cs typeface="Times New Roman" panose="02020603050405020304" pitchFamily="18" charset="0"/>
              </a:rPr>
              <a:t>motivation</a:t>
            </a:r>
            <a:r>
              <a:rPr lang="fr-BE" sz="2400" kern="100" dirty="0">
                <a:effectLst/>
                <a:latin typeface="Aptos" panose="020B0004020202020204" pitchFamily="34" charset="0"/>
                <a:ea typeface="Aptos" panose="020B0004020202020204" pitchFamily="34" charset="0"/>
                <a:cs typeface="Times New Roman" panose="02020603050405020304" pitchFamily="18" charset="0"/>
              </a:rPr>
              <a:t>, </a:t>
            </a:r>
            <a:r>
              <a:rPr lang="fr-BE" sz="2400" b="1" u="sng" kern="100" dirty="0">
                <a:effectLst/>
                <a:latin typeface="Aptos" panose="020B0004020202020204" pitchFamily="34" charset="0"/>
                <a:ea typeface="Aptos" panose="020B0004020202020204" pitchFamily="34" charset="0"/>
                <a:cs typeface="Times New Roman" panose="02020603050405020304" pitchFamily="18" charset="0"/>
              </a:rPr>
              <a:t>d’engagement cognitif</a:t>
            </a:r>
            <a:r>
              <a:rPr lang="fr-BE" sz="2400" b="1" kern="100" dirty="0">
                <a:effectLst/>
                <a:latin typeface="Aptos" panose="020B0004020202020204" pitchFamily="34" charset="0"/>
                <a:ea typeface="Aptos" panose="020B0004020202020204" pitchFamily="34" charset="0"/>
                <a:cs typeface="Times New Roman" panose="02020603050405020304" pitchFamily="18" charset="0"/>
              </a:rPr>
              <a:t> </a:t>
            </a:r>
            <a:r>
              <a:rPr lang="fr-BE" sz="2400" kern="100" dirty="0">
                <a:effectLst/>
                <a:latin typeface="Aptos" panose="020B0004020202020204" pitchFamily="34" charset="0"/>
                <a:ea typeface="Aptos" panose="020B0004020202020204" pitchFamily="34" charset="0"/>
                <a:cs typeface="Times New Roman" panose="02020603050405020304" pitchFamily="18" charset="0"/>
              </a:rPr>
              <a:t>de l’élève ou </a:t>
            </a:r>
            <a:r>
              <a:rPr lang="fr-BE" sz="2400" b="1" u="sng" kern="100" dirty="0">
                <a:effectLst/>
                <a:latin typeface="Aptos" panose="020B0004020202020204" pitchFamily="34" charset="0"/>
                <a:ea typeface="Aptos" panose="020B0004020202020204" pitchFamily="34" charset="0"/>
                <a:cs typeface="Times New Roman" panose="02020603050405020304" pitchFamily="18" charset="0"/>
              </a:rPr>
              <a:t>d’intérêt</a:t>
            </a:r>
            <a:r>
              <a:rPr lang="fr-BE" sz="2400" kern="100" dirty="0">
                <a:effectLst/>
                <a:latin typeface="Aptos" panose="020B0004020202020204" pitchFamily="34" charset="0"/>
                <a:ea typeface="Aptos" panose="020B0004020202020204" pitchFamily="34" charset="0"/>
                <a:cs typeface="Times New Roman" panose="02020603050405020304" pitchFamily="18" charset="0"/>
              </a:rPr>
              <a:t> </a:t>
            </a:r>
          </a:p>
          <a:p>
            <a:pPr algn="ctr">
              <a:lnSpc>
                <a:spcPct val="107000"/>
              </a:lnSpc>
              <a:spcAft>
                <a:spcPts val="800"/>
              </a:spcAft>
            </a:pPr>
            <a:r>
              <a:rPr lang="fr-BE" sz="2400" kern="100" dirty="0">
                <a:latin typeface="Aptos" panose="020B0004020202020204" pitchFamily="34" charset="0"/>
                <a:ea typeface="Aptos" panose="020B0004020202020204" pitchFamily="34" charset="0"/>
                <a:cs typeface="Times New Roman" panose="02020603050405020304" pitchFamily="18" charset="0"/>
              </a:rPr>
              <a:t>! Préalable à toute forme d’apprentissage en classe! (Modèle de Viau, 1994)</a:t>
            </a:r>
            <a:endParaRPr lang="fr-BE"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63621C77-1AAD-9CC4-F20C-158B798B7CB4}"/>
              </a:ext>
            </a:extLst>
          </p:cNvPr>
          <p:cNvPicPr>
            <a:picLocks noChangeAspect="1"/>
          </p:cNvPicPr>
          <p:nvPr/>
        </p:nvPicPr>
        <p:blipFill>
          <a:blip r:embed="rId2"/>
          <a:stretch>
            <a:fillRect/>
          </a:stretch>
        </p:blipFill>
        <p:spPr>
          <a:xfrm>
            <a:off x="2014964" y="1758567"/>
            <a:ext cx="7620000" cy="4516223"/>
          </a:xfrm>
          <a:prstGeom prst="rect">
            <a:avLst/>
          </a:prstGeom>
        </p:spPr>
      </p:pic>
      <p:pic>
        <p:nvPicPr>
          <p:cNvPr id="9" name="Image 8">
            <a:extLst>
              <a:ext uri="{FF2B5EF4-FFF2-40B4-BE49-F238E27FC236}">
                <a16:creationId xmlns:a16="http://schemas.microsoft.com/office/drawing/2014/main" id="{91F7B9D3-C1E9-68D9-AAA8-715570602FD6}"/>
              </a:ext>
            </a:extLst>
          </p:cNvPr>
          <p:cNvPicPr>
            <a:picLocks noChangeAspect="1"/>
          </p:cNvPicPr>
          <p:nvPr/>
        </p:nvPicPr>
        <p:blipFill>
          <a:blip r:embed="rId3"/>
          <a:stretch>
            <a:fillRect/>
          </a:stretch>
        </p:blipFill>
        <p:spPr>
          <a:xfrm>
            <a:off x="2342595" y="6394554"/>
            <a:ext cx="6783927" cy="298803"/>
          </a:xfrm>
          <a:prstGeom prst="rect">
            <a:avLst/>
          </a:prstGeom>
        </p:spPr>
      </p:pic>
    </p:spTree>
    <p:extLst>
      <p:ext uri="{BB962C8B-B14F-4D97-AF65-F5344CB8AC3E}">
        <p14:creationId xmlns:p14="http://schemas.microsoft.com/office/powerpoint/2010/main" val="3754846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5D399-B944-717A-8213-52EBC2F5778B}"/>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8F2EA79A-F0F3-4824-624C-CB01C9F61666}"/>
              </a:ext>
            </a:extLst>
          </p:cNvPr>
          <p:cNvSpPr txBox="1"/>
          <p:nvPr/>
        </p:nvSpPr>
        <p:spPr>
          <a:xfrm>
            <a:off x="603298" y="732831"/>
            <a:ext cx="11231525" cy="830997"/>
          </a:xfrm>
          <a:prstGeom prst="rect">
            <a:avLst/>
          </a:prstGeom>
          <a:noFill/>
        </p:spPr>
        <p:txBody>
          <a:bodyPr wrap="square">
            <a:spAutoFit/>
          </a:bodyPr>
          <a:lstStyle/>
          <a:p>
            <a:r>
              <a:rPr lang="en-US" sz="2400" kern="100" dirty="0">
                <a:latin typeface="Aptos" panose="020B0004020202020204" pitchFamily="34" charset="0"/>
                <a:cs typeface="Times New Roman" panose="02020603050405020304" pitchFamily="18" charset="0"/>
              </a:rPr>
              <a:t>O.7. Manque de techniques</a:t>
            </a:r>
            <a:r>
              <a:rPr lang="en-US" sz="2400" b="1" kern="100" dirty="0">
                <a:latin typeface="Aptos" panose="020B0004020202020204" pitchFamily="34" charset="0"/>
                <a:cs typeface="Times New Roman" panose="02020603050405020304" pitchFamily="18" charset="0"/>
              </a:rPr>
              <a:t> </a:t>
            </a:r>
            <a:r>
              <a:rPr lang="en-US" sz="2400" b="1" kern="100" dirty="0" err="1">
                <a:latin typeface="Aptos" panose="020B0004020202020204" pitchFamily="34" charset="0"/>
                <a:cs typeface="Times New Roman" panose="02020603050405020304" pitchFamily="18" charset="0"/>
              </a:rPr>
              <a:t>d’ESCRIM</a:t>
            </a:r>
            <a:r>
              <a:rPr lang="en-US" sz="2400" b="1" kern="100" dirty="0">
                <a:latin typeface="Aptos" panose="020B0004020202020204" pitchFamily="34" charset="0"/>
                <a:cs typeface="Times New Roman" panose="02020603050405020304" pitchFamily="18" charset="0"/>
              </a:rPr>
              <a:t>, de </a:t>
            </a:r>
            <a:r>
              <a:rPr lang="en-US" sz="2400" b="1" kern="100" dirty="0" err="1">
                <a:latin typeface="Aptos" panose="020B0004020202020204" pitchFamily="34" charset="0"/>
                <a:cs typeface="Times New Roman" panose="02020603050405020304" pitchFamily="18" charset="0"/>
              </a:rPr>
              <a:t>savoirs</a:t>
            </a:r>
            <a:r>
              <a:rPr lang="en-US" sz="2400" b="1" kern="100" dirty="0">
                <a:latin typeface="Aptos" panose="020B0004020202020204" pitchFamily="34" charset="0"/>
                <a:cs typeface="Times New Roman" panose="02020603050405020304" pitchFamily="18" charset="0"/>
              </a:rPr>
              <a:t>, savoir-faire et savoir </a:t>
            </a:r>
            <a:r>
              <a:rPr lang="en-US" sz="2400" b="1" kern="100" dirty="0" err="1">
                <a:latin typeface="Aptos" panose="020B0004020202020204" pitchFamily="34" charset="0"/>
                <a:cs typeface="Times New Roman" panose="02020603050405020304" pitchFamily="18" charset="0"/>
              </a:rPr>
              <a:t>être</a:t>
            </a:r>
            <a:r>
              <a:rPr lang="en-US" sz="2400" b="1" kern="100" dirty="0">
                <a:latin typeface="Aptos" panose="020B0004020202020204" pitchFamily="34" charset="0"/>
                <a:cs typeface="Times New Roman" panose="02020603050405020304" pitchFamily="18" charset="0"/>
              </a:rPr>
              <a:t> </a:t>
            </a:r>
            <a:r>
              <a:rPr lang="en-US" sz="2400" b="1" kern="100" dirty="0" err="1">
                <a:latin typeface="Aptos" panose="020B0004020202020204" pitchFamily="34" charset="0"/>
                <a:cs typeface="Times New Roman" panose="02020603050405020304" pitchFamily="18" charset="0"/>
              </a:rPr>
              <a:t>d’apprentissage</a:t>
            </a:r>
            <a:r>
              <a:rPr lang="en-US" sz="2400" b="1" kern="100" dirty="0">
                <a:latin typeface="Aptos" panose="020B0004020202020204" pitchFamily="34" charset="0"/>
                <a:cs typeface="Times New Roman" panose="02020603050405020304" pitchFamily="18" charset="0"/>
              </a:rPr>
              <a:t> </a:t>
            </a:r>
            <a:r>
              <a:rPr lang="en-US" sz="2400" kern="100" dirty="0">
                <a:latin typeface="Aptos" panose="020B0004020202020204" pitchFamily="34" charset="0"/>
                <a:cs typeface="Times New Roman" panose="02020603050405020304" pitchFamily="18" charset="0"/>
              </a:rPr>
              <a:t>(</a:t>
            </a:r>
            <a:r>
              <a:rPr lang="en-US" sz="2400" kern="100" dirty="0" err="1">
                <a:latin typeface="Aptos" panose="020B0004020202020204" pitchFamily="34" charset="0"/>
                <a:cs typeface="Times New Roman" panose="02020603050405020304" pitchFamily="18" charset="0"/>
              </a:rPr>
              <a:t>méthodes</a:t>
            </a:r>
            <a:r>
              <a:rPr lang="en-US" sz="2400" kern="100" dirty="0">
                <a:latin typeface="Aptos" panose="020B0004020202020204" pitchFamily="34" charset="0"/>
                <a:cs typeface="Times New Roman" panose="02020603050405020304" pitchFamily="18" charset="0"/>
              </a:rPr>
              <a:t> de travail, bons reflexes,  …)</a:t>
            </a:r>
            <a:endParaRPr lang="fr-BE" sz="2400" kern="100" dirty="0">
              <a:latin typeface="Aptos" panose="020B000402020202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B58011A4-EDF2-9BBE-CEA2-E9B09F7BA7B3}"/>
              </a:ext>
            </a:extLst>
          </p:cNvPr>
          <p:cNvSpPr txBox="1"/>
          <p:nvPr/>
        </p:nvSpPr>
        <p:spPr>
          <a:xfrm>
            <a:off x="1034143" y="2138216"/>
            <a:ext cx="10221687" cy="2492990"/>
          </a:xfrm>
          <a:prstGeom prst="rect">
            <a:avLst/>
          </a:prstGeom>
          <a:noFill/>
        </p:spPr>
        <p:txBody>
          <a:bodyPr wrap="square" rtlCol="0">
            <a:spAutoFit/>
          </a:bodyPr>
          <a:lstStyle/>
          <a:p>
            <a:r>
              <a:rPr lang="fr-BE" sz="3200" b="1" dirty="0"/>
              <a:t> -&gt; Portrait de l’étudiant qui réussit</a:t>
            </a:r>
          </a:p>
          <a:p>
            <a:r>
              <a:rPr lang="fr-BE" sz="2400" dirty="0"/>
              <a:t>Analyse en 4</a:t>
            </a:r>
            <a:r>
              <a:rPr lang="fr-BE" sz="2400" baseline="30000" dirty="0"/>
              <a:t>e</a:t>
            </a:r>
            <a:r>
              <a:rPr lang="fr-BE" sz="2400" dirty="0"/>
              <a:t> et 6</a:t>
            </a:r>
            <a:r>
              <a:rPr lang="fr-BE" sz="2400" baseline="30000" dirty="0"/>
              <a:t>e</a:t>
            </a:r>
            <a:r>
              <a:rPr lang="fr-BE" sz="2400" dirty="0"/>
              <a:t> secondaires générales et université</a:t>
            </a:r>
          </a:p>
          <a:p>
            <a:r>
              <a:rPr lang="fr-BE" sz="1600" dirty="0" err="1"/>
              <a:t>Wolfs</a:t>
            </a:r>
            <a:r>
              <a:rPr lang="fr-BE" sz="1600" dirty="0"/>
              <a:t>, J.-L. (De </a:t>
            </a:r>
            <a:r>
              <a:rPr lang="fr-BE" sz="1600" dirty="0" err="1"/>
              <a:t>Boek</a:t>
            </a:r>
            <a:r>
              <a:rPr lang="fr-BE" sz="1600" dirty="0"/>
              <a:t>, 2007) Méthode de travail et stratégies d’apprentissage.</a:t>
            </a:r>
          </a:p>
          <a:p>
            <a:endParaRPr lang="fr-BE" sz="2800" b="1" dirty="0"/>
          </a:p>
          <a:p>
            <a:r>
              <a:rPr lang="fr-BE" sz="2800" b="1" dirty="0"/>
              <a:t>-&gt;  Voir documents (liste conseils, questionnaires distribués tout au long de la formation)</a:t>
            </a:r>
          </a:p>
        </p:txBody>
      </p:sp>
    </p:spTree>
    <p:extLst>
      <p:ext uri="{BB962C8B-B14F-4D97-AF65-F5344CB8AC3E}">
        <p14:creationId xmlns:p14="http://schemas.microsoft.com/office/powerpoint/2010/main" val="3664763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0A468-7639-CF14-2AFB-98FA79CE1B7F}"/>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0FBADF48-8DC7-299A-329A-21CA8BB3A5AF}"/>
              </a:ext>
            </a:extLst>
          </p:cNvPr>
          <p:cNvSpPr txBox="1"/>
          <p:nvPr/>
        </p:nvSpPr>
        <p:spPr>
          <a:xfrm>
            <a:off x="783771" y="428178"/>
            <a:ext cx="10624458" cy="2123658"/>
          </a:xfrm>
          <a:prstGeom prst="rect">
            <a:avLst/>
          </a:prstGeom>
          <a:noFill/>
        </p:spPr>
        <p:txBody>
          <a:bodyPr wrap="square" rtlCol="0">
            <a:spAutoFit/>
          </a:bodyPr>
          <a:lstStyle/>
          <a:p>
            <a:r>
              <a:rPr lang="fr-BE" sz="2400" b="1" dirty="0"/>
              <a:t>Une synthèse « Enseignant »</a:t>
            </a:r>
          </a:p>
          <a:p>
            <a:endParaRPr lang="fr-BE" sz="2400" b="1" dirty="0"/>
          </a:p>
          <a:p>
            <a:pPr marL="342900" indent="-342900">
              <a:buFont typeface="Wingdings" panose="05000000000000000000" pitchFamily="2" charset="2"/>
              <a:buChar char="ü"/>
            </a:pPr>
            <a:r>
              <a:rPr lang="fr-BE" sz="2800" b="1" dirty="0">
                <a:solidFill>
                  <a:srgbClr val="FF0000"/>
                </a:solidFill>
              </a:rPr>
              <a:t>Encodage</a:t>
            </a:r>
            <a:r>
              <a:rPr lang="fr-BE" sz="2800" b="1" dirty="0"/>
              <a:t> L’enseignant crée un </a:t>
            </a:r>
            <a:r>
              <a:rPr lang="fr-BE" sz="2800" b="1" dirty="0">
                <a:solidFill>
                  <a:srgbClr val="FF0000"/>
                </a:solidFill>
              </a:rPr>
              <a:t>environnement stimulant </a:t>
            </a:r>
          </a:p>
          <a:p>
            <a:r>
              <a:rPr lang="fr-BE" sz="2800" dirty="0"/>
              <a:t>(attention via les 5 sens, pizza de Gardner, annonce / montre les objectifs à atteindre, apprentissage actif, varié, ludique)</a:t>
            </a:r>
            <a:endParaRPr lang="fr-BE" sz="2800" b="1" dirty="0"/>
          </a:p>
        </p:txBody>
      </p:sp>
      <p:sp>
        <p:nvSpPr>
          <p:cNvPr id="3" name="ZoneTexte 2">
            <a:extLst>
              <a:ext uri="{FF2B5EF4-FFF2-40B4-BE49-F238E27FC236}">
                <a16:creationId xmlns:a16="http://schemas.microsoft.com/office/drawing/2014/main" id="{03646CDA-7579-6981-0489-27A544187E9F}"/>
              </a:ext>
            </a:extLst>
          </p:cNvPr>
          <p:cNvSpPr txBox="1"/>
          <p:nvPr/>
        </p:nvSpPr>
        <p:spPr>
          <a:xfrm>
            <a:off x="5248966" y="137850"/>
            <a:ext cx="2025683" cy="830997"/>
          </a:xfrm>
          <a:prstGeom prst="rect">
            <a:avLst/>
          </a:prstGeom>
          <a:noFill/>
        </p:spPr>
        <p:txBody>
          <a:bodyPr wrap="none" rtlCol="0">
            <a:spAutoFit/>
          </a:bodyPr>
          <a:lstStyle/>
          <a:p>
            <a:pPr defTabSz="877824">
              <a:spcAft>
                <a:spcPts val="600"/>
              </a:spcAft>
            </a:pPr>
            <a:r>
              <a:rPr lang="fr-BE" sz="4800" b="1" kern="1200" dirty="0" err="1">
                <a:solidFill>
                  <a:srgbClr val="C00000"/>
                </a:solidFill>
                <a:latin typeface="+mn-lt"/>
                <a:ea typeface="+mn-ea"/>
                <a:cs typeface="+mn-cs"/>
              </a:rPr>
              <a:t>E</a:t>
            </a:r>
            <a:r>
              <a:rPr lang="fr-BE" sz="2800" b="1" kern="1200" dirty="0" err="1">
                <a:solidFill>
                  <a:srgbClr val="FFCF3F"/>
                </a:solidFill>
                <a:latin typeface="+mn-lt"/>
                <a:ea typeface="+mn-ea"/>
                <a:cs typeface="+mn-cs"/>
              </a:rPr>
              <a:t>S</a:t>
            </a:r>
            <a:r>
              <a:rPr lang="fr-BE" sz="2800" b="1" kern="1200" dirty="0" err="1">
                <a:solidFill>
                  <a:srgbClr val="92D050"/>
                </a:solidFill>
                <a:latin typeface="+mn-lt"/>
                <a:ea typeface="+mn-ea"/>
                <a:cs typeface="+mn-cs"/>
              </a:rPr>
              <a:t>C</a:t>
            </a:r>
            <a:r>
              <a:rPr lang="fr-BE" sz="2800" b="1" kern="1200" dirty="0" err="1">
                <a:solidFill>
                  <a:srgbClr val="00B050"/>
                </a:solidFill>
                <a:latin typeface="+mn-lt"/>
                <a:ea typeface="+mn-ea"/>
                <a:cs typeface="+mn-cs"/>
              </a:rPr>
              <a:t>R</a:t>
            </a:r>
            <a:r>
              <a:rPr lang="fr-BE" sz="2800" b="1" kern="1200" dirty="0" err="1">
                <a:solidFill>
                  <a:schemeClr val="tx1"/>
                </a:solidFill>
                <a:latin typeface="+mn-lt"/>
                <a:ea typeface="+mn-ea"/>
                <a:cs typeface="+mn-cs"/>
              </a:rPr>
              <a:t>ime</a:t>
            </a:r>
            <a:endParaRPr lang="fr-BE" sz="2800" b="1" dirty="0"/>
          </a:p>
        </p:txBody>
      </p:sp>
    </p:spTree>
    <p:extLst>
      <p:ext uri="{BB962C8B-B14F-4D97-AF65-F5344CB8AC3E}">
        <p14:creationId xmlns:p14="http://schemas.microsoft.com/office/powerpoint/2010/main" val="3601316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E2FA0-4C7F-A4B3-D7BD-7D4EFACC7F44}"/>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A80568DC-B7C1-F42D-C59B-639106DB70B2}"/>
              </a:ext>
            </a:extLst>
          </p:cNvPr>
          <p:cNvSpPr txBox="1"/>
          <p:nvPr/>
        </p:nvSpPr>
        <p:spPr>
          <a:xfrm>
            <a:off x="783771" y="428178"/>
            <a:ext cx="10624458" cy="1200329"/>
          </a:xfrm>
          <a:prstGeom prst="rect">
            <a:avLst/>
          </a:prstGeom>
          <a:noFill/>
        </p:spPr>
        <p:txBody>
          <a:bodyPr wrap="square" rtlCol="0">
            <a:spAutoFit/>
          </a:bodyPr>
          <a:lstStyle/>
          <a:p>
            <a:r>
              <a:rPr lang="fr-BE" sz="2400" b="1" dirty="0"/>
              <a:t>Une synthèse « Enseignant »</a:t>
            </a:r>
          </a:p>
          <a:p>
            <a:endParaRPr lang="fr-BE" sz="2400" b="1" dirty="0"/>
          </a:p>
          <a:p>
            <a:pPr marL="342900" indent="-342900">
              <a:buFont typeface="Wingdings" panose="05000000000000000000" pitchFamily="2" charset="2"/>
              <a:buChar char="ü"/>
            </a:pPr>
            <a:endParaRPr lang="fr-BE" sz="2400" b="1" dirty="0"/>
          </a:p>
        </p:txBody>
      </p:sp>
      <p:sp>
        <p:nvSpPr>
          <p:cNvPr id="3" name="ZoneTexte 2">
            <a:extLst>
              <a:ext uri="{FF2B5EF4-FFF2-40B4-BE49-F238E27FC236}">
                <a16:creationId xmlns:a16="http://schemas.microsoft.com/office/drawing/2014/main" id="{0E0C5BA0-E8BC-2FF2-742F-DA6AF1FB45DB}"/>
              </a:ext>
            </a:extLst>
          </p:cNvPr>
          <p:cNvSpPr txBox="1"/>
          <p:nvPr/>
        </p:nvSpPr>
        <p:spPr>
          <a:xfrm>
            <a:off x="5248966" y="137850"/>
            <a:ext cx="2006447" cy="830997"/>
          </a:xfrm>
          <a:prstGeom prst="rect">
            <a:avLst/>
          </a:prstGeom>
          <a:noFill/>
        </p:spPr>
        <p:txBody>
          <a:bodyPr wrap="none" rtlCol="0">
            <a:spAutoFit/>
          </a:bodyPr>
          <a:lstStyle/>
          <a:p>
            <a:pPr defTabSz="877824">
              <a:spcAft>
                <a:spcPts val="600"/>
              </a:spcAft>
            </a:pPr>
            <a:r>
              <a:rPr lang="fr-BE" sz="2800" b="1" kern="1200" dirty="0" err="1">
                <a:solidFill>
                  <a:srgbClr val="C00000"/>
                </a:solidFill>
                <a:latin typeface="+mn-lt"/>
                <a:ea typeface="+mn-ea"/>
                <a:cs typeface="+mn-cs"/>
              </a:rPr>
              <a:t>E</a:t>
            </a:r>
            <a:r>
              <a:rPr lang="fr-BE" sz="4800" b="1" kern="1200" dirty="0" err="1">
                <a:solidFill>
                  <a:srgbClr val="FFCF3F"/>
                </a:solidFill>
                <a:latin typeface="+mn-lt"/>
                <a:ea typeface="+mn-ea"/>
                <a:cs typeface="+mn-cs"/>
              </a:rPr>
              <a:t>S</a:t>
            </a:r>
            <a:r>
              <a:rPr lang="fr-BE" sz="2800" b="1" kern="1200" dirty="0" err="1">
                <a:solidFill>
                  <a:srgbClr val="92D050"/>
                </a:solidFill>
                <a:latin typeface="+mn-lt"/>
                <a:ea typeface="+mn-ea"/>
                <a:cs typeface="+mn-cs"/>
              </a:rPr>
              <a:t>C</a:t>
            </a:r>
            <a:r>
              <a:rPr lang="fr-BE" sz="2800" b="1" kern="1200" dirty="0" err="1">
                <a:solidFill>
                  <a:srgbClr val="00B050"/>
                </a:solidFill>
                <a:latin typeface="+mn-lt"/>
                <a:ea typeface="+mn-ea"/>
                <a:cs typeface="+mn-cs"/>
              </a:rPr>
              <a:t>R</a:t>
            </a:r>
            <a:r>
              <a:rPr lang="fr-BE" sz="2800" b="1" kern="1200" dirty="0" err="1">
                <a:solidFill>
                  <a:schemeClr val="tx1"/>
                </a:solidFill>
                <a:latin typeface="+mn-lt"/>
                <a:ea typeface="+mn-ea"/>
                <a:cs typeface="+mn-cs"/>
              </a:rPr>
              <a:t>ime</a:t>
            </a:r>
            <a:endParaRPr lang="fr-BE" sz="2800" b="1" dirty="0"/>
          </a:p>
        </p:txBody>
      </p:sp>
      <p:sp>
        <p:nvSpPr>
          <p:cNvPr id="7" name="ZoneTexte 6">
            <a:extLst>
              <a:ext uri="{FF2B5EF4-FFF2-40B4-BE49-F238E27FC236}">
                <a16:creationId xmlns:a16="http://schemas.microsoft.com/office/drawing/2014/main" id="{13F75F96-34F2-3079-E021-B2BFE73836B6}"/>
              </a:ext>
            </a:extLst>
          </p:cNvPr>
          <p:cNvSpPr txBox="1"/>
          <p:nvPr/>
        </p:nvSpPr>
        <p:spPr>
          <a:xfrm>
            <a:off x="1005275" y="968847"/>
            <a:ext cx="10493828" cy="5693866"/>
          </a:xfrm>
          <a:prstGeom prst="rect">
            <a:avLst/>
          </a:prstGeom>
          <a:noFill/>
        </p:spPr>
        <p:txBody>
          <a:bodyPr wrap="square">
            <a:spAutoFit/>
          </a:bodyPr>
          <a:lstStyle/>
          <a:p>
            <a:pPr marL="342900" indent="-342900">
              <a:buFont typeface="Wingdings" panose="05000000000000000000" pitchFamily="2" charset="2"/>
              <a:buChar char="ü"/>
            </a:pPr>
            <a:r>
              <a:rPr lang="fr-BE" sz="2800" b="1" dirty="0">
                <a:solidFill>
                  <a:srgbClr val="FFC000"/>
                </a:solidFill>
              </a:rPr>
              <a:t>Stockage</a:t>
            </a:r>
            <a:r>
              <a:rPr lang="fr-BE" sz="2800" b="1" dirty="0"/>
              <a:t> </a:t>
            </a:r>
          </a:p>
          <a:p>
            <a:r>
              <a:rPr lang="fr-BE" sz="2800" b="1" dirty="0"/>
              <a:t>L’enseignant crée un environnement d’apprentissage </a:t>
            </a:r>
            <a:r>
              <a:rPr lang="fr-BE" sz="2800" b="1" dirty="0">
                <a:solidFill>
                  <a:srgbClr val="FFC000"/>
                </a:solidFill>
              </a:rPr>
              <a:t>organisé</a:t>
            </a:r>
            <a:r>
              <a:rPr lang="fr-BE" sz="2800" b="1" dirty="0"/>
              <a:t> ou il aide les élèves à organiser par eux-mêmes leurs connaissances et à </a:t>
            </a:r>
            <a:r>
              <a:rPr lang="fr-BE" sz="2800" b="1" dirty="0">
                <a:solidFill>
                  <a:srgbClr val="FFC000"/>
                </a:solidFill>
              </a:rPr>
              <a:t>donner du sens </a:t>
            </a:r>
            <a:r>
              <a:rPr lang="fr-BE" sz="2800" b="1" dirty="0"/>
              <a:t>aux apprentissages </a:t>
            </a:r>
            <a:r>
              <a:rPr lang="fr-BE" sz="2800" dirty="0"/>
              <a:t>(apprentissage inductive, dialogue pédagogique et réflexif, utilisation de questionnaires, cartes mentales, </a:t>
            </a:r>
            <a:r>
              <a:rPr lang="fr-BE" sz="2800" dirty="0" err="1"/>
              <a:t>etc</a:t>
            </a:r>
            <a:r>
              <a:rPr lang="fr-BE" sz="2800" dirty="0"/>
              <a:t>). L’enseignant aide les élèves à </a:t>
            </a:r>
            <a:r>
              <a:rPr lang="fr-BE" sz="2800" b="1" dirty="0">
                <a:solidFill>
                  <a:srgbClr val="FFC000"/>
                </a:solidFill>
              </a:rPr>
              <a:t>mieux apprendre </a:t>
            </a:r>
            <a:r>
              <a:rPr lang="fr-BE" sz="2800" dirty="0"/>
              <a:t>(métacognition). </a:t>
            </a:r>
          </a:p>
          <a:p>
            <a:r>
              <a:rPr lang="fr-BE" sz="2800" b="1" dirty="0"/>
              <a:t>L’enseignant aide les els à </a:t>
            </a:r>
            <a:r>
              <a:rPr lang="fr-BE" sz="2800" b="1" dirty="0">
                <a:solidFill>
                  <a:srgbClr val="FFC000"/>
                </a:solidFill>
              </a:rPr>
              <a:t>traiter l’information </a:t>
            </a:r>
            <a:r>
              <a:rPr lang="fr-BE" sz="2800" dirty="0"/>
              <a:t>(évite la surcharge cognitive, aménage le temps d’exécution d’une tâche pour certains élèves, climat de sécurité émotionnelle,  fractionnement en tâches simples puis complexes, pratique le RCD, déconstruit la complexité avec les élèves)</a:t>
            </a:r>
          </a:p>
        </p:txBody>
      </p:sp>
    </p:spTree>
    <p:extLst>
      <p:ext uri="{BB962C8B-B14F-4D97-AF65-F5344CB8AC3E}">
        <p14:creationId xmlns:p14="http://schemas.microsoft.com/office/powerpoint/2010/main" val="3050110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5CA2874-AEA7-3431-F8FC-14C0DC8F4274}"/>
              </a:ext>
            </a:extLst>
          </p:cNvPr>
          <p:cNvSpPr txBox="1"/>
          <p:nvPr/>
        </p:nvSpPr>
        <p:spPr>
          <a:xfrm>
            <a:off x="783771" y="428178"/>
            <a:ext cx="10624458" cy="4708981"/>
          </a:xfrm>
          <a:prstGeom prst="rect">
            <a:avLst/>
          </a:prstGeom>
          <a:noFill/>
        </p:spPr>
        <p:txBody>
          <a:bodyPr wrap="square" rtlCol="0">
            <a:spAutoFit/>
          </a:bodyPr>
          <a:lstStyle/>
          <a:p>
            <a:r>
              <a:rPr lang="fr-BE" sz="2400" b="1" dirty="0"/>
              <a:t>Une synthèse « Enseignant »</a:t>
            </a:r>
          </a:p>
          <a:p>
            <a:endParaRPr lang="fr-BE" sz="2400" b="1" dirty="0"/>
          </a:p>
          <a:p>
            <a:r>
              <a:rPr lang="fr-BE" sz="2800" b="1" dirty="0">
                <a:solidFill>
                  <a:srgbClr val="92D050"/>
                </a:solidFill>
              </a:rPr>
              <a:t>Consolidation</a:t>
            </a:r>
          </a:p>
          <a:p>
            <a:pPr marL="342900" indent="-342900">
              <a:buFont typeface="Wingdings" panose="05000000000000000000" pitchFamily="2" charset="2"/>
              <a:buChar char="ü"/>
            </a:pPr>
            <a:r>
              <a:rPr lang="fr-BE" sz="2800" dirty="0"/>
              <a:t>L’enseignant aide l’élève à </a:t>
            </a:r>
            <a:r>
              <a:rPr lang="fr-BE" sz="2800" b="1" dirty="0">
                <a:solidFill>
                  <a:srgbClr val="92D050"/>
                </a:solidFill>
              </a:rPr>
              <a:t>transférer les apprentissages </a:t>
            </a:r>
            <a:r>
              <a:rPr lang="fr-BE" sz="2800" dirty="0"/>
              <a:t>en variant les contextes d’utilisation, en utilisant des exemples et contre-exemples, en utilisant des analogies, en le plaçant face à des problèmes qu’il devra résoudre avec ses ressources)</a:t>
            </a:r>
          </a:p>
          <a:p>
            <a:pPr marL="342900" indent="-342900">
              <a:buFont typeface="Wingdings" panose="05000000000000000000" pitchFamily="2" charset="2"/>
              <a:buChar char="ü"/>
            </a:pPr>
            <a:r>
              <a:rPr lang="fr-BE" sz="2800" dirty="0"/>
              <a:t>Les élèves font des </a:t>
            </a:r>
            <a:r>
              <a:rPr lang="fr-BE" sz="2800" b="1" dirty="0">
                <a:solidFill>
                  <a:srgbClr val="92D050"/>
                </a:solidFill>
              </a:rPr>
              <a:t>rappels réguliers </a:t>
            </a:r>
            <a:r>
              <a:rPr lang="fr-BE" sz="2800" dirty="0"/>
              <a:t>des points importants de la matière vue en cours d’utilisation (apprentissage spiralaire)</a:t>
            </a:r>
          </a:p>
        </p:txBody>
      </p:sp>
      <p:sp>
        <p:nvSpPr>
          <p:cNvPr id="3" name="ZoneTexte 2">
            <a:extLst>
              <a:ext uri="{FF2B5EF4-FFF2-40B4-BE49-F238E27FC236}">
                <a16:creationId xmlns:a16="http://schemas.microsoft.com/office/drawing/2014/main" id="{CF04527B-C61A-14A0-011E-6C9E13E5F9B3}"/>
              </a:ext>
            </a:extLst>
          </p:cNvPr>
          <p:cNvSpPr txBox="1"/>
          <p:nvPr/>
        </p:nvSpPr>
        <p:spPr>
          <a:xfrm>
            <a:off x="5401367" y="177807"/>
            <a:ext cx="2000035" cy="769441"/>
          </a:xfrm>
          <a:prstGeom prst="rect">
            <a:avLst/>
          </a:prstGeom>
          <a:noFill/>
        </p:spPr>
        <p:txBody>
          <a:bodyPr wrap="none" rtlCol="0">
            <a:spAutoFit/>
          </a:bodyPr>
          <a:lstStyle/>
          <a:p>
            <a:pPr defTabSz="877824">
              <a:spcAft>
                <a:spcPts val="600"/>
              </a:spcAft>
            </a:pPr>
            <a:r>
              <a:rPr lang="fr-BE" sz="2800" b="1" kern="1200" dirty="0" err="1">
                <a:solidFill>
                  <a:srgbClr val="C00000"/>
                </a:solidFill>
                <a:latin typeface="+mn-lt"/>
                <a:ea typeface="+mn-ea"/>
                <a:cs typeface="+mn-cs"/>
              </a:rPr>
              <a:t>E</a:t>
            </a:r>
            <a:r>
              <a:rPr lang="fr-BE" sz="2800" b="1" kern="1200" dirty="0" err="1">
                <a:solidFill>
                  <a:srgbClr val="FFCF3F"/>
                </a:solidFill>
                <a:latin typeface="+mn-lt"/>
                <a:ea typeface="+mn-ea"/>
                <a:cs typeface="+mn-cs"/>
              </a:rPr>
              <a:t>S</a:t>
            </a:r>
            <a:r>
              <a:rPr lang="fr-BE" sz="4400" b="1" kern="1200" dirty="0" err="1">
                <a:solidFill>
                  <a:srgbClr val="92D050"/>
                </a:solidFill>
                <a:latin typeface="+mn-lt"/>
                <a:ea typeface="+mn-ea"/>
                <a:cs typeface="+mn-cs"/>
              </a:rPr>
              <a:t>C</a:t>
            </a:r>
            <a:r>
              <a:rPr lang="fr-BE" sz="2800" b="1" kern="1200" dirty="0" err="1">
                <a:solidFill>
                  <a:srgbClr val="00B050"/>
                </a:solidFill>
                <a:latin typeface="+mn-lt"/>
                <a:ea typeface="+mn-ea"/>
                <a:cs typeface="+mn-cs"/>
              </a:rPr>
              <a:t>R</a:t>
            </a:r>
            <a:r>
              <a:rPr lang="fr-BE" sz="2800" b="1" kern="1200" dirty="0" err="1">
                <a:solidFill>
                  <a:schemeClr val="tx1"/>
                </a:solidFill>
                <a:latin typeface="+mn-lt"/>
                <a:ea typeface="+mn-ea"/>
                <a:cs typeface="+mn-cs"/>
              </a:rPr>
              <a:t>ime</a:t>
            </a:r>
            <a:endParaRPr lang="fr-BE" sz="2800" b="1" dirty="0"/>
          </a:p>
        </p:txBody>
      </p:sp>
    </p:spTree>
    <p:extLst>
      <p:ext uri="{BB962C8B-B14F-4D97-AF65-F5344CB8AC3E}">
        <p14:creationId xmlns:p14="http://schemas.microsoft.com/office/powerpoint/2010/main" val="2545210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1C911-4B1E-9339-C255-674E11CCFF39}"/>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563DD0B7-9D4B-F376-4505-68AFCC3317B4}"/>
              </a:ext>
            </a:extLst>
          </p:cNvPr>
          <p:cNvSpPr txBox="1"/>
          <p:nvPr/>
        </p:nvSpPr>
        <p:spPr>
          <a:xfrm>
            <a:off x="783771" y="428178"/>
            <a:ext cx="10624458" cy="4216539"/>
          </a:xfrm>
          <a:prstGeom prst="rect">
            <a:avLst/>
          </a:prstGeom>
          <a:noFill/>
        </p:spPr>
        <p:txBody>
          <a:bodyPr wrap="square" rtlCol="0">
            <a:spAutoFit/>
          </a:bodyPr>
          <a:lstStyle/>
          <a:p>
            <a:r>
              <a:rPr lang="fr-BE" sz="2400" b="1" dirty="0"/>
              <a:t>Une synthèse « Enseignant »</a:t>
            </a:r>
          </a:p>
          <a:p>
            <a:endParaRPr lang="fr-BE" sz="2400" b="1" dirty="0"/>
          </a:p>
          <a:p>
            <a:r>
              <a:rPr lang="fr-BE" sz="2800" b="1" dirty="0">
                <a:solidFill>
                  <a:srgbClr val="00B050"/>
                </a:solidFill>
              </a:rPr>
              <a:t>Récupération</a:t>
            </a:r>
          </a:p>
          <a:p>
            <a:pPr marL="342900" indent="-342900">
              <a:buFont typeface="Wingdings" panose="05000000000000000000" pitchFamily="2" charset="2"/>
              <a:buChar char="ü"/>
            </a:pPr>
            <a:r>
              <a:rPr lang="fr-BE" sz="2800" dirty="0"/>
              <a:t>L’enseignant donne parfois des </a:t>
            </a:r>
            <a:r>
              <a:rPr lang="fr-BE" sz="2800" b="1" dirty="0">
                <a:solidFill>
                  <a:srgbClr val="00B050"/>
                </a:solidFill>
              </a:rPr>
              <a:t>indices</a:t>
            </a:r>
            <a:r>
              <a:rPr lang="fr-BE" sz="2800" b="1" dirty="0"/>
              <a:t> </a:t>
            </a:r>
            <a:r>
              <a:rPr lang="fr-BE" sz="2800" dirty="0"/>
              <a:t>pour retrouver l’information en mémoire (ex. via des images d’évocations, des check-lists comme dans le CE1D).</a:t>
            </a:r>
          </a:p>
          <a:p>
            <a:pPr marL="342900" indent="-342900">
              <a:buFont typeface="Wingdings" panose="05000000000000000000" pitchFamily="2" charset="2"/>
              <a:buChar char="ü"/>
            </a:pPr>
            <a:r>
              <a:rPr lang="fr-BE" sz="2800" dirty="0"/>
              <a:t>L’enseignant organise des </a:t>
            </a:r>
            <a:r>
              <a:rPr lang="fr-BE" sz="2800" b="1" dirty="0">
                <a:solidFill>
                  <a:srgbClr val="00B050"/>
                </a:solidFill>
              </a:rPr>
              <a:t>évaluations formatives </a:t>
            </a:r>
            <a:r>
              <a:rPr lang="fr-BE" sz="2800" dirty="0"/>
              <a:t>en simulation des sommatives pour aider les élèves à mieux se préparer et à identifier ce qu’il ne maîtrise pas encore.</a:t>
            </a:r>
          </a:p>
          <a:p>
            <a:endParaRPr lang="fr-BE" sz="2400" b="1" dirty="0"/>
          </a:p>
        </p:txBody>
      </p:sp>
      <p:sp>
        <p:nvSpPr>
          <p:cNvPr id="3" name="ZoneTexte 2">
            <a:extLst>
              <a:ext uri="{FF2B5EF4-FFF2-40B4-BE49-F238E27FC236}">
                <a16:creationId xmlns:a16="http://schemas.microsoft.com/office/drawing/2014/main" id="{9ACF9E73-1470-CDC3-5E93-3F7590EE3D15}"/>
              </a:ext>
            </a:extLst>
          </p:cNvPr>
          <p:cNvSpPr txBox="1"/>
          <p:nvPr/>
        </p:nvSpPr>
        <p:spPr>
          <a:xfrm>
            <a:off x="5401367" y="177807"/>
            <a:ext cx="2004844" cy="769441"/>
          </a:xfrm>
          <a:prstGeom prst="rect">
            <a:avLst/>
          </a:prstGeom>
          <a:noFill/>
        </p:spPr>
        <p:txBody>
          <a:bodyPr wrap="none" rtlCol="0">
            <a:spAutoFit/>
          </a:bodyPr>
          <a:lstStyle/>
          <a:p>
            <a:pPr defTabSz="877824">
              <a:spcAft>
                <a:spcPts val="600"/>
              </a:spcAft>
            </a:pPr>
            <a:r>
              <a:rPr lang="fr-BE" sz="2800" b="1" kern="1200" dirty="0" err="1">
                <a:solidFill>
                  <a:srgbClr val="C00000"/>
                </a:solidFill>
                <a:latin typeface="+mn-lt"/>
                <a:ea typeface="+mn-ea"/>
                <a:cs typeface="+mn-cs"/>
              </a:rPr>
              <a:t>E</a:t>
            </a:r>
            <a:r>
              <a:rPr lang="fr-BE" sz="2800" b="1" kern="1200" dirty="0" err="1">
                <a:solidFill>
                  <a:srgbClr val="FFCF3F"/>
                </a:solidFill>
                <a:latin typeface="+mn-lt"/>
                <a:ea typeface="+mn-ea"/>
                <a:cs typeface="+mn-cs"/>
              </a:rPr>
              <a:t>S</a:t>
            </a:r>
            <a:r>
              <a:rPr lang="fr-BE" sz="2800" b="1" kern="1200" dirty="0" err="1">
                <a:solidFill>
                  <a:srgbClr val="92D050"/>
                </a:solidFill>
                <a:latin typeface="+mn-lt"/>
                <a:ea typeface="+mn-ea"/>
                <a:cs typeface="+mn-cs"/>
              </a:rPr>
              <a:t>C</a:t>
            </a:r>
            <a:r>
              <a:rPr lang="fr-BE" sz="4400" b="1" kern="1200" dirty="0" err="1">
                <a:solidFill>
                  <a:srgbClr val="00B050"/>
                </a:solidFill>
                <a:latin typeface="+mn-lt"/>
                <a:ea typeface="+mn-ea"/>
                <a:cs typeface="+mn-cs"/>
              </a:rPr>
              <a:t>R</a:t>
            </a:r>
            <a:r>
              <a:rPr lang="fr-BE" sz="2800" b="1" kern="1200" dirty="0" err="1">
                <a:solidFill>
                  <a:schemeClr val="tx1"/>
                </a:solidFill>
                <a:latin typeface="+mn-lt"/>
                <a:ea typeface="+mn-ea"/>
                <a:cs typeface="+mn-cs"/>
              </a:rPr>
              <a:t>ime</a:t>
            </a:r>
            <a:endParaRPr lang="fr-BE" sz="2800" b="1" dirty="0"/>
          </a:p>
        </p:txBody>
      </p:sp>
    </p:spTree>
    <p:extLst>
      <p:ext uri="{BB962C8B-B14F-4D97-AF65-F5344CB8AC3E}">
        <p14:creationId xmlns:p14="http://schemas.microsoft.com/office/powerpoint/2010/main" val="3021761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descr="Une image contenant jouet, roue, véhicule, voiture&#10;&#10;Description générée automatiquement">
            <a:extLst>
              <a:ext uri="{FF2B5EF4-FFF2-40B4-BE49-F238E27FC236}">
                <a16:creationId xmlns:a16="http://schemas.microsoft.com/office/drawing/2014/main" id="{2CBE7771-6A6D-7794-947B-2F01EF624B40}"/>
              </a:ext>
            </a:extLst>
          </p:cNvPr>
          <p:cNvPicPr>
            <a:picLocks noChangeAspect="1"/>
          </p:cNvPicPr>
          <p:nvPr/>
        </p:nvPicPr>
        <p:blipFill>
          <a:blip r:embed="rId2"/>
          <a:srcRect l="7001" r="8819" b="2"/>
          <a:stretch/>
        </p:blipFill>
        <p:spPr>
          <a:xfrm>
            <a:off x="9506765" y="4693126"/>
            <a:ext cx="2535857" cy="1536309"/>
          </a:xfrm>
          <a:custGeom>
            <a:avLst/>
            <a:gdLst/>
            <a:ahLst/>
            <a:cxnLst/>
            <a:rect l="l" t="t" r="r" b="b"/>
            <a:pathLst>
              <a:path w="5662934" h="3430800">
                <a:moveTo>
                  <a:pt x="0" y="0"/>
                </a:moveTo>
                <a:lnTo>
                  <a:pt x="4277205" y="0"/>
                </a:lnTo>
                <a:lnTo>
                  <a:pt x="4309038" y="327500"/>
                </a:lnTo>
                <a:cubicBezTo>
                  <a:pt x="4339335" y="565997"/>
                  <a:pt x="4384779" y="815851"/>
                  <a:pt x="4445372" y="1088419"/>
                </a:cubicBezTo>
                <a:cubicBezTo>
                  <a:pt x="4596855" y="1603270"/>
                  <a:pt x="4748338" y="2087836"/>
                  <a:pt x="4990710" y="2542116"/>
                </a:cubicBezTo>
                <a:cubicBezTo>
                  <a:pt x="5172489" y="2848755"/>
                  <a:pt x="5371310" y="3117065"/>
                  <a:pt x="5583977" y="3350238"/>
                </a:cubicBezTo>
                <a:lnTo>
                  <a:pt x="5662934" y="3430800"/>
                </a:lnTo>
                <a:lnTo>
                  <a:pt x="0" y="3430800"/>
                </a:lnTo>
                <a:close/>
              </a:path>
            </a:pathLst>
          </a:custGeom>
        </p:spPr>
      </p:pic>
      <p:sp>
        <p:nvSpPr>
          <p:cNvPr id="2" name="Rectangle 1">
            <a:extLst>
              <a:ext uri="{FF2B5EF4-FFF2-40B4-BE49-F238E27FC236}">
                <a16:creationId xmlns:a16="http://schemas.microsoft.com/office/drawing/2014/main" id="{1D06096B-77A9-CD5E-0D92-5E0EFBB620AE}"/>
              </a:ext>
            </a:extLst>
          </p:cNvPr>
          <p:cNvSpPr/>
          <p:nvPr/>
        </p:nvSpPr>
        <p:spPr>
          <a:xfrm>
            <a:off x="782975" y="178778"/>
            <a:ext cx="9626803" cy="1015663"/>
          </a:xfrm>
          <a:prstGeom prst="rect">
            <a:avLst/>
          </a:prstGeom>
          <a:noFill/>
        </p:spPr>
        <p:txBody>
          <a:bodyPr wrap="none" lIns="91440" tIns="45720" rIns="91440" bIns="45720">
            <a:spAutoFit/>
          </a:bodyPr>
          <a:lstStyle/>
          <a:p>
            <a:pPr algn="ctr"/>
            <a:r>
              <a:rPr lang="fr-BE" sz="3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QUIZZES élève : le dialogue pédagogique </a:t>
            </a:r>
          </a:p>
          <a:p>
            <a:pPr algn="ctr"/>
            <a:r>
              <a:rPr lang="fr-BE" sz="3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En gestion mentale, en savoir faire stratégiques, …</a:t>
            </a:r>
            <a:endParaRPr lang="fr-BE" sz="3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nvGrpSpPr>
          <p:cNvPr id="3" name="Groupe 2">
            <a:extLst>
              <a:ext uri="{FF2B5EF4-FFF2-40B4-BE49-F238E27FC236}">
                <a16:creationId xmlns:a16="http://schemas.microsoft.com/office/drawing/2014/main" id="{ED958A0C-DBCB-8AAD-EA12-8A66A4F82C11}"/>
              </a:ext>
            </a:extLst>
          </p:cNvPr>
          <p:cNvGrpSpPr/>
          <p:nvPr/>
        </p:nvGrpSpPr>
        <p:grpSpPr>
          <a:xfrm>
            <a:off x="696523" y="2054342"/>
            <a:ext cx="4141423" cy="2411586"/>
            <a:chOff x="7225264" y="765737"/>
            <a:chExt cx="3340272" cy="1856334"/>
          </a:xfrm>
        </p:grpSpPr>
        <p:pic>
          <p:nvPicPr>
            <p:cNvPr id="4" name="Image 3">
              <a:extLst>
                <a:ext uri="{FF2B5EF4-FFF2-40B4-BE49-F238E27FC236}">
                  <a16:creationId xmlns:a16="http://schemas.microsoft.com/office/drawing/2014/main" id="{DD4772F3-26BF-BEC5-B650-933FD9A748C7}"/>
                </a:ext>
              </a:extLst>
            </p:cNvPr>
            <p:cNvPicPr>
              <a:picLocks noChangeAspect="1"/>
            </p:cNvPicPr>
            <p:nvPr/>
          </p:nvPicPr>
          <p:blipFill>
            <a:blip r:embed="rId3"/>
            <a:stretch>
              <a:fillRect/>
            </a:stretch>
          </p:blipFill>
          <p:spPr>
            <a:xfrm>
              <a:off x="7225264" y="765737"/>
              <a:ext cx="3340272" cy="304816"/>
            </a:xfrm>
            <a:prstGeom prst="rect">
              <a:avLst/>
            </a:prstGeom>
          </p:spPr>
        </p:pic>
        <p:pic>
          <p:nvPicPr>
            <p:cNvPr id="5" name="Image 4" descr="Une image contenant dessin humoristique, Dessin animé, Animation, illustration&#10;&#10;Description générée automatiquement">
              <a:extLst>
                <a:ext uri="{FF2B5EF4-FFF2-40B4-BE49-F238E27FC236}">
                  <a16:creationId xmlns:a16="http://schemas.microsoft.com/office/drawing/2014/main" id="{A45BE782-85D7-9501-A160-1430EF9B3DF5}"/>
                </a:ext>
              </a:extLst>
            </p:cNvPr>
            <p:cNvPicPr>
              <a:picLocks noChangeAspect="1"/>
            </p:cNvPicPr>
            <p:nvPr/>
          </p:nvPicPr>
          <p:blipFill>
            <a:blip r:embed="rId4"/>
            <a:stretch>
              <a:fillRect/>
            </a:stretch>
          </p:blipFill>
          <p:spPr>
            <a:xfrm>
              <a:off x="8153130" y="1070553"/>
              <a:ext cx="1484539" cy="1551518"/>
            </a:xfrm>
            <a:prstGeom prst="rect">
              <a:avLst/>
            </a:prstGeom>
          </p:spPr>
        </p:pic>
      </p:grpSp>
      <p:grpSp>
        <p:nvGrpSpPr>
          <p:cNvPr id="8" name="Groupe 7">
            <a:extLst>
              <a:ext uri="{FF2B5EF4-FFF2-40B4-BE49-F238E27FC236}">
                <a16:creationId xmlns:a16="http://schemas.microsoft.com/office/drawing/2014/main" id="{4607435C-21FC-3D5F-108F-D6E09AF8EABC}"/>
              </a:ext>
            </a:extLst>
          </p:cNvPr>
          <p:cNvGrpSpPr/>
          <p:nvPr/>
        </p:nvGrpSpPr>
        <p:grpSpPr>
          <a:xfrm>
            <a:off x="8360045" y="2386874"/>
            <a:ext cx="3544031" cy="2348506"/>
            <a:chOff x="1000331" y="3061093"/>
            <a:chExt cx="3836044" cy="2286911"/>
          </a:xfrm>
        </p:grpSpPr>
        <p:pic>
          <p:nvPicPr>
            <p:cNvPr id="9" name="Image 8">
              <a:extLst>
                <a:ext uri="{FF2B5EF4-FFF2-40B4-BE49-F238E27FC236}">
                  <a16:creationId xmlns:a16="http://schemas.microsoft.com/office/drawing/2014/main" id="{FDF08841-2CD2-5D49-915D-B25B50AB7A16}"/>
                </a:ext>
              </a:extLst>
            </p:cNvPr>
            <p:cNvPicPr>
              <a:picLocks noChangeAspect="1"/>
            </p:cNvPicPr>
            <p:nvPr/>
          </p:nvPicPr>
          <p:blipFill>
            <a:blip r:embed="rId5"/>
            <a:stretch>
              <a:fillRect/>
            </a:stretch>
          </p:blipFill>
          <p:spPr>
            <a:xfrm>
              <a:off x="1000331" y="3061093"/>
              <a:ext cx="2889547" cy="408982"/>
            </a:xfrm>
            <a:prstGeom prst="rect">
              <a:avLst/>
            </a:prstGeom>
          </p:spPr>
        </p:pic>
        <p:pic>
          <p:nvPicPr>
            <p:cNvPr id="10" name="Image 9">
              <a:extLst>
                <a:ext uri="{FF2B5EF4-FFF2-40B4-BE49-F238E27FC236}">
                  <a16:creationId xmlns:a16="http://schemas.microsoft.com/office/drawing/2014/main" id="{EFBA4FA6-A373-AE94-7732-7FECA64E0395}"/>
                </a:ext>
              </a:extLst>
            </p:cNvPr>
            <p:cNvPicPr>
              <a:picLocks noChangeAspect="1"/>
            </p:cNvPicPr>
            <p:nvPr/>
          </p:nvPicPr>
          <p:blipFill>
            <a:blip r:embed="rId6"/>
            <a:stretch>
              <a:fillRect/>
            </a:stretch>
          </p:blipFill>
          <p:spPr>
            <a:xfrm>
              <a:off x="1689415" y="3456878"/>
              <a:ext cx="1511378" cy="254013"/>
            </a:xfrm>
            <a:prstGeom prst="rect">
              <a:avLst/>
            </a:prstGeom>
          </p:spPr>
        </p:pic>
        <p:pic>
          <p:nvPicPr>
            <p:cNvPr id="11" name="Image 10">
              <a:extLst>
                <a:ext uri="{FF2B5EF4-FFF2-40B4-BE49-F238E27FC236}">
                  <a16:creationId xmlns:a16="http://schemas.microsoft.com/office/drawing/2014/main" id="{4C6918C5-1A1F-F6EB-BA18-3184BCAE3930}"/>
                </a:ext>
              </a:extLst>
            </p:cNvPr>
            <p:cNvPicPr>
              <a:picLocks noChangeAspect="1"/>
            </p:cNvPicPr>
            <p:nvPr/>
          </p:nvPicPr>
          <p:blipFill>
            <a:blip r:embed="rId7"/>
            <a:srcRect l="7599" r="5294"/>
            <a:stretch/>
          </p:blipFill>
          <p:spPr>
            <a:xfrm>
              <a:off x="1689415" y="3714491"/>
              <a:ext cx="1511378" cy="1288906"/>
            </a:xfrm>
            <a:prstGeom prst="rect">
              <a:avLst/>
            </a:prstGeom>
          </p:spPr>
        </p:pic>
        <p:pic>
          <p:nvPicPr>
            <p:cNvPr id="12" name="Image 11">
              <a:extLst>
                <a:ext uri="{FF2B5EF4-FFF2-40B4-BE49-F238E27FC236}">
                  <a16:creationId xmlns:a16="http://schemas.microsoft.com/office/drawing/2014/main" id="{31D9F248-34E0-39FC-46B9-0E31FA224BB6}"/>
                </a:ext>
              </a:extLst>
            </p:cNvPr>
            <p:cNvPicPr>
              <a:picLocks noChangeAspect="1"/>
            </p:cNvPicPr>
            <p:nvPr/>
          </p:nvPicPr>
          <p:blipFill>
            <a:blip r:embed="rId8"/>
            <a:stretch>
              <a:fillRect/>
            </a:stretch>
          </p:blipFill>
          <p:spPr>
            <a:xfrm>
              <a:off x="1205349" y="4966224"/>
              <a:ext cx="615982" cy="209561"/>
            </a:xfrm>
            <a:prstGeom prst="rect">
              <a:avLst/>
            </a:prstGeom>
          </p:spPr>
        </p:pic>
        <p:pic>
          <p:nvPicPr>
            <p:cNvPr id="13" name="Image 12">
              <a:extLst>
                <a:ext uri="{FF2B5EF4-FFF2-40B4-BE49-F238E27FC236}">
                  <a16:creationId xmlns:a16="http://schemas.microsoft.com/office/drawing/2014/main" id="{77F4DD37-087C-FC65-26D5-2A7D5485A15A}"/>
                </a:ext>
              </a:extLst>
            </p:cNvPr>
            <p:cNvPicPr>
              <a:picLocks noChangeAspect="1"/>
            </p:cNvPicPr>
            <p:nvPr/>
          </p:nvPicPr>
          <p:blipFill>
            <a:blip r:embed="rId9"/>
            <a:stretch>
              <a:fillRect/>
            </a:stretch>
          </p:blipFill>
          <p:spPr>
            <a:xfrm>
              <a:off x="2391499" y="4941583"/>
              <a:ext cx="2444876" cy="406421"/>
            </a:xfrm>
            <a:prstGeom prst="rect">
              <a:avLst/>
            </a:prstGeom>
          </p:spPr>
        </p:pic>
      </p:grpSp>
      <p:grpSp>
        <p:nvGrpSpPr>
          <p:cNvPr id="18" name="Groupe 17">
            <a:extLst>
              <a:ext uri="{FF2B5EF4-FFF2-40B4-BE49-F238E27FC236}">
                <a16:creationId xmlns:a16="http://schemas.microsoft.com/office/drawing/2014/main" id="{20D00CF0-46A7-35C2-3612-7E4D66D01195}"/>
              </a:ext>
            </a:extLst>
          </p:cNvPr>
          <p:cNvGrpSpPr/>
          <p:nvPr/>
        </p:nvGrpSpPr>
        <p:grpSpPr>
          <a:xfrm>
            <a:off x="902438" y="1408989"/>
            <a:ext cx="3664882" cy="477071"/>
            <a:chOff x="1432791" y="1429311"/>
            <a:chExt cx="3664882" cy="477071"/>
          </a:xfrm>
        </p:grpSpPr>
        <p:sp>
          <p:nvSpPr>
            <p:cNvPr id="6" name="ZoneTexte 5">
              <a:extLst>
                <a:ext uri="{FF2B5EF4-FFF2-40B4-BE49-F238E27FC236}">
                  <a16:creationId xmlns:a16="http://schemas.microsoft.com/office/drawing/2014/main" id="{237A271D-C9E4-EA27-BEDA-6599676439D7}"/>
                </a:ext>
              </a:extLst>
            </p:cNvPr>
            <p:cNvSpPr txBox="1"/>
            <p:nvPr/>
          </p:nvSpPr>
          <p:spPr>
            <a:xfrm>
              <a:off x="1432791" y="1429311"/>
              <a:ext cx="1439818" cy="461665"/>
            </a:xfrm>
            <a:prstGeom prst="rect">
              <a:avLst/>
            </a:prstGeom>
            <a:noFill/>
          </p:spPr>
          <p:txBody>
            <a:bodyPr wrap="none" rtlCol="0">
              <a:spAutoFit/>
            </a:bodyPr>
            <a:lstStyle/>
            <a:p>
              <a:pPr defTabSz="877824">
                <a:spcAft>
                  <a:spcPts val="600"/>
                </a:spcAft>
              </a:pPr>
              <a:r>
                <a:rPr lang="fr-BE" sz="2400" b="1" kern="1200" dirty="0" err="1">
                  <a:solidFill>
                    <a:srgbClr val="C00000"/>
                  </a:solidFill>
                  <a:latin typeface="+mn-lt"/>
                  <a:ea typeface="+mn-ea"/>
                  <a:cs typeface="+mn-cs"/>
                </a:rPr>
                <a:t>E</a:t>
              </a:r>
              <a:r>
                <a:rPr lang="fr-BE" sz="2400" b="1" kern="1200" dirty="0" err="1">
                  <a:solidFill>
                    <a:srgbClr val="FFCF3F"/>
                  </a:solidFill>
                  <a:latin typeface="+mn-lt"/>
                  <a:ea typeface="+mn-ea"/>
                  <a:cs typeface="+mn-cs"/>
                </a:rPr>
                <a:t>S</a:t>
              </a:r>
              <a:r>
                <a:rPr lang="fr-BE" sz="2400" b="1" kern="1200" dirty="0" err="1">
                  <a:solidFill>
                    <a:srgbClr val="92D050"/>
                  </a:solidFill>
                  <a:latin typeface="+mn-lt"/>
                  <a:ea typeface="+mn-ea"/>
                  <a:cs typeface="+mn-cs"/>
                </a:rPr>
                <a:t>C</a:t>
              </a:r>
              <a:r>
                <a:rPr lang="fr-BE" sz="2400" b="1" kern="1200" dirty="0" err="1">
                  <a:solidFill>
                    <a:srgbClr val="00B050"/>
                  </a:solidFill>
                  <a:latin typeface="+mn-lt"/>
                  <a:ea typeface="+mn-ea"/>
                  <a:cs typeface="+mn-cs"/>
                </a:rPr>
                <a:t>R</a:t>
              </a:r>
              <a:r>
                <a:rPr lang="fr-BE" sz="2400" b="1" kern="1200" dirty="0" err="1">
                  <a:solidFill>
                    <a:schemeClr val="tx1"/>
                  </a:solidFill>
                  <a:latin typeface="+mn-lt"/>
                  <a:ea typeface="+mn-ea"/>
                  <a:cs typeface="+mn-cs"/>
                </a:rPr>
                <a:t>im</a:t>
              </a:r>
              <a:endParaRPr lang="fr-BE" sz="2400" b="1" dirty="0"/>
            </a:p>
          </p:txBody>
        </p:sp>
        <p:sp>
          <p:nvSpPr>
            <p:cNvPr id="14" name="Rectangle 13">
              <a:extLst>
                <a:ext uri="{FF2B5EF4-FFF2-40B4-BE49-F238E27FC236}">
                  <a16:creationId xmlns:a16="http://schemas.microsoft.com/office/drawing/2014/main" id="{B8EA6A58-3941-8E76-BC73-6E5662C00F63}"/>
                </a:ext>
              </a:extLst>
            </p:cNvPr>
            <p:cNvSpPr/>
            <p:nvPr/>
          </p:nvSpPr>
          <p:spPr>
            <a:xfrm>
              <a:off x="2888927" y="1444717"/>
              <a:ext cx="2208746" cy="461665"/>
            </a:xfrm>
            <a:prstGeom prst="rect">
              <a:avLst/>
            </a:prstGeom>
            <a:noFill/>
          </p:spPr>
          <p:txBody>
            <a:bodyPr wrap="none" lIns="91440" tIns="45720" rIns="91440" bIns="45720">
              <a:spAutoFit/>
            </a:bodyPr>
            <a:lstStyle/>
            <a:p>
              <a:pPr algn="ctr"/>
              <a:r>
                <a:rPr lang="fr-BE"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Primaire – S2</a:t>
              </a:r>
            </a:p>
          </p:txBody>
        </p:sp>
      </p:grpSp>
      <p:sp>
        <p:nvSpPr>
          <p:cNvPr id="15" name="Rectangle 14">
            <a:extLst>
              <a:ext uri="{FF2B5EF4-FFF2-40B4-BE49-F238E27FC236}">
                <a16:creationId xmlns:a16="http://schemas.microsoft.com/office/drawing/2014/main" id="{0B700D7F-8190-250A-9DC5-0D69572F4CCA}"/>
              </a:ext>
            </a:extLst>
          </p:cNvPr>
          <p:cNvSpPr/>
          <p:nvPr/>
        </p:nvSpPr>
        <p:spPr>
          <a:xfrm>
            <a:off x="8683606" y="1396719"/>
            <a:ext cx="1923412" cy="461665"/>
          </a:xfrm>
          <a:prstGeom prst="rect">
            <a:avLst/>
          </a:prstGeom>
          <a:noFill/>
        </p:spPr>
        <p:txBody>
          <a:bodyPr wrap="none" lIns="91440" tIns="45720" rIns="91440" bIns="45720">
            <a:spAutoFit/>
          </a:bodyPr>
          <a:lstStyle/>
          <a:p>
            <a:pPr algn="ctr"/>
            <a:r>
              <a:rPr lang="fr-BE"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Secondaire</a:t>
            </a:r>
            <a:endParaRPr lang="fr-BE"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nvGrpSpPr>
          <p:cNvPr id="21" name="Groupe 20">
            <a:extLst>
              <a:ext uri="{FF2B5EF4-FFF2-40B4-BE49-F238E27FC236}">
                <a16:creationId xmlns:a16="http://schemas.microsoft.com/office/drawing/2014/main" id="{DCE8DC7C-997D-45AE-342A-90BA74B08ABD}"/>
              </a:ext>
            </a:extLst>
          </p:cNvPr>
          <p:cNvGrpSpPr/>
          <p:nvPr/>
        </p:nvGrpSpPr>
        <p:grpSpPr>
          <a:xfrm>
            <a:off x="3771649" y="3758797"/>
            <a:ext cx="5055041" cy="3021629"/>
            <a:chOff x="3300555" y="3657592"/>
            <a:chExt cx="5055041" cy="3021629"/>
          </a:xfrm>
        </p:grpSpPr>
        <p:grpSp>
          <p:nvGrpSpPr>
            <p:cNvPr id="31" name="Groupe 30">
              <a:extLst>
                <a:ext uri="{FF2B5EF4-FFF2-40B4-BE49-F238E27FC236}">
                  <a16:creationId xmlns:a16="http://schemas.microsoft.com/office/drawing/2014/main" id="{1836D12C-DBD7-C1B5-BBB5-A39117A2A339}"/>
                </a:ext>
              </a:extLst>
            </p:cNvPr>
            <p:cNvGrpSpPr/>
            <p:nvPr/>
          </p:nvGrpSpPr>
          <p:grpSpPr>
            <a:xfrm>
              <a:off x="3378952" y="4209542"/>
              <a:ext cx="4976644" cy="2469679"/>
              <a:chOff x="1460227" y="444978"/>
              <a:chExt cx="4600482" cy="1988343"/>
            </a:xfrm>
          </p:grpSpPr>
          <p:pic>
            <p:nvPicPr>
              <p:cNvPr id="24" name="Image 23">
                <a:extLst>
                  <a:ext uri="{FF2B5EF4-FFF2-40B4-BE49-F238E27FC236}">
                    <a16:creationId xmlns:a16="http://schemas.microsoft.com/office/drawing/2014/main" id="{5F0AEAA3-8B43-CFA4-8D02-342E2DB91DEB}"/>
                  </a:ext>
                </a:extLst>
              </p:cNvPr>
              <p:cNvPicPr>
                <a:picLocks noChangeAspect="1"/>
              </p:cNvPicPr>
              <p:nvPr/>
            </p:nvPicPr>
            <p:blipFill>
              <a:blip r:embed="rId10"/>
              <a:stretch>
                <a:fillRect/>
              </a:stretch>
            </p:blipFill>
            <p:spPr>
              <a:xfrm>
                <a:off x="4649210" y="937689"/>
                <a:ext cx="988064" cy="1099303"/>
              </a:xfrm>
              <a:prstGeom prst="rect">
                <a:avLst/>
              </a:prstGeom>
            </p:spPr>
          </p:pic>
          <p:pic>
            <p:nvPicPr>
              <p:cNvPr id="26" name="Image 25">
                <a:extLst>
                  <a:ext uri="{FF2B5EF4-FFF2-40B4-BE49-F238E27FC236}">
                    <a16:creationId xmlns:a16="http://schemas.microsoft.com/office/drawing/2014/main" id="{3BBF6E40-F9B0-5872-3C1E-2F0D9DDF680E}"/>
                  </a:ext>
                </a:extLst>
              </p:cNvPr>
              <p:cNvPicPr>
                <a:picLocks noChangeAspect="1"/>
              </p:cNvPicPr>
              <p:nvPr/>
            </p:nvPicPr>
            <p:blipFill>
              <a:blip r:embed="rId11"/>
              <a:srcRect t="19078"/>
              <a:stretch/>
            </p:blipFill>
            <p:spPr>
              <a:xfrm>
                <a:off x="1460227" y="444978"/>
                <a:ext cx="3049869" cy="1617675"/>
              </a:xfrm>
              <a:prstGeom prst="rect">
                <a:avLst/>
              </a:prstGeom>
            </p:spPr>
          </p:pic>
          <p:sp>
            <p:nvSpPr>
              <p:cNvPr id="28" name="ZoneTexte 27">
                <a:extLst>
                  <a:ext uri="{FF2B5EF4-FFF2-40B4-BE49-F238E27FC236}">
                    <a16:creationId xmlns:a16="http://schemas.microsoft.com/office/drawing/2014/main" id="{294025E2-3A45-224B-0680-D194320A8D36}"/>
                  </a:ext>
                </a:extLst>
              </p:cNvPr>
              <p:cNvSpPr txBox="1"/>
              <p:nvPr/>
            </p:nvSpPr>
            <p:spPr>
              <a:xfrm>
                <a:off x="1515924" y="2063989"/>
                <a:ext cx="4544785" cy="369332"/>
              </a:xfrm>
              <a:prstGeom prst="rect">
                <a:avLst/>
              </a:prstGeom>
              <a:noFill/>
            </p:spPr>
            <p:txBody>
              <a:bodyPr wrap="square">
                <a:spAutoFit/>
              </a:bodyPr>
              <a:lstStyle/>
              <a:p>
                <a:r>
                  <a:rPr lang="fr-BE" dirty="0"/>
                  <a:t>https://www.creatschool.com/ifc</a:t>
                </a:r>
              </a:p>
            </p:txBody>
          </p:sp>
        </p:grpSp>
        <p:sp>
          <p:nvSpPr>
            <p:cNvPr id="16" name="Rectangle 15">
              <a:extLst>
                <a:ext uri="{FF2B5EF4-FFF2-40B4-BE49-F238E27FC236}">
                  <a16:creationId xmlns:a16="http://schemas.microsoft.com/office/drawing/2014/main" id="{0436DFB3-D23A-C7F1-CE81-B7E2282A337D}"/>
                </a:ext>
              </a:extLst>
            </p:cNvPr>
            <p:cNvSpPr/>
            <p:nvPr/>
          </p:nvSpPr>
          <p:spPr>
            <a:xfrm>
              <a:off x="3300555" y="3657592"/>
              <a:ext cx="3697166" cy="461665"/>
            </a:xfrm>
            <a:prstGeom prst="rect">
              <a:avLst/>
            </a:prstGeom>
            <a:noFill/>
          </p:spPr>
          <p:txBody>
            <a:bodyPr wrap="none" lIns="91440" tIns="45720" rIns="91440" bIns="45720">
              <a:spAutoFit/>
            </a:bodyPr>
            <a:lstStyle/>
            <a:p>
              <a:pPr algn="ctr"/>
              <a:r>
                <a:rPr lang="fr-BE"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Primaire et secondaire</a:t>
              </a:r>
            </a:p>
          </p:txBody>
        </p:sp>
      </p:grpSp>
    </p:spTree>
    <p:extLst>
      <p:ext uri="{BB962C8B-B14F-4D97-AF65-F5344CB8AC3E}">
        <p14:creationId xmlns:p14="http://schemas.microsoft.com/office/powerpoint/2010/main" val="108652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31FF78-0726-66A5-2830-6C33FCBE0E3E}"/>
              </a:ext>
            </a:extLst>
          </p:cNvPr>
          <p:cNvSpPr>
            <a:spLocks noGrp="1"/>
          </p:cNvSpPr>
          <p:nvPr>
            <p:ph type="title"/>
          </p:nvPr>
        </p:nvSpPr>
        <p:spPr>
          <a:xfrm>
            <a:off x="731839" y="227314"/>
            <a:ext cx="10728322" cy="1477328"/>
          </a:xfrm>
        </p:spPr>
        <p:txBody>
          <a:bodyPr/>
          <a:lstStyle/>
          <a:p>
            <a:r>
              <a:rPr lang="fr-BE" dirty="0"/>
              <a:t>L’évaluation comme outil métacognitif: un exemple pour l’élève</a:t>
            </a:r>
          </a:p>
        </p:txBody>
      </p:sp>
      <p:graphicFrame>
        <p:nvGraphicFramePr>
          <p:cNvPr id="5" name="Tableau 4">
            <a:extLst>
              <a:ext uri="{FF2B5EF4-FFF2-40B4-BE49-F238E27FC236}">
                <a16:creationId xmlns:a16="http://schemas.microsoft.com/office/drawing/2014/main" id="{0245F468-98F3-C9D0-90E3-0714168E3B60}"/>
              </a:ext>
            </a:extLst>
          </p:cNvPr>
          <p:cNvGraphicFramePr>
            <a:graphicFrameLocks noGrp="1"/>
          </p:cNvGraphicFramePr>
          <p:nvPr>
            <p:extLst>
              <p:ext uri="{D42A27DB-BD31-4B8C-83A1-F6EECF244321}">
                <p14:modId xmlns:p14="http://schemas.microsoft.com/office/powerpoint/2010/main" val="2412000226"/>
              </p:ext>
            </p:extLst>
          </p:nvPr>
        </p:nvGraphicFramePr>
        <p:xfrm>
          <a:off x="1903186" y="881743"/>
          <a:ext cx="8385627" cy="5828391"/>
        </p:xfrm>
        <a:graphic>
          <a:graphicData uri="http://schemas.openxmlformats.org/drawingml/2006/table">
            <a:tbl>
              <a:tblPr firstRow="1" bandRow="1">
                <a:tableStyleId>{00A15C55-8517-42AA-B614-E9B94910E393}</a:tableStyleId>
              </a:tblPr>
              <a:tblGrid>
                <a:gridCol w="2795209">
                  <a:extLst>
                    <a:ext uri="{9D8B030D-6E8A-4147-A177-3AD203B41FA5}">
                      <a16:colId xmlns:a16="http://schemas.microsoft.com/office/drawing/2014/main" val="2426310937"/>
                    </a:ext>
                  </a:extLst>
                </a:gridCol>
                <a:gridCol w="2795209">
                  <a:extLst>
                    <a:ext uri="{9D8B030D-6E8A-4147-A177-3AD203B41FA5}">
                      <a16:colId xmlns:a16="http://schemas.microsoft.com/office/drawing/2014/main" val="1428586784"/>
                    </a:ext>
                  </a:extLst>
                </a:gridCol>
                <a:gridCol w="2795209">
                  <a:extLst>
                    <a:ext uri="{9D8B030D-6E8A-4147-A177-3AD203B41FA5}">
                      <a16:colId xmlns:a16="http://schemas.microsoft.com/office/drawing/2014/main" val="3955534793"/>
                    </a:ext>
                  </a:extLst>
                </a:gridCol>
              </a:tblGrid>
              <a:tr h="870857">
                <a:tc>
                  <a:txBody>
                    <a:bodyPr/>
                    <a:lstStyle/>
                    <a:p>
                      <a:r>
                        <a:rPr lang="fr-BE" dirty="0"/>
                        <a:t>Intitulé du test:</a:t>
                      </a:r>
                    </a:p>
                    <a:p>
                      <a:endParaRPr lang="fr-BE" dirty="0"/>
                    </a:p>
                    <a:p>
                      <a:r>
                        <a:rPr lang="fr-BE" dirty="0"/>
                        <a:t>Date: </a:t>
                      </a:r>
                    </a:p>
                  </a:txBody>
                  <a:tcPr/>
                </a:tc>
                <a:tc>
                  <a:txBody>
                    <a:bodyPr/>
                    <a:lstStyle/>
                    <a:p>
                      <a:r>
                        <a:rPr lang="fr-BE" dirty="0"/>
                        <a:t>Intitulé du test:</a:t>
                      </a:r>
                    </a:p>
                    <a:p>
                      <a:endParaRPr lang="fr-BE" dirty="0"/>
                    </a:p>
                    <a:p>
                      <a:r>
                        <a:rPr lang="fr-BE" dirty="0"/>
                        <a:t>Date: </a:t>
                      </a:r>
                    </a:p>
                  </a:txBody>
                  <a:tcPr/>
                </a:tc>
                <a:tc>
                  <a:txBody>
                    <a:bodyPr/>
                    <a:lstStyle/>
                    <a:p>
                      <a:r>
                        <a:rPr lang="fr-BE" dirty="0"/>
                        <a:t>Intitulé du test:</a:t>
                      </a:r>
                    </a:p>
                    <a:p>
                      <a:endParaRPr lang="fr-BE" dirty="0"/>
                    </a:p>
                    <a:p>
                      <a:r>
                        <a:rPr lang="fr-BE" dirty="0"/>
                        <a:t>Date: </a:t>
                      </a:r>
                    </a:p>
                  </a:txBody>
                  <a:tcPr/>
                </a:tc>
                <a:extLst>
                  <a:ext uri="{0D108BD9-81ED-4DB2-BD59-A6C34878D82A}">
                    <a16:rowId xmlns:a16="http://schemas.microsoft.com/office/drawing/2014/main" val="782219286"/>
                  </a:ext>
                </a:extLst>
              </a:tr>
              <a:tr h="707751">
                <a:tc>
                  <a:txBody>
                    <a:bodyPr/>
                    <a:lstStyle/>
                    <a:p>
                      <a:r>
                        <a:rPr lang="fr-BE" dirty="0"/>
                        <a:t>Résultat:</a:t>
                      </a:r>
                    </a:p>
                  </a:txBody>
                  <a:tcPr/>
                </a:tc>
                <a:tc>
                  <a:txBody>
                    <a:bodyPr/>
                    <a:lstStyle/>
                    <a:p>
                      <a:r>
                        <a:rPr lang="fr-BE" dirty="0"/>
                        <a:t>Résultat:</a:t>
                      </a:r>
                    </a:p>
                  </a:txBody>
                  <a:tcPr/>
                </a:tc>
                <a:tc>
                  <a:txBody>
                    <a:bodyPr/>
                    <a:lstStyle/>
                    <a:p>
                      <a:r>
                        <a:rPr lang="fr-BE" dirty="0"/>
                        <a:t>Résultat:</a:t>
                      </a:r>
                    </a:p>
                  </a:txBody>
                  <a:tcPr/>
                </a:tc>
                <a:extLst>
                  <a:ext uri="{0D108BD9-81ED-4DB2-BD59-A6C34878D82A}">
                    <a16:rowId xmlns:a16="http://schemas.microsoft.com/office/drawing/2014/main" val="3444667015"/>
                  </a:ext>
                </a:extLst>
              </a:tr>
              <a:tr h="840797">
                <a:tc>
                  <a:txBody>
                    <a:bodyPr/>
                    <a:lstStyle/>
                    <a:p>
                      <a:r>
                        <a:rPr lang="fr-BE" dirty="0"/>
                        <a:t>Comment me suis-je </a:t>
                      </a:r>
                      <a:r>
                        <a:rPr lang="fr-BE" dirty="0" err="1"/>
                        <a:t>entraîné.e</a:t>
                      </a:r>
                      <a:r>
                        <a:rPr lang="fr-BE" dirty="0"/>
                        <a:t> pour le test:</a:t>
                      </a:r>
                    </a:p>
                    <a:p>
                      <a:r>
                        <a:rPr lang="fr-BE" dirty="0"/>
                        <a:t>……………………………………………</a:t>
                      </a:r>
                    </a:p>
                    <a:p>
                      <a:r>
                        <a:rPr lang="fr-BE" dirty="0"/>
                        <a:t>…………………………………………..</a:t>
                      </a:r>
                    </a:p>
                  </a:txBody>
                  <a:tcPr/>
                </a:tc>
                <a:tc>
                  <a:txBody>
                    <a:bodyPr/>
                    <a:lstStyle/>
                    <a:p>
                      <a:r>
                        <a:rPr lang="fr-BE" dirty="0"/>
                        <a:t>Comment me suis-je </a:t>
                      </a:r>
                      <a:r>
                        <a:rPr lang="fr-BE" dirty="0" err="1"/>
                        <a:t>entraîné.e</a:t>
                      </a:r>
                      <a:r>
                        <a:rPr lang="fr-BE" dirty="0"/>
                        <a:t> pour le test:</a:t>
                      </a:r>
                    </a:p>
                    <a:p>
                      <a:r>
                        <a:rPr lang="fr-BE" dirty="0"/>
                        <a:t>……………………………………………</a:t>
                      </a:r>
                    </a:p>
                    <a:p>
                      <a:r>
                        <a:rPr lang="fr-BE" dirty="0"/>
                        <a:t>…………………………………………..</a:t>
                      </a:r>
                    </a:p>
                  </a:txBody>
                  <a:tcPr/>
                </a:tc>
                <a:tc>
                  <a:txBody>
                    <a:bodyPr/>
                    <a:lstStyle/>
                    <a:p>
                      <a:r>
                        <a:rPr lang="fr-BE" dirty="0"/>
                        <a:t>Comment me suis-je </a:t>
                      </a:r>
                      <a:r>
                        <a:rPr lang="fr-BE" dirty="0" err="1"/>
                        <a:t>entraîné.e</a:t>
                      </a:r>
                      <a:r>
                        <a:rPr lang="fr-BE" dirty="0"/>
                        <a:t> pour le test:</a:t>
                      </a:r>
                    </a:p>
                    <a:p>
                      <a:r>
                        <a:rPr lang="fr-BE" dirty="0"/>
                        <a:t>……………………………………………</a:t>
                      </a:r>
                    </a:p>
                    <a:p>
                      <a:r>
                        <a:rPr lang="fr-BE" dirty="0"/>
                        <a:t>…………………………………………..</a:t>
                      </a:r>
                    </a:p>
                  </a:txBody>
                  <a:tcPr/>
                </a:tc>
                <a:extLst>
                  <a:ext uri="{0D108BD9-81ED-4DB2-BD59-A6C34878D82A}">
                    <a16:rowId xmlns:a16="http://schemas.microsoft.com/office/drawing/2014/main" val="647060144"/>
                  </a:ext>
                </a:extLst>
              </a:tr>
              <a:tr h="410046">
                <a:tc>
                  <a:txBody>
                    <a:bodyPr/>
                    <a:lstStyle/>
                    <a:p>
                      <a:r>
                        <a:rPr lang="fr-BE" dirty="0"/>
                        <a:t>Est-ce efficace: </a:t>
                      </a:r>
                    </a:p>
                    <a:p>
                      <a:r>
                        <a:rPr lang="fr-BE" dirty="0"/>
                        <a:t>Oui – en partie – non</a:t>
                      </a:r>
                    </a:p>
                    <a:p>
                      <a:r>
                        <a:rPr lang="fr-BE" dirty="0"/>
                        <a:t>Pourquoi?</a:t>
                      </a:r>
                    </a:p>
                    <a:p>
                      <a:r>
                        <a:rPr lang="fr-BE" dirty="0"/>
                        <a:t>…………………………………………..</a:t>
                      </a:r>
                    </a:p>
                  </a:txBody>
                  <a:tcPr/>
                </a:tc>
                <a:tc>
                  <a:txBody>
                    <a:bodyPr/>
                    <a:lstStyle/>
                    <a:p>
                      <a:r>
                        <a:rPr lang="fr-BE" dirty="0"/>
                        <a:t>Est-ce efficace: </a:t>
                      </a:r>
                    </a:p>
                    <a:p>
                      <a:r>
                        <a:rPr lang="fr-BE" dirty="0"/>
                        <a:t>Oui – en partie – non</a:t>
                      </a:r>
                    </a:p>
                    <a:p>
                      <a:r>
                        <a:rPr lang="fr-BE" dirty="0"/>
                        <a:t>Pourquoi?</a:t>
                      </a:r>
                    </a:p>
                    <a:p>
                      <a:r>
                        <a:rPr lang="fr-BE" dirty="0"/>
                        <a:t>…………………………………………..</a:t>
                      </a:r>
                    </a:p>
                  </a:txBody>
                  <a:tcPr/>
                </a:tc>
                <a:tc>
                  <a:txBody>
                    <a:bodyPr/>
                    <a:lstStyle/>
                    <a:p>
                      <a:r>
                        <a:rPr lang="fr-BE" dirty="0"/>
                        <a:t>Est-ce efficace: </a:t>
                      </a:r>
                    </a:p>
                    <a:p>
                      <a:r>
                        <a:rPr lang="fr-BE" dirty="0"/>
                        <a:t>Oui – en partie – non</a:t>
                      </a:r>
                    </a:p>
                    <a:p>
                      <a:r>
                        <a:rPr lang="fr-BE" dirty="0"/>
                        <a:t>Pourquoi?</a:t>
                      </a:r>
                    </a:p>
                    <a:p>
                      <a:r>
                        <a:rPr lang="fr-BE" dirty="0"/>
                        <a:t>…………………………………………..</a:t>
                      </a:r>
                    </a:p>
                  </a:txBody>
                  <a:tcPr/>
                </a:tc>
                <a:extLst>
                  <a:ext uri="{0D108BD9-81ED-4DB2-BD59-A6C34878D82A}">
                    <a16:rowId xmlns:a16="http://schemas.microsoft.com/office/drawing/2014/main" val="3601911443"/>
                  </a:ext>
                </a:extLst>
              </a:tr>
              <a:tr h="410046">
                <a:tc>
                  <a:txBody>
                    <a:bodyPr/>
                    <a:lstStyle/>
                    <a:p>
                      <a:r>
                        <a:rPr lang="fr-BE" dirty="0"/>
                        <a:t>Ce qui a fonctionné et que je garde:</a:t>
                      </a:r>
                    </a:p>
                    <a:p>
                      <a:r>
                        <a:rPr lang="fr-BE" dirty="0"/>
                        <a:t>………………………………………………</a:t>
                      </a:r>
                    </a:p>
                  </a:txBody>
                  <a:tcPr/>
                </a:tc>
                <a:tc>
                  <a:txBody>
                    <a:bodyPr/>
                    <a:lstStyle/>
                    <a:p>
                      <a:r>
                        <a:rPr lang="fr-BE" dirty="0"/>
                        <a:t>Ce qui a fonctionné et que je garde:</a:t>
                      </a:r>
                    </a:p>
                    <a:p>
                      <a:r>
                        <a:rPr lang="fr-BE" dirty="0"/>
                        <a:t>………………………………………………</a:t>
                      </a:r>
                    </a:p>
                  </a:txBody>
                  <a:tcPr/>
                </a:tc>
                <a:tc>
                  <a:txBody>
                    <a:bodyPr/>
                    <a:lstStyle/>
                    <a:p>
                      <a:r>
                        <a:rPr lang="fr-BE" dirty="0"/>
                        <a:t>Ce qui a fonctionné et que je garde:</a:t>
                      </a:r>
                    </a:p>
                    <a:p>
                      <a:r>
                        <a:rPr lang="fr-BE" dirty="0"/>
                        <a:t>………………………………………………</a:t>
                      </a:r>
                    </a:p>
                  </a:txBody>
                  <a:tcPr/>
                </a:tc>
                <a:extLst>
                  <a:ext uri="{0D108BD9-81ED-4DB2-BD59-A6C34878D82A}">
                    <a16:rowId xmlns:a16="http://schemas.microsoft.com/office/drawing/2014/main" val="1391214630"/>
                  </a:ext>
                </a:extLst>
              </a:tr>
              <a:tr h="410046">
                <a:tc>
                  <a:txBody>
                    <a:bodyPr/>
                    <a:lstStyle/>
                    <a:p>
                      <a:r>
                        <a:rPr lang="fr-BE" dirty="0"/>
                        <a:t>Pour le prochain test, j’essaierai de :</a:t>
                      </a:r>
                    </a:p>
                    <a:p>
                      <a:r>
                        <a:rPr lang="fr-BE" dirty="0"/>
                        <a:t>………………………………………………</a:t>
                      </a:r>
                    </a:p>
                  </a:txBody>
                  <a:tcPr/>
                </a:tc>
                <a:tc>
                  <a:txBody>
                    <a:bodyPr/>
                    <a:lstStyle/>
                    <a:p>
                      <a:r>
                        <a:rPr lang="fr-BE" dirty="0"/>
                        <a:t>Pour le prochain test, j’essaierai de :</a:t>
                      </a:r>
                    </a:p>
                    <a:p>
                      <a:r>
                        <a:rPr lang="fr-BE" dirty="0"/>
                        <a:t>………………………………………………</a:t>
                      </a:r>
                    </a:p>
                  </a:txBody>
                  <a:tcPr/>
                </a:tc>
                <a:tc>
                  <a:txBody>
                    <a:bodyPr/>
                    <a:lstStyle/>
                    <a:p>
                      <a:r>
                        <a:rPr lang="fr-BE" dirty="0"/>
                        <a:t>Pour le prochain test, j’essaierai de :</a:t>
                      </a:r>
                    </a:p>
                    <a:p>
                      <a:r>
                        <a:rPr lang="fr-BE" dirty="0"/>
                        <a:t>………………………………………………</a:t>
                      </a:r>
                    </a:p>
                  </a:txBody>
                  <a:tcPr/>
                </a:tc>
                <a:extLst>
                  <a:ext uri="{0D108BD9-81ED-4DB2-BD59-A6C34878D82A}">
                    <a16:rowId xmlns:a16="http://schemas.microsoft.com/office/drawing/2014/main" val="1188540750"/>
                  </a:ext>
                </a:extLst>
              </a:tr>
            </a:tbl>
          </a:graphicData>
        </a:graphic>
      </p:graphicFrame>
    </p:spTree>
    <p:extLst>
      <p:ext uri="{BB962C8B-B14F-4D97-AF65-F5344CB8AC3E}">
        <p14:creationId xmlns:p14="http://schemas.microsoft.com/office/powerpoint/2010/main" val="1000853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6DCDFB-5614-0F85-3421-87E19C44EBAF}"/>
              </a:ext>
            </a:extLst>
          </p:cNvPr>
          <p:cNvSpPr>
            <a:spLocks noGrp="1"/>
          </p:cNvSpPr>
          <p:nvPr>
            <p:ph type="title"/>
          </p:nvPr>
        </p:nvSpPr>
        <p:spPr/>
        <p:txBody>
          <a:bodyPr/>
          <a:lstStyle/>
          <a:p>
            <a:r>
              <a:rPr lang="fr-BE" dirty="0"/>
              <a:t>Le dialogue pédagogique et la gestion mentale par discipline</a:t>
            </a:r>
          </a:p>
        </p:txBody>
      </p:sp>
    </p:spTree>
    <p:extLst>
      <p:ext uri="{BB962C8B-B14F-4D97-AF65-F5344CB8AC3E}">
        <p14:creationId xmlns:p14="http://schemas.microsoft.com/office/powerpoint/2010/main" val="1389080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e 16">
            <a:extLst>
              <a:ext uri="{FF2B5EF4-FFF2-40B4-BE49-F238E27FC236}">
                <a16:creationId xmlns:a16="http://schemas.microsoft.com/office/drawing/2014/main" id="{68AAEDA9-4F3E-8332-7BB8-6FCB773E1041}"/>
              </a:ext>
            </a:extLst>
          </p:cNvPr>
          <p:cNvGrpSpPr/>
          <p:nvPr/>
        </p:nvGrpSpPr>
        <p:grpSpPr>
          <a:xfrm>
            <a:off x="3962398" y="965349"/>
            <a:ext cx="6096000" cy="1336376"/>
            <a:chOff x="881743" y="1077686"/>
            <a:chExt cx="6096000" cy="1336376"/>
          </a:xfrm>
        </p:grpSpPr>
        <p:sp>
          <p:nvSpPr>
            <p:cNvPr id="3" name="ZoneTexte 2">
              <a:extLst>
                <a:ext uri="{FF2B5EF4-FFF2-40B4-BE49-F238E27FC236}">
                  <a16:creationId xmlns:a16="http://schemas.microsoft.com/office/drawing/2014/main" id="{D3F790A1-D010-95A2-00DC-10762B2EAE93}"/>
                </a:ext>
              </a:extLst>
            </p:cNvPr>
            <p:cNvSpPr txBox="1"/>
            <p:nvPr/>
          </p:nvSpPr>
          <p:spPr>
            <a:xfrm>
              <a:off x="881743" y="1490732"/>
              <a:ext cx="6096000" cy="923330"/>
            </a:xfrm>
            <a:prstGeom prst="rect">
              <a:avLst/>
            </a:prstGeom>
            <a:noFill/>
          </p:spPr>
          <p:txBody>
            <a:bodyPr wrap="square">
              <a:spAutoFit/>
            </a:bodyPr>
            <a:lstStyle/>
            <a:p>
              <a:r>
                <a:rPr lang="fr-BE" dirty="0"/>
                <a:t>https://mathematices.be/</a:t>
              </a:r>
            </a:p>
            <a:p>
              <a:r>
                <a:rPr lang="fr-BE" dirty="0"/>
                <a:t>https://mpost.io/fr/top-ai-based-mathematics-learning-platforms-for-students/</a:t>
              </a:r>
            </a:p>
          </p:txBody>
        </p:sp>
        <p:sp>
          <p:nvSpPr>
            <p:cNvPr id="4" name="ZoneTexte 3">
              <a:extLst>
                <a:ext uri="{FF2B5EF4-FFF2-40B4-BE49-F238E27FC236}">
                  <a16:creationId xmlns:a16="http://schemas.microsoft.com/office/drawing/2014/main" id="{6C7A26E4-A8B8-5C45-5CDF-B1B661ADE055}"/>
                </a:ext>
              </a:extLst>
            </p:cNvPr>
            <p:cNvSpPr txBox="1"/>
            <p:nvPr/>
          </p:nvSpPr>
          <p:spPr>
            <a:xfrm>
              <a:off x="881743" y="1077686"/>
              <a:ext cx="3120791" cy="461665"/>
            </a:xfrm>
            <a:prstGeom prst="rect">
              <a:avLst/>
            </a:prstGeom>
            <a:noFill/>
          </p:spPr>
          <p:txBody>
            <a:bodyPr wrap="none" rtlCol="0">
              <a:spAutoFit/>
            </a:bodyPr>
            <a:lstStyle/>
            <a:p>
              <a:r>
                <a:rPr lang="fr-BE" sz="2400" b="1" dirty="0"/>
                <a:t>Maths (Secondaire)</a:t>
              </a:r>
            </a:p>
          </p:txBody>
        </p:sp>
      </p:grpSp>
      <p:sp>
        <p:nvSpPr>
          <p:cNvPr id="5" name="ZoneTexte 4">
            <a:extLst>
              <a:ext uri="{FF2B5EF4-FFF2-40B4-BE49-F238E27FC236}">
                <a16:creationId xmlns:a16="http://schemas.microsoft.com/office/drawing/2014/main" id="{610D1C13-E017-9398-A9B7-0ACAC59FED6E}"/>
              </a:ext>
            </a:extLst>
          </p:cNvPr>
          <p:cNvSpPr txBox="1"/>
          <p:nvPr/>
        </p:nvSpPr>
        <p:spPr>
          <a:xfrm>
            <a:off x="697305" y="2796199"/>
            <a:ext cx="5823858" cy="461665"/>
          </a:xfrm>
          <a:prstGeom prst="rect">
            <a:avLst/>
          </a:prstGeom>
          <a:noFill/>
        </p:spPr>
        <p:txBody>
          <a:bodyPr wrap="square" rtlCol="0">
            <a:spAutoFit/>
          </a:bodyPr>
          <a:lstStyle/>
          <a:p>
            <a:r>
              <a:rPr lang="fr-BE" sz="2400" b="1" dirty="0"/>
              <a:t>Langues modernes (Prim et Sec)</a:t>
            </a:r>
          </a:p>
        </p:txBody>
      </p:sp>
      <p:sp>
        <p:nvSpPr>
          <p:cNvPr id="7" name="ZoneTexte 6">
            <a:extLst>
              <a:ext uri="{FF2B5EF4-FFF2-40B4-BE49-F238E27FC236}">
                <a16:creationId xmlns:a16="http://schemas.microsoft.com/office/drawing/2014/main" id="{F68BD6DF-B58C-42C7-E033-6736DD53B698}"/>
              </a:ext>
            </a:extLst>
          </p:cNvPr>
          <p:cNvSpPr txBox="1"/>
          <p:nvPr/>
        </p:nvSpPr>
        <p:spPr>
          <a:xfrm>
            <a:off x="697305" y="3294285"/>
            <a:ext cx="6096000" cy="369332"/>
          </a:xfrm>
          <a:prstGeom prst="rect">
            <a:avLst/>
          </a:prstGeom>
          <a:noFill/>
        </p:spPr>
        <p:txBody>
          <a:bodyPr wrap="square">
            <a:spAutoFit/>
          </a:bodyPr>
          <a:lstStyle/>
          <a:p>
            <a:r>
              <a:rPr lang="fr-BE" dirty="0"/>
              <a:t>https://www.creatschool.com/online et /</a:t>
            </a:r>
            <a:r>
              <a:rPr lang="fr-BE" dirty="0" err="1"/>
              <a:t>ifc</a:t>
            </a:r>
            <a:endParaRPr lang="fr-BE" dirty="0"/>
          </a:p>
        </p:txBody>
      </p:sp>
      <p:grpSp>
        <p:nvGrpSpPr>
          <p:cNvPr id="19" name="Groupe 18">
            <a:extLst>
              <a:ext uri="{FF2B5EF4-FFF2-40B4-BE49-F238E27FC236}">
                <a16:creationId xmlns:a16="http://schemas.microsoft.com/office/drawing/2014/main" id="{DE9EDA4C-B28E-3B21-862B-ABA1B0E024F3}"/>
              </a:ext>
            </a:extLst>
          </p:cNvPr>
          <p:cNvGrpSpPr/>
          <p:nvPr/>
        </p:nvGrpSpPr>
        <p:grpSpPr>
          <a:xfrm>
            <a:off x="3826328" y="4258578"/>
            <a:ext cx="5314176" cy="2011052"/>
            <a:chOff x="914399" y="3683998"/>
            <a:chExt cx="5314176" cy="2011052"/>
          </a:xfrm>
        </p:grpSpPr>
        <p:sp>
          <p:nvSpPr>
            <p:cNvPr id="8" name="ZoneTexte 7">
              <a:extLst>
                <a:ext uri="{FF2B5EF4-FFF2-40B4-BE49-F238E27FC236}">
                  <a16:creationId xmlns:a16="http://schemas.microsoft.com/office/drawing/2014/main" id="{5B02DC33-347B-F0C6-7814-A6DB6B21479C}"/>
                </a:ext>
              </a:extLst>
            </p:cNvPr>
            <p:cNvSpPr txBox="1"/>
            <p:nvPr/>
          </p:nvSpPr>
          <p:spPr>
            <a:xfrm>
              <a:off x="914399" y="3683998"/>
              <a:ext cx="3581401" cy="461665"/>
            </a:xfrm>
            <a:prstGeom prst="rect">
              <a:avLst/>
            </a:prstGeom>
            <a:noFill/>
          </p:spPr>
          <p:txBody>
            <a:bodyPr wrap="square" rtlCol="0">
              <a:spAutoFit/>
            </a:bodyPr>
            <a:lstStyle/>
            <a:p>
              <a:r>
                <a:rPr lang="fr-BE" sz="2400" b="1" dirty="0"/>
                <a:t>Sciences (Secondaire)</a:t>
              </a:r>
            </a:p>
          </p:txBody>
        </p:sp>
        <p:grpSp>
          <p:nvGrpSpPr>
            <p:cNvPr id="12" name="Groupe 11">
              <a:extLst>
                <a:ext uri="{FF2B5EF4-FFF2-40B4-BE49-F238E27FC236}">
                  <a16:creationId xmlns:a16="http://schemas.microsoft.com/office/drawing/2014/main" id="{DB8E5713-A599-3C5E-0948-659357A8A58F}"/>
                </a:ext>
              </a:extLst>
            </p:cNvPr>
            <p:cNvGrpSpPr/>
            <p:nvPr/>
          </p:nvGrpSpPr>
          <p:grpSpPr>
            <a:xfrm>
              <a:off x="1097511" y="4365299"/>
              <a:ext cx="5131064" cy="1329751"/>
              <a:chOff x="319182" y="1456013"/>
              <a:chExt cx="5131064" cy="1329751"/>
            </a:xfrm>
          </p:grpSpPr>
          <p:sp>
            <p:nvSpPr>
              <p:cNvPr id="13" name="ZoneTexte 12">
                <a:extLst>
                  <a:ext uri="{FF2B5EF4-FFF2-40B4-BE49-F238E27FC236}">
                    <a16:creationId xmlns:a16="http://schemas.microsoft.com/office/drawing/2014/main" id="{84451FA6-ABB4-A57B-6C15-8A443912FF7F}"/>
                  </a:ext>
                </a:extLst>
              </p:cNvPr>
              <p:cNvSpPr txBox="1"/>
              <p:nvPr/>
            </p:nvSpPr>
            <p:spPr>
              <a:xfrm>
                <a:off x="1012371" y="1862434"/>
                <a:ext cx="4136571" cy="923330"/>
              </a:xfrm>
              <a:prstGeom prst="rect">
                <a:avLst/>
              </a:prstGeom>
              <a:noFill/>
            </p:spPr>
            <p:txBody>
              <a:bodyPr wrap="square">
                <a:spAutoFit/>
              </a:bodyPr>
              <a:lstStyle/>
              <a:p>
                <a:r>
                  <a:rPr lang="fr-BE" dirty="0"/>
                  <a:t>https://issuu.com/vanin-secondaire/docs/bio_pour_tous_5_-_flipbook/s/16952679</a:t>
                </a:r>
              </a:p>
            </p:txBody>
          </p:sp>
          <p:pic>
            <p:nvPicPr>
              <p:cNvPr id="14" name="Image 13">
                <a:extLst>
                  <a:ext uri="{FF2B5EF4-FFF2-40B4-BE49-F238E27FC236}">
                    <a16:creationId xmlns:a16="http://schemas.microsoft.com/office/drawing/2014/main" id="{224C2814-08A8-6011-A8F2-A1C292F06DE2}"/>
                  </a:ext>
                </a:extLst>
              </p:cNvPr>
              <p:cNvPicPr>
                <a:picLocks noChangeAspect="1"/>
              </p:cNvPicPr>
              <p:nvPr/>
            </p:nvPicPr>
            <p:blipFill>
              <a:blip r:embed="rId2"/>
              <a:stretch>
                <a:fillRect/>
              </a:stretch>
            </p:blipFill>
            <p:spPr>
              <a:xfrm>
                <a:off x="319182" y="1456013"/>
                <a:ext cx="5131064" cy="406421"/>
              </a:xfrm>
              <a:prstGeom prst="rect">
                <a:avLst/>
              </a:prstGeom>
            </p:spPr>
          </p:pic>
        </p:grpSp>
      </p:grpSp>
      <p:pic>
        <p:nvPicPr>
          <p:cNvPr id="6" name="Image 5">
            <a:extLst>
              <a:ext uri="{FF2B5EF4-FFF2-40B4-BE49-F238E27FC236}">
                <a16:creationId xmlns:a16="http://schemas.microsoft.com/office/drawing/2014/main" id="{F45BC154-D630-E984-7F2A-155BC1F853A5}"/>
              </a:ext>
            </a:extLst>
          </p:cNvPr>
          <p:cNvPicPr>
            <a:picLocks noChangeAspect="1"/>
          </p:cNvPicPr>
          <p:nvPr/>
        </p:nvPicPr>
        <p:blipFill>
          <a:blip r:embed="rId3"/>
          <a:stretch>
            <a:fillRect/>
          </a:stretch>
        </p:blipFill>
        <p:spPr>
          <a:xfrm>
            <a:off x="5841472" y="2583294"/>
            <a:ext cx="1566257" cy="1549630"/>
          </a:xfrm>
          <a:prstGeom prst="rect">
            <a:avLst/>
          </a:prstGeom>
        </p:spPr>
      </p:pic>
      <p:pic>
        <p:nvPicPr>
          <p:cNvPr id="18" name="Image 17">
            <a:extLst>
              <a:ext uri="{FF2B5EF4-FFF2-40B4-BE49-F238E27FC236}">
                <a16:creationId xmlns:a16="http://schemas.microsoft.com/office/drawing/2014/main" id="{414A7173-4002-F252-F26E-FF4A3DC54FED}"/>
              </a:ext>
            </a:extLst>
          </p:cNvPr>
          <p:cNvPicPr>
            <a:picLocks noChangeAspect="1"/>
          </p:cNvPicPr>
          <p:nvPr/>
        </p:nvPicPr>
        <p:blipFill>
          <a:blip r:embed="rId4"/>
          <a:stretch>
            <a:fillRect/>
          </a:stretch>
        </p:blipFill>
        <p:spPr>
          <a:xfrm>
            <a:off x="9504791" y="4326251"/>
            <a:ext cx="1600586" cy="1597300"/>
          </a:xfrm>
          <a:prstGeom prst="rect">
            <a:avLst/>
          </a:prstGeom>
        </p:spPr>
      </p:pic>
      <p:pic>
        <p:nvPicPr>
          <p:cNvPr id="21" name="Image 20">
            <a:extLst>
              <a:ext uri="{FF2B5EF4-FFF2-40B4-BE49-F238E27FC236}">
                <a16:creationId xmlns:a16="http://schemas.microsoft.com/office/drawing/2014/main" id="{BCF75DBC-4989-32D1-DE8B-63E9E42D8D40}"/>
              </a:ext>
            </a:extLst>
          </p:cNvPr>
          <p:cNvPicPr>
            <a:picLocks noChangeAspect="1"/>
          </p:cNvPicPr>
          <p:nvPr/>
        </p:nvPicPr>
        <p:blipFill>
          <a:blip r:embed="rId5"/>
          <a:stretch>
            <a:fillRect/>
          </a:stretch>
        </p:blipFill>
        <p:spPr>
          <a:xfrm>
            <a:off x="9504791" y="677622"/>
            <a:ext cx="1520992" cy="1549630"/>
          </a:xfrm>
          <a:prstGeom prst="rect">
            <a:avLst/>
          </a:prstGeom>
        </p:spPr>
      </p:pic>
      <p:sp>
        <p:nvSpPr>
          <p:cNvPr id="2" name="Rectangle 1">
            <a:extLst>
              <a:ext uri="{FF2B5EF4-FFF2-40B4-BE49-F238E27FC236}">
                <a16:creationId xmlns:a16="http://schemas.microsoft.com/office/drawing/2014/main" id="{039BADCB-6A01-DA69-4039-28D55E440104}"/>
              </a:ext>
            </a:extLst>
          </p:cNvPr>
          <p:cNvSpPr/>
          <p:nvPr/>
        </p:nvSpPr>
        <p:spPr>
          <a:xfrm>
            <a:off x="221513" y="100516"/>
            <a:ext cx="9283278" cy="923330"/>
          </a:xfrm>
          <a:prstGeom prst="rect">
            <a:avLst/>
          </a:prstGeom>
          <a:noFill/>
        </p:spPr>
        <p:txBody>
          <a:bodyPr wrap="square" lIns="91440" tIns="45720" rIns="91440" bIns="45720">
            <a:spAutoFit/>
          </a:bodyPr>
          <a:lstStyle/>
          <a:p>
            <a:pPr algn="ctr"/>
            <a:r>
              <a:rPr lang="fr-FR" sz="5400" b="0" cap="none" spc="0" dirty="0">
                <a:ln w="0"/>
                <a:solidFill>
                  <a:schemeClr val="tx1"/>
                </a:solidFill>
                <a:effectLst>
                  <a:outerShdw blurRad="38100" dist="19050" dir="2700000" algn="tl" rotWithShape="0">
                    <a:schemeClr val="dk1">
                      <a:alpha val="40000"/>
                    </a:schemeClr>
                  </a:outerShdw>
                </a:effectLst>
              </a:rPr>
              <a:t>Applis, IA, ressources, …</a:t>
            </a:r>
          </a:p>
        </p:txBody>
      </p:sp>
      <p:pic>
        <p:nvPicPr>
          <p:cNvPr id="10" name="Image 9">
            <a:extLst>
              <a:ext uri="{FF2B5EF4-FFF2-40B4-BE49-F238E27FC236}">
                <a16:creationId xmlns:a16="http://schemas.microsoft.com/office/drawing/2014/main" id="{1BD1151B-0F5A-7F0D-BF49-853E4FFC8AC3}"/>
              </a:ext>
            </a:extLst>
          </p:cNvPr>
          <p:cNvPicPr>
            <a:picLocks noChangeAspect="1"/>
          </p:cNvPicPr>
          <p:nvPr/>
        </p:nvPicPr>
        <p:blipFill>
          <a:blip r:embed="rId6"/>
          <a:stretch>
            <a:fillRect/>
          </a:stretch>
        </p:blipFill>
        <p:spPr>
          <a:xfrm>
            <a:off x="1278650" y="3802062"/>
            <a:ext cx="2051590" cy="2682053"/>
          </a:xfrm>
          <a:prstGeom prst="rect">
            <a:avLst/>
          </a:prstGeom>
        </p:spPr>
      </p:pic>
    </p:spTree>
    <p:extLst>
      <p:ext uri="{BB962C8B-B14F-4D97-AF65-F5344CB8AC3E}">
        <p14:creationId xmlns:p14="http://schemas.microsoft.com/office/powerpoint/2010/main" val="2691750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87802FF-9C4C-1C01-802C-E049C5997AAC}"/>
              </a:ext>
            </a:extLst>
          </p:cNvPr>
          <p:cNvPicPr>
            <a:picLocks noChangeAspect="1"/>
          </p:cNvPicPr>
          <p:nvPr/>
        </p:nvPicPr>
        <p:blipFill>
          <a:blip r:embed="rId2"/>
          <a:stretch>
            <a:fillRect/>
          </a:stretch>
        </p:blipFill>
        <p:spPr>
          <a:xfrm>
            <a:off x="1402333" y="1335326"/>
            <a:ext cx="9104743" cy="3476160"/>
          </a:xfrm>
          <a:prstGeom prst="rect">
            <a:avLst/>
          </a:prstGeom>
          <a:solidFill>
            <a:srgbClr val="F9FEE6"/>
          </a:solidFill>
        </p:spPr>
      </p:pic>
      <p:sp>
        <p:nvSpPr>
          <p:cNvPr id="2" name="Titre 1">
            <a:extLst>
              <a:ext uri="{FF2B5EF4-FFF2-40B4-BE49-F238E27FC236}">
                <a16:creationId xmlns:a16="http://schemas.microsoft.com/office/drawing/2014/main" id="{13A6BF61-6680-51D1-1F56-09DA2D5210C0}"/>
              </a:ext>
            </a:extLst>
          </p:cNvPr>
          <p:cNvSpPr>
            <a:spLocks noGrp="1"/>
          </p:cNvSpPr>
          <p:nvPr>
            <p:ph type="title"/>
          </p:nvPr>
        </p:nvSpPr>
        <p:spPr>
          <a:xfrm>
            <a:off x="808039" y="244285"/>
            <a:ext cx="10728322" cy="6374229"/>
          </a:xfrm>
        </p:spPr>
        <p:txBody>
          <a:bodyPr>
            <a:noAutofit/>
          </a:bodyPr>
          <a:lstStyle/>
          <a:p>
            <a:pPr algn="ctr"/>
            <a:r>
              <a:rPr lang="fr-BE" sz="3600" b="1" dirty="0"/>
              <a:t>Pourquoi apprendre à apprendre? </a:t>
            </a:r>
            <a:br>
              <a:rPr lang="fr-BE" sz="3600" b="1" dirty="0"/>
            </a:br>
            <a:r>
              <a:rPr lang="fr-BE" sz="2600" b="1" dirty="0"/>
              <a:t>Métacognition et réussite scolaire : perspectives théoriques, Stéphanie </a:t>
            </a:r>
            <a:r>
              <a:rPr lang="fr-BE" sz="2600" b="1" dirty="0" err="1"/>
              <a:t>Frenkel</a:t>
            </a:r>
            <a:r>
              <a:rPr lang="fr-BE" sz="2600" b="1" dirty="0"/>
              <a:t> &amp; Hélène </a:t>
            </a:r>
            <a:r>
              <a:rPr lang="fr-BE" sz="2600" b="1" dirty="0" err="1"/>
              <a:t>Déforge</a:t>
            </a:r>
            <a:r>
              <a:rPr lang="fr-BE" sz="2600" b="1" dirty="0"/>
              <a:t>, </a:t>
            </a:r>
            <a:r>
              <a:rPr lang="fr-BE" sz="2600" b="1" dirty="0" err="1"/>
              <a:t>Ulg</a:t>
            </a:r>
            <a:r>
              <a:rPr lang="fr-BE" sz="2600" b="1" dirty="0"/>
              <a:t>.</a:t>
            </a:r>
            <a:br>
              <a:rPr lang="fr-BE" sz="3000" dirty="0"/>
            </a:br>
            <a:br>
              <a:rPr lang="fr-BE" sz="3000" dirty="0"/>
            </a:br>
            <a:br>
              <a:rPr lang="fr-BE" sz="3000" dirty="0"/>
            </a:br>
            <a:br>
              <a:rPr lang="fr-BE" sz="3000" dirty="0"/>
            </a:br>
            <a:br>
              <a:rPr lang="fr-BE" sz="3000" dirty="0"/>
            </a:br>
            <a:br>
              <a:rPr lang="fr-BE" sz="3000" dirty="0"/>
            </a:br>
            <a:br>
              <a:rPr lang="fr-BE" sz="3000" dirty="0"/>
            </a:br>
            <a:br>
              <a:rPr lang="fr-BE" sz="3000" dirty="0"/>
            </a:br>
            <a:br>
              <a:rPr lang="fr-BE" sz="3000" dirty="0"/>
            </a:br>
            <a:br>
              <a:rPr lang="fr-BE" sz="3000" dirty="0"/>
            </a:br>
            <a:br>
              <a:rPr lang="fr-BE" sz="3000" dirty="0"/>
            </a:br>
            <a:r>
              <a:rPr lang="fr-BE" sz="3000" dirty="0"/>
              <a:t>Wang et al., 1994</a:t>
            </a:r>
            <a:br>
              <a:rPr lang="fr-BE" sz="3000" dirty="0"/>
            </a:br>
            <a:r>
              <a:rPr lang="fr-BE" sz="3000" dirty="0"/>
              <a:t>Leurs </a:t>
            </a:r>
            <a:r>
              <a:rPr lang="fr-BE" sz="3600" b="1" u="sng" dirty="0"/>
              <a:t>interactions réciproques</a:t>
            </a:r>
            <a:r>
              <a:rPr lang="fr-BE" sz="3600" dirty="0"/>
              <a:t> entre ces variables </a:t>
            </a:r>
            <a:r>
              <a:rPr lang="fr-BE" sz="3000" dirty="0"/>
              <a:t>vont déterminer la trajectoire scolaire d’un élève (</a:t>
            </a:r>
            <a:r>
              <a:rPr lang="fr-BE" sz="3000" dirty="0" err="1"/>
              <a:t>Denissen</a:t>
            </a:r>
            <a:r>
              <a:rPr lang="fr-BE" sz="3000" dirty="0"/>
              <a:t>, </a:t>
            </a:r>
            <a:r>
              <a:rPr lang="fr-BE" sz="3000" dirty="0" err="1"/>
              <a:t>Zarrett</a:t>
            </a:r>
            <a:r>
              <a:rPr lang="fr-BE" sz="3000" dirty="0"/>
              <a:t> &amp; Eccles, 2007 ; </a:t>
            </a:r>
            <a:r>
              <a:rPr lang="fr-BE" sz="3000" dirty="0" err="1"/>
              <a:t>Efklides</a:t>
            </a:r>
            <a:r>
              <a:rPr lang="fr-BE" sz="3000" dirty="0"/>
              <a:t>, 2011). </a:t>
            </a:r>
            <a:endParaRPr lang="fr-BE" sz="2400" dirty="0"/>
          </a:p>
        </p:txBody>
      </p:sp>
    </p:spTree>
    <p:extLst>
      <p:ext uri="{BB962C8B-B14F-4D97-AF65-F5344CB8AC3E}">
        <p14:creationId xmlns:p14="http://schemas.microsoft.com/office/powerpoint/2010/main" val="2255971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AD3F72-2E30-1167-96C8-28631D7A85C2}"/>
              </a:ext>
            </a:extLst>
          </p:cNvPr>
          <p:cNvSpPr/>
          <p:nvPr/>
        </p:nvSpPr>
        <p:spPr>
          <a:xfrm>
            <a:off x="-310344" y="98125"/>
            <a:ext cx="7827236" cy="923330"/>
          </a:xfrm>
          <a:prstGeom prst="rect">
            <a:avLst/>
          </a:prstGeom>
          <a:noFill/>
        </p:spPr>
        <p:txBody>
          <a:bodyPr wrap="square" lIns="91440" tIns="45720" rIns="91440" bIns="45720">
            <a:spAutoFit/>
          </a:bodyPr>
          <a:lstStyle/>
          <a:p>
            <a:pPr algn="ctr"/>
            <a:r>
              <a:rPr lang="fr-FR" sz="5400" b="0" cap="none" spc="0" dirty="0">
                <a:ln w="0"/>
                <a:solidFill>
                  <a:schemeClr val="tx1"/>
                </a:solidFill>
                <a:effectLst>
                  <a:outerShdw blurRad="38100" dist="19050" dir="2700000" algn="tl" rotWithShape="0">
                    <a:schemeClr val="dk1">
                      <a:alpha val="40000"/>
                    </a:schemeClr>
                  </a:outerShdw>
                </a:effectLst>
              </a:rPr>
              <a:t>Applis Dys</a:t>
            </a:r>
          </a:p>
        </p:txBody>
      </p:sp>
      <p:sp>
        <p:nvSpPr>
          <p:cNvPr id="17" name="ZoneTexte 16">
            <a:extLst>
              <a:ext uri="{FF2B5EF4-FFF2-40B4-BE49-F238E27FC236}">
                <a16:creationId xmlns:a16="http://schemas.microsoft.com/office/drawing/2014/main" id="{4F2D1C11-2B21-1C51-23B2-04DD439AB46D}"/>
              </a:ext>
            </a:extLst>
          </p:cNvPr>
          <p:cNvSpPr txBox="1"/>
          <p:nvPr/>
        </p:nvSpPr>
        <p:spPr>
          <a:xfrm>
            <a:off x="797442" y="1588910"/>
            <a:ext cx="10271051" cy="369332"/>
          </a:xfrm>
          <a:prstGeom prst="rect">
            <a:avLst/>
          </a:prstGeom>
          <a:noFill/>
        </p:spPr>
        <p:txBody>
          <a:bodyPr wrap="square">
            <a:spAutoFit/>
          </a:bodyPr>
          <a:lstStyle/>
          <a:p>
            <a:r>
              <a:rPr lang="fr-BE" dirty="0"/>
              <a:t>https://www.laminicoachtdah.fr/tdah-sensibilisation/tdah-applications</a:t>
            </a:r>
          </a:p>
        </p:txBody>
      </p:sp>
      <p:sp>
        <p:nvSpPr>
          <p:cNvPr id="18" name="ZoneTexte 17">
            <a:extLst>
              <a:ext uri="{FF2B5EF4-FFF2-40B4-BE49-F238E27FC236}">
                <a16:creationId xmlns:a16="http://schemas.microsoft.com/office/drawing/2014/main" id="{A81529FF-C67B-81DB-68C7-215F8FA4F1A3}"/>
              </a:ext>
            </a:extLst>
          </p:cNvPr>
          <p:cNvSpPr txBox="1"/>
          <p:nvPr/>
        </p:nvSpPr>
        <p:spPr>
          <a:xfrm>
            <a:off x="623522" y="1219578"/>
            <a:ext cx="3149645" cy="369332"/>
          </a:xfrm>
          <a:prstGeom prst="rect">
            <a:avLst/>
          </a:prstGeom>
          <a:noFill/>
        </p:spPr>
        <p:txBody>
          <a:bodyPr wrap="none" rtlCol="0">
            <a:spAutoFit/>
          </a:bodyPr>
          <a:lstStyle/>
          <a:p>
            <a:r>
              <a:rPr lang="fr-BE" b="1" dirty="0"/>
              <a:t>Applis pour aider les TDAH:</a:t>
            </a:r>
          </a:p>
        </p:txBody>
      </p:sp>
      <p:sp>
        <p:nvSpPr>
          <p:cNvPr id="20" name="ZoneTexte 19">
            <a:extLst>
              <a:ext uri="{FF2B5EF4-FFF2-40B4-BE49-F238E27FC236}">
                <a16:creationId xmlns:a16="http://schemas.microsoft.com/office/drawing/2014/main" id="{52978FD5-EF81-51B1-4C24-E86E31C1496D}"/>
              </a:ext>
            </a:extLst>
          </p:cNvPr>
          <p:cNvSpPr txBox="1"/>
          <p:nvPr/>
        </p:nvSpPr>
        <p:spPr>
          <a:xfrm>
            <a:off x="797442" y="2004408"/>
            <a:ext cx="9658161" cy="646331"/>
          </a:xfrm>
          <a:prstGeom prst="rect">
            <a:avLst/>
          </a:prstGeom>
          <a:noFill/>
        </p:spPr>
        <p:txBody>
          <a:bodyPr wrap="square">
            <a:spAutoFit/>
          </a:bodyPr>
          <a:lstStyle/>
          <a:p>
            <a:r>
              <a:rPr lang="fr-BE" dirty="0"/>
              <a:t>https://clickup.com/fr-FR/blog/42418/outils-de-productivite-pour-les-personnes-souffrant-d'un-trouble-deficitaire-de-l'attention</a:t>
            </a:r>
          </a:p>
        </p:txBody>
      </p:sp>
    </p:spTree>
    <p:extLst>
      <p:ext uri="{BB962C8B-B14F-4D97-AF65-F5344CB8AC3E}">
        <p14:creationId xmlns:p14="http://schemas.microsoft.com/office/powerpoint/2010/main" val="6301058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24388-F1C8-0572-C27D-41025A0308D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DBDB5AF-AC95-3AD8-1C70-B0CC12C6780A}"/>
              </a:ext>
            </a:extLst>
          </p:cNvPr>
          <p:cNvSpPr>
            <a:spLocks noGrp="1"/>
          </p:cNvSpPr>
          <p:nvPr>
            <p:ph type="title"/>
          </p:nvPr>
        </p:nvSpPr>
        <p:spPr/>
        <p:txBody>
          <a:bodyPr>
            <a:normAutofit fontScale="90000"/>
          </a:bodyPr>
          <a:lstStyle/>
          <a:p>
            <a:r>
              <a:rPr lang="fr-BE" dirty="0"/>
              <a:t>Avec quoi allez-vous repartir de cette formation?</a:t>
            </a:r>
            <a:br>
              <a:rPr lang="fr-BE" dirty="0"/>
            </a:br>
            <a:br>
              <a:rPr lang="fr-BE" dirty="0"/>
            </a:br>
            <a:r>
              <a:rPr lang="fr-BE" dirty="0"/>
              <a:t>-&gt; Documents synthèse</a:t>
            </a:r>
          </a:p>
        </p:txBody>
      </p:sp>
    </p:spTree>
    <p:extLst>
      <p:ext uri="{BB962C8B-B14F-4D97-AF65-F5344CB8AC3E}">
        <p14:creationId xmlns:p14="http://schemas.microsoft.com/office/powerpoint/2010/main" val="11430440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B8992-6A84-C25C-C228-6BA52806BED7}"/>
              </a:ext>
            </a:extLst>
          </p:cNvPr>
          <p:cNvSpPr>
            <a:spLocks noGrp="1"/>
          </p:cNvSpPr>
          <p:nvPr>
            <p:ph type="title"/>
          </p:nvPr>
        </p:nvSpPr>
        <p:spPr>
          <a:xfrm>
            <a:off x="550976" y="129343"/>
            <a:ext cx="11090047" cy="4192286"/>
          </a:xfrm>
        </p:spPr>
        <p:txBody>
          <a:bodyPr>
            <a:noAutofit/>
          </a:bodyPr>
          <a:lstStyle/>
          <a:p>
            <a:pPr>
              <a:lnSpc>
                <a:spcPct val="150000"/>
              </a:lnSpc>
            </a:pPr>
            <a:r>
              <a:rPr lang="fr-BE" dirty="0"/>
              <a:t>Merci pour votre </a:t>
            </a:r>
            <a:r>
              <a:rPr lang="fr-BE" sz="5000" b="1" dirty="0">
                <a:solidFill>
                  <a:srgbClr val="FFFF00"/>
                </a:solidFill>
              </a:rPr>
              <a:t>attention</a:t>
            </a:r>
            <a:r>
              <a:rPr lang="fr-BE" dirty="0"/>
              <a:t>, votre </a:t>
            </a:r>
            <a:r>
              <a:rPr lang="fr-BE" sz="5000" dirty="0">
                <a:solidFill>
                  <a:srgbClr val="FFFF00"/>
                </a:solidFill>
              </a:rPr>
              <a:t>concentration</a:t>
            </a:r>
            <a:r>
              <a:rPr lang="fr-BE" dirty="0"/>
              <a:t>, et votre </a:t>
            </a:r>
            <a:r>
              <a:rPr lang="fr-BE" sz="5000" dirty="0">
                <a:solidFill>
                  <a:srgbClr val="FFFF00"/>
                </a:solidFill>
              </a:rPr>
              <a:t>participation</a:t>
            </a:r>
            <a:r>
              <a:rPr lang="fr-BE" dirty="0"/>
              <a:t>!</a:t>
            </a:r>
            <a:br>
              <a:rPr lang="fr-BE" dirty="0"/>
            </a:br>
            <a:r>
              <a:rPr lang="fr-BE" dirty="0"/>
              <a:t>J’espère que cette formation restera dans votre </a:t>
            </a:r>
            <a:r>
              <a:rPr lang="fr-BE" sz="5000" dirty="0">
                <a:solidFill>
                  <a:srgbClr val="FFFF00"/>
                </a:solidFill>
              </a:rPr>
              <a:t>mémoire à long terme </a:t>
            </a:r>
            <a:r>
              <a:rPr lang="fr-BE" dirty="0"/>
              <a:t>parce que vous allez aussi la mettre en </a:t>
            </a:r>
            <a:r>
              <a:rPr lang="fr-BE" sz="5000" dirty="0">
                <a:solidFill>
                  <a:srgbClr val="FFFF00"/>
                </a:solidFill>
              </a:rPr>
              <a:t>application</a:t>
            </a:r>
            <a:r>
              <a:rPr lang="fr-BE" dirty="0"/>
              <a:t> dans vos classes à l’aide de vos </a:t>
            </a:r>
            <a:r>
              <a:rPr lang="fr-BE" sz="5000" dirty="0">
                <a:solidFill>
                  <a:srgbClr val="FFFF00"/>
                </a:solidFill>
              </a:rPr>
              <a:t>mémoires sensorielle</a:t>
            </a:r>
            <a:r>
              <a:rPr lang="fr-BE" sz="5000" dirty="0"/>
              <a:t>, </a:t>
            </a:r>
            <a:r>
              <a:rPr lang="fr-BE" sz="5000" dirty="0">
                <a:solidFill>
                  <a:srgbClr val="FFFF00"/>
                </a:solidFill>
              </a:rPr>
              <a:t>à court terme</a:t>
            </a:r>
            <a:r>
              <a:rPr lang="fr-BE" sz="5000" dirty="0"/>
              <a:t> et </a:t>
            </a:r>
            <a:r>
              <a:rPr lang="fr-BE" sz="5000" dirty="0">
                <a:solidFill>
                  <a:srgbClr val="FFFF00"/>
                </a:solidFill>
              </a:rPr>
              <a:t>de travail</a:t>
            </a:r>
            <a:r>
              <a:rPr lang="fr-BE" sz="5000" dirty="0"/>
              <a:t>, </a:t>
            </a:r>
            <a:br>
              <a:rPr lang="fr-BE" sz="5000" dirty="0"/>
            </a:br>
            <a:r>
              <a:rPr lang="fr-BE" sz="5000" dirty="0"/>
              <a:t>en </a:t>
            </a:r>
            <a:r>
              <a:rPr lang="fr-BE" sz="5000" dirty="0">
                <a:solidFill>
                  <a:srgbClr val="FFFF00"/>
                </a:solidFill>
              </a:rPr>
              <a:t>p</a:t>
            </a:r>
            <a:r>
              <a:rPr lang="fr-BE" sz="5000" b="1" dirty="0">
                <a:solidFill>
                  <a:srgbClr val="FFFF00"/>
                </a:solidFill>
              </a:rPr>
              <a:t>lanifiant</a:t>
            </a:r>
            <a:r>
              <a:rPr lang="fr-BE" sz="5000" dirty="0">
                <a:solidFill>
                  <a:srgbClr val="FFFF00"/>
                </a:solidFill>
              </a:rPr>
              <a:t>, </a:t>
            </a:r>
            <a:r>
              <a:rPr lang="fr-BE" sz="5000" b="1" dirty="0">
                <a:solidFill>
                  <a:srgbClr val="FFFF00"/>
                </a:solidFill>
              </a:rPr>
              <a:t>contrôlant</a:t>
            </a:r>
            <a:r>
              <a:rPr lang="fr-BE" sz="5000" dirty="0">
                <a:solidFill>
                  <a:srgbClr val="FFFF00"/>
                </a:solidFill>
              </a:rPr>
              <a:t> et auto-</a:t>
            </a:r>
            <a:r>
              <a:rPr lang="fr-BE" sz="5000" b="1" dirty="0">
                <a:solidFill>
                  <a:srgbClr val="FFFF00"/>
                </a:solidFill>
              </a:rPr>
              <a:t>évaluant</a:t>
            </a:r>
            <a:r>
              <a:rPr lang="fr-BE" sz="5000" dirty="0">
                <a:solidFill>
                  <a:srgbClr val="FFFF00"/>
                </a:solidFill>
              </a:rPr>
              <a:t> </a:t>
            </a:r>
            <a:r>
              <a:rPr lang="fr-BE" dirty="0"/>
              <a:t>vos activités d’enseignement !</a:t>
            </a:r>
            <a:br>
              <a:rPr lang="fr-BE" dirty="0"/>
            </a:br>
            <a:r>
              <a:rPr lang="fr-BE" dirty="0"/>
              <a:t>                                                      Aude Verschueren, enseignante</a:t>
            </a:r>
          </a:p>
        </p:txBody>
      </p:sp>
    </p:spTree>
    <p:extLst>
      <p:ext uri="{BB962C8B-B14F-4D97-AF65-F5344CB8AC3E}">
        <p14:creationId xmlns:p14="http://schemas.microsoft.com/office/powerpoint/2010/main" val="1702133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167792-42F4-6899-49B8-71F9549E0B1E}"/>
              </a:ext>
            </a:extLst>
          </p:cNvPr>
          <p:cNvSpPr>
            <a:spLocks noGrp="1"/>
          </p:cNvSpPr>
          <p:nvPr>
            <p:ph type="title"/>
          </p:nvPr>
        </p:nvSpPr>
        <p:spPr>
          <a:xfrm>
            <a:off x="556714" y="694291"/>
            <a:ext cx="10728322" cy="1477328"/>
          </a:xfrm>
        </p:spPr>
        <p:txBody>
          <a:bodyPr>
            <a:normAutofit fontScale="90000"/>
          </a:bodyPr>
          <a:lstStyle/>
          <a:p>
            <a:r>
              <a:rPr lang="fr-BE" sz="4400" dirty="0"/>
              <a:t>Dans une perspective de </a:t>
            </a:r>
            <a:r>
              <a:rPr lang="fr-BE" sz="4900" b="1" u="sng" dirty="0"/>
              <a:t>prévention</a:t>
            </a:r>
            <a:r>
              <a:rPr lang="fr-BE" sz="4400" b="1" dirty="0"/>
              <a:t>, d’</a:t>
            </a:r>
            <a:r>
              <a:rPr lang="fr-BE" sz="5100" b="1" u="sng" dirty="0"/>
              <a:t>action</a:t>
            </a:r>
            <a:r>
              <a:rPr lang="fr-BE" sz="4400" b="1" dirty="0"/>
              <a:t> et de </a:t>
            </a:r>
            <a:r>
              <a:rPr lang="fr-BE" sz="5100" b="1" u="sng" dirty="0"/>
              <a:t>remédiation</a:t>
            </a:r>
            <a:r>
              <a:rPr lang="fr-BE" sz="4400" dirty="0"/>
              <a:t>, il est possible, en tant qu’enseignant, </a:t>
            </a:r>
            <a:r>
              <a:rPr lang="fr-BE" sz="5000" b="1" dirty="0"/>
              <a:t>d’intervenir sur certaines de ces variables</a:t>
            </a:r>
            <a:r>
              <a:rPr lang="fr-BE" sz="4400" dirty="0"/>
              <a:t>.</a:t>
            </a:r>
            <a:endParaRPr lang="fr-BE" dirty="0"/>
          </a:p>
        </p:txBody>
      </p:sp>
      <p:sp>
        <p:nvSpPr>
          <p:cNvPr id="4" name="ZoneTexte 3">
            <a:extLst>
              <a:ext uri="{FF2B5EF4-FFF2-40B4-BE49-F238E27FC236}">
                <a16:creationId xmlns:a16="http://schemas.microsoft.com/office/drawing/2014/main" id="{BD4739D4-4688-D7C4-D1F6-CFAE5F45C09A}"/>
              </a:ext>
            </a:extLst>
          </p:cNvPr>
          <p:cNvSpPr txBox="1"/>
          <p:nvPr/>
        </p:nvSpPr>
        <p:spPr>
          <a:xfrm>
            <a:off x="974089" y="2316502"/>
            <a:ext cx="9893571" cy="3539430"/>
          </a:xfrm>
          <a:prstGeom prst="rect">
            <a:avLst/>
          </a:prstGeom>
          <a:noFill/>
        </p:spPr>
        <p:txBody>
          <a:bodyPr wrap="square">
            <a:spAutoFit/>
          </a:bodyPr>
          <a:lstStyle/>
          <a:p>
            <a:pPr algn="just"/>
            <a:r>
              <a:rPr lang="fr-BE" sz="2800" dirty="0"/>
              <a:t>Les comportements complexes à l’œuvre dans les apprentissages peuvent être « modifiés » par le biais d’interventions portant sur les </a:t>
            </a:r>
            <a:r>
              <a:rPr lang="fr-BE" sz="2800" b="1" dirty="0"/>
              <a:t>connaissances</a:t>
            </a:r>
            <a:r>
              <a:rPr lang="fr-BE" sz="2800" dirty="0"/>
              <a:t>, les </a:t>
            </a:r>
            <a:r>
              <a:rPr lang="fr-BE" sz="2800" b="1" dirty="0"/>
              <a:t>stratégies</a:t>
            </a:r>
            <a:r>
              <a:rPr lang="fr-BE" sz="2800" dirty="0"/>
              <a:t> et les </a:t>
            </a:r>
            <a:r>
              <a:rPr lang="fr-BE" sz="2800" b="1" dirty="0"/>
              <a:t>expériences</a:t>
            </a:r>
            <a:r>
              <a:rPr lang="fr-BE" sz="2800" dirty="0"/>
              <a:t> </a:t>
            </a:r>
            <a:r>
              <a:rPr lang="fr-BE" sz="2800" b="1" dirty="0"/>
              <a:t>métacognitives</a:t>
            </a:r>
            <a:r>
              <a:rPr lang="fr-BE" sz="2800" dirty="0"/>
              <a:t>, ainsi que sur les </a:t>
            </a:r>
            <a:r>
              <a:rPr lang="fr-BE" sz="2800" b="1" dirty="0"/>
              <a:t>aspects motivationnels </a:t>
            </a:r>
            <a:r>
              <a:rPr lang="fr-BE" sz="2800" dirty="0"/>
              <a:t>et ceux relatifs au mode d’</a:t>
            </a:r>
            <a:r>
              <a:rPr lang="fr-BE" sz="2800" b="1" dirty="0"/>
              <a:t>attribution des succès et des échecs.</a:t>
            </a:r>
            <a:endParaRPr lang="fr-BE" sz="2800" dirty="0"/>
          </a:p>
          <a:p>
            <a:r>
              <a:rPr lang="fr-BE" sz="2800" dirty="0"/>
              <a:t>(Reid &amp; </a:t>
            </a:r>
            <a:r>
              <a:rPr lang="fr-BE" sz="2800" dirty="0" err="1"/>
              <a:t>Borkowski</a:t>
            </a:r>
            <a:r>
              <a:rPr lang="fr-BE" sz="2800" dirty="0"/>
              <a:t>, 1987)</a:t>
            </a:r>
            <a:br>
              <a:rPr lang="fr-BE" sz="2800" dirty="0"/>
            </a:br>
            <a:endParaRPr lang="fr-BE" sz="2800" dirty="0"/>
          </a:p>
        </p:txBody>
      </p:sp>
    </p:spTree>
    <p:extLst>
      <p:ext uri="{BB962C8B-B14F-4D97-AF65-F5344CB8AC3E}">
        <p14:creationId xmlns:p14="http://schemas.microsoft.com/office/powerpoint/2010/main" val="834806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4A604-C99C-7E7B-FAD3-1E8AE48D1D8C}"/>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9D7C59CB-356F-58E8-3A94-4EFCB65F4ABF}"/>
              </a:ext>
            </a:extLst>
          </p:cNvPr>
          <p:cNvSpPr txBox="1"/>
          <p:nvPr/>
        </p:nvSpPr>
        <p:spPr>
          <a:xfrm>
            <a:off x="1709056" y="661128"/>
            <a:ext cx="9013373" cy="3385542"/>
          </a:xfrm>
          <a:prstGeom prst="rect">
            <a:avLst/>
          </a:prstGeom>
          <a:noFill/>
        </p:spPr>
        <p:txBody>
          <a:bodyPr wrap="square" rtlCol="0">
            <a:spAutoFit/>
          </a:bodyPr>
          <a:lstStyle/>
          <a:p>
            <a:r>
              <a:rPr lang="fr-BE" sz="3200" b="1" dirty="0"/>
              <a:t>Le profil culturel de l’élève d’aujourd’hui </a:t>
            </a:r>
          </a:p>
          <a:p>
            <a:endParaRPr lang="fr-BE" sz="2200" dirty="0"/>
          </a:p>
          <a:p>
            <a:r>
              <a:rPr lang="fr-BE" sz="2800" dirty="0"/>
              <a:t>Divergences avec celui d’hier: quelles sont-elles et quelles conséquences dans la gestion enseignement/apprentissage?</a:t>
            </a:r>
          </a:p>
          <a:p>
            <a:r>
              <a:rPr lang="fr-BE" sz="2800" b="1" dirty="0"/>
              <a:t> </a:t>
            </a:r>
            <a:r>
              <a:rPr lang="fr-BE" sz="2800" dirty="0"/>
              <a:t>(Les édition de la Chenelière </a:t>
            </a:r>
            <a:r>
              <a:rPr lang="fr-BE" sz="2800" dirty="0" err="1"/>
              <a:t>inc.</a:t>
            </a:r>
            <a:r>
              <a:rPr lang="fr-BE" sz="2800" dirty="0"/>
              <a:t>, reproduction autorisée)</a:t>
            </a:r>
          </a:p>
          <a:p>
            <a:endParaRPr lang="fr-BE" sz="2000" dirty="0"/>
          </a:p>
        </p:txBody>
      </p:sp>
    </p:spTree>
    <p:extLst>
      <p:ext uri="{BB962C8B-B14F-4D97-AF65-F5344CB8AC3E}">
        <p14:creationId xmlns:p14="http://schemas.microsoft.com/office/powerpoint/2010/main" val="387132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A610AFD-1952-C49C-049D-2F67CFF0CD2C}"/>
              </a:ext>
            </a:extLst>
          </p:cNvPr>
          <p:cNvSpPr txBox="1"/>
          <p:nvPr/>
        </p:nvSpPr>
        <p:spPr>
          <a:xfrm>
            <a:off x="914399" y="563979"/>
            <a:ext cx="10798630" cy="769441"/>
          </a:xfrm>
          <a:prstGeom prst="rect">
            <a:avLst/>
          </a:prstGeom>
          <a:noFill/>
        </p:spPr>
        <p:txBody>
          <a:bodyPr wrap="square" rtlCol="0">
            <a:spAutoFit/>
          </a:bodyPr>
          <a:lstStyle/>
          <a:p>
            <a:r>
              <a:rPr lang="fr-BE" sz="2200" b="1" dirty="0"/>
              <a:t>Le profil culturel de l’élève d’aujourd’hui </a:t>
            </a:r>
            <a:r>
              <a:rPr lang="fr-BE" sz="2200" dirty="0"/>
              <a:t>(14 divergences avec celui d’hier)</a:t>
            </a:r>
          </a:p>
          <a:p>
            <a:r>
              <a:rPr lang="fr-BE" sz="2200" b="1" dirty="0"/>
              <a:t> </a:t>
            </a:r>
            <a:r>
              <a:rPr lang="fr-BE" sz="2000" dirty="0"/>
              <a:t>(Les édition de la Chenelière </a:t>
            </a:r>
            <a:r>
              <a:rPr lang="fr-BE" sz="2000" dirty="0" err="1"/>
              <a:t>inc.</a:t>
            </a:r>
            <a:r>
              <a:rPr lang="fr-BE" sz="2000" dirty="0"/>
              <a:t>, reproduction autorisée)</a:t>
            </a:r>
          </a:p>
        </p:txBody>
      </p:sp>
      <p:sp>
        <p:nvSpPr>
          <p:cNvPr id="5" name="ZoneTexte 4">
            <a:extLst>
              <a:ext uri="{FF2B5EF4-FFF2-40B4-BE49-F238E27FC236}">
                <a16:creationId xmlns:a16="http://schemas.microsoft.com/office/drawing/2014/main" id="{EAEBB4FB-126E-F88B-D31E-27D8AAEF000E}"/>
              </a:ext>
            </a:extLst>
          </p:cNvPr>
          <p:cNvSpPr txBox="1"/>
          <p:nvPr/>
        </p:nvSpPr>
        <p:spPr>
          <a:xfrm>
            <a:off x="1175657" y="1708343"/>
            <a:ext cx="9840686" cy="3816429"/>
          </a:xfrm>
          <a:prstGeom prst="rect">
            <a:avLst/>
          </a:prstGeom>
          <a:noFill/>
        </p:spPr>
        <p:txBody>
          <a:bodyPr wrap="square" rtlCol="0">
            <a:spAutoFit/>
          </a:bodyPr>
          <a:lstStyle/>
          <a:p>
            <a:pPr marL="342900" indent="-342900">
              <a:buFont typeface="Wingdings" panose="05000000000000000000" pitchFamily="2" charset="2"/>
              <a:buChar char="Ø"/>
            </a:pPr>
            <a:r>
              <a:rPr lang="fr-BE" sz="2200" dirty="0"/>
              <a:t>1. Sources d’informations et de désinformation nombreuses et variées / l’école n’est plus le seul lieu d’apprentissage.</a:t>
            </a:r>
          </a:p>
          <a:p>
            <a:endParaRPr lang="fr-BE" sz="2200" dirty="0"/>
          </a:p>
          <a:p>
            <a:pPr marL="342900" indent="-342900">
              <a:buFont typeface="Wingdings" panose="05000000000000000000" pitchFamily="2" charset="2"/>
              <a:buChar char="Ø"/>
            </a:pPr>
            <a:r>
              <a:rPr lang="fr-BE" sz="2200" dirty="0"/>
              <a:t>2. Plus sensibles au monde de l’image et du son que l’écrit / l’école doit diversifier ses modes d’accès à la connaissance et non privilégier un sens parmi les 5 et proposer plusieurs types d’activité sur un thème.</a:t>
            </a:r>
          </a:p>
          <a:p>
            <a:endParaRPr lang="fr-BE" sz="2200" dirty="0"/>
          </a:p>
          <a:p>
            <a:pPr marL="342900" indent="-342900">
              <a:buFont typeface="Wingdings" panose="05000000000000000000" pitchFamily="2" charset="2"/>
              <a:buChar char="Ø"/>
            </a:pPr>
            <a:r>
              <a:rPr lang="fr-BE" sz="2200" dirty="0"/>
              <a:t>3. Connaissances dans des domaines variés mais moins en profondeur (savoirs en miettes, non lié et non hiérarchisé).</a:t>
            </a:r>
          </a:p>
          <a:p>
            <a:pPr marL="342900" indent="-342900">
              <a:buFont typeface="Wingdings" panose="05000000000000000000" pitchFamily="2" charset="2"/>
              <a:buChar char="Ø"/>
            </a:pPr>
            <a:endParaRPr lang="fr-BE" sz="2200" dirty="0"/>
          </a:p>
          <a:p>
            <a:pPr marL="342900" indent="-342900">
              <a:buFont typeface="Wingdings" panose="05000000000000000000" pitchFamily="2" charset="2"/>
              <a:buChar char="Ø"/>
            </a:pPr>
            <a:r>
              <a:rPr lang="fr-BE" sz="2200" dirty="0"/>
              <a:t>4. Ils consomment l’information mais ne la traitent pas.</a:t>
            </a:r>
          </a:p>
        </p:txBody>
      </p:sp>
    </p:spTree>
    <p:extLst>
      <p:ext uri="{BB962C8B-B14F-4D97-AF65-F5344CB8AC3E}">
        <p14:creationId xmlns:p14="http://schemas.microsoft.com/office/powerpoint/2010/main" val="1615711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C89E4-940F-222A-7D7A-EAE939512139}"/>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9E5D21BD-7469-5CAC-BC06-73A0C2110B31}"/>
              </a:ext>
            </a:extLst>
          </p:cNvPr>
          <p:cNvSpPr txBox="1"/>
          <p:nvPr/>
        </p:nvSpPr>
        <p:spPr>
          <a:xfrm>
            <a:off x="1470932" y="215639"/>
            <a:ext cx="9250136" cy="6740307"/>
          </a:xfrm>
          <a:prstGeom prst="rect">
            <a:avLst/>
          </a:prstGeom>
          <a:noFill/>
        </p:spPr>
        <p:txBody>
          <a:bodyPr wrap="square" rtlCol="0">
            <a:spAutoFit/>
          </a:bodyPr>
          <a:lstStyle/>
          <a:p>
            <a:pPr marL="342900" indent="-342900">
              <a:buFont typeface="Wingdings" panose="05000000000000000000" pitchFamily="2" charset="2"/>
              <a:buChar char="Ø"/>
            </a:pPr>
            <a:r>
              <a:rPr lang="fr-BE" sz="2400" dirty="0"/>
              <a:t>5. L’école est un lieu d’expression tels qu’ils sont et non tels que l’on voudrait qu’ils soient, pouvoir exprimer leurs émotions et raconter leurs expériences de vie.</a:t>
            </a:r>
          </a:p>
          <a:p>
            <a:pPr marL="342900" indent="-342900">
              <a:buFont typeface="Wingdings" panose="05000000000000000000" pitchFamily="2" charset="2"/>
              <a:buChar char="Ø"/>
            </a:pPr>
            <a:endParaRPr lang="fr-BE" sz="2400" dirty="0"/>
          </a:p>
          <a:p>
            <a:pPr marL="342900" indent="-342900">
              <a:buFont typeface="Wingdings" panose="05000000000000000000" pitchFamily="2" charset="2"/>
              <a:buChar char="Ø"/>
            </a:pPr>
            <a:r>
              <a:rPr lang="fr-BE" sz="2400" dirty="0"/>
              <a:t>6. Ils recherchent des adultes accueillants et authentiques.</a:t>
            </a:r>
          </a:p>
          <a:p>
            <a:pPr marL="342900" indent="-342900">
              <a:buFont typeface="Wingdings" panose="05000000000000000000" pitchFamily="2" charset="2"/>
              <a:buChar char="Ø"/>
            </a:pPr>
            <a:endParaRPr lang="fr-BE" sz="2400" dirty="0"/>
          </a:p>
          <a:p>
            <a:pPr marL="342900" indent="-342900">
              <a:buFont typeface="Wingdings" panose="05000000000000000000" pitchFamily="2" charset="2"/>
              <a:buChar char="Ø"/>
            </a:pPr>
            <a:r>
              <a:rPr lang="fr-BE" sz="2400" dirty="0"/>
              <a:t>7. La valeur accordée aux études est relative et en concurrence avec leur vie sociale, affective, les loisirs et le travail.</a:t>
            </a:r>
          </a:p>
          <a:p>
            <a:pPr marL="342900" indent="-342900">
              <a:buFont typeface="Wingdings" panose="05000000000000000000" pitchFamily="2" charset="2"/>
              <a:buChar char="Ø"/>
            </a:pPr>
            <a:endParaRPr lang="fr-BE" sz="2400" dirty="0"/>
          </a:p>
          <a:p>
            <a:pPr marL="342900" indent="-342900">
              <a:buFont typeface="Wingdings" panose="05000000000000000000" pitchFamily="2" charset="2"/>
              <a:buChar char="Ø"/>
            </a:pPr>
            <a:r>
              <a:rPr lang="fr-BE" sz="2400" dirty="0"/>
              <a:t>8. Ils ont difficile de se projeter dans un avenir incertain.</a:t>
            </a:r>
          </a:p>
          <a:p>
            <a:pPr marL="342900" indent="-342900">
              <a:buFont typeface="Wingdings" panose="05000000000000000000" pitchFamily="2" charset="2"/>
              <a:buChar char="Ø"/>
            </a:pPr>
            <a:endParaRPr lang="fr-BE" sz="2400" dirty="0"/>
          </a:p>
          <a:p>
            <a:pPr marL="342900" indent="-342900">
              <a:buFont typeface="Wingdings" panose="05000000000000000000" pitchFamily="2" charset="2"/>
              <a:buChar char="Ø"/>
            </a:pPr>
            <a:r>
              <a:rPr lang="fr-BE" sz="2400" dirty="0"/>
              <a:t>9. Il se voient dans le présent et sont à la recherche de sens et d’utilité.</a:t>
            </a:r>
          </a:p>
          <a:p>
            <a:pPr marL="342900" indent="-342900">
              <a:buFont typeface="Wingdings" panose="05000000000000000000" pitchFamily="2" charset="2"/>
              <a:buChar char="Ø"/>
            </a:pPr>
            <a:endParaRPr lang="fr-BE" sz="2400" dirty="0"/>
          </a:p>
          <a:p>
            <a:pPr marL="342900" indent="-342900">
              <a:buFont typeface="Wingdings" panose="05000000000000000000" pitchFamily="2" charset="2"/>
              <a:buChar char="Ø"/>
            </a:pPr>
            <a:r>
              <a:rPr lang="fr-BE" sz="2400" dirty="0"/>
              <a:t>10. Ils s’affirment et prennent plus de distance par rapport aux adultes.</a:t>
            </a:r>
          </a:p>
          <a:p>
            <a:pPr marL="342900" indent="-342900">
              <a:buFont typeface="Wingdings" panose="05000000000000000000" pitchFamily="2" charset="2"/>
              <a:buChar char="Ø"/>
            </a:pPr>
            <a:endParaRPr lang="fr-BE" sz="2400" dirty="0"/>
          </a:p>
        </p:txBody>
      </p:sp>
    </p:spTree>
    <p:extLst>
      <p:ext uri="{BB962C8B-B14F-4D97-AF65-F5344CB8AC3E}">
        <p14:creationId xmlns:p14="http://schemas.microsoft.com/office/powerpoint/2010/main" val="4020939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B59FF-D7C6-334D-E2F6-DCFF9F042897}"/>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A8CFA314-ADF2-0C9C-2B53-803DFC5415A4}"/>
              </a:ext>
            </a:extLst>
          </p:cNvPr>
          <p:cNvSpPr txBox="1"/>
          <p:nvPr/>
        </p:nvSpPr>
        <p:spPr>
          <a:xfrm>
            <a:off x="917121" y="1110343"/>
            <a:ext cx="10357757" cy="4154984"/>
          </a:xfrm>
          <a:prstGeom prst="rect">
            <a:avLst/>
          </a:prstGeom>
          <a:noFill/>
        </p:spPr>
        <p:txBody>
          <a:bodyPr wrap="square" rtlCol="0">
            <a:spAutoFit/>
          </a:bodyPr>
          <a:lstStyle/>
          <a:p>
            <a:pPr marL="342900" indent="-342900">
              <a:buFont typeface="Wingdings" panose="05000000000000000000" pitchFamily="2" charset="2"/>
              <a:buChar char="Ø"/>
            </a:pPr>
            <a:r>
              <a:rPr lang="fr-BE" sz="2400" dirty="0"/>
              <a:t>11. L’amour, l’amitié et les relations interpersonnelles ont beaucoup d’importance.</a:t>
            </a:r>
          </a:p>
          <a:p>
            <a:endParaRPr lang="fr-BE" sz="2400" dirty="0"/>
          </a:p>
          <a:p>
            <a:pPr marL="342900" indent="-342900">
              <a:buFont typeface="Wingdings" panose="05000000000000000000" pitchFamily="2" charset="2"/>
              <a:buChar char="Ø"/>
            </a:pPr>
            <a:r>
              <a:rPr lang="fr-BE" sz="2400" dirty="0"/>
              <a:t>12. Leurs valeurs sont un mélange parfois hétérogène et contradictoire de valeurs nouvelles et de valeurs traditionnelles.</a:t>
            </a:r>
          </a:p>
          <a:p>
            <a:endParaRPr lang="fr-BE" sz="2400" dirty="0"/>
          </a:p>
          <a:p>
            <a:pPr marL="342900" indent="-342900">
              <a:buFont typeface="Wingdings" panose="05000000000000000000" pitchFamily="2" charset="2"/>
              <a:buChar char="Ø"/>
            </a:pPr>
            <a:r>
              <a:rPr lang="fr-BE" sz="2400" dirty="0"/>
              <a:t>13. Ils ont des habitudes de vie différentes (sommeil, alcool, tabac, drogues).</a:t>
            </a:r>
          </a:p>
          <a:p>
            <a:endParaRPr lang="fr-BE" sz="2400" dirty="0"/>
          </a:p>
          <a:p>
            <a:pPr marL="342900" indent="-342900">
              <a:buFont typeface="Wingdings" panose="05000000000000000000" pitchFamily="2" charset="2"/>
              <a:buChar char="Ø"/>
            </a:pPr>
            <a:r>
              <a:rPr lang="fr-BE" sz="2400" dirty="0"/>
              <a:t>14. Ils ont des comportements individualistes en groupes.</a:t>
            </a:r>
          </a:p>
          <a:p>
            <a:pPr marL="342900" indent="-342900">
              <a:buFont typeface="Wingdings" panose="05000000000000000000" pitchFamily="2" charset="2"/>
              <a:buChar char="Ø"/>
            </a:pPr>
            <a:endParaRPr lang="fr-BE" sz="2400" dirty="0"/>
          </a:p>
        </p:txBody>
      </p:sp>
    </p:spTree>
    <p:extLst>
      <p:ext uri="{BB962C8B-B14F-4D97-AF65-F5344CB8AC3E}">
        <p14:creationId xmlns:p14="http://schemas.microsoft.com/office/powerpoint/2010/main" val="485144802"/>
      </p:ext>
    </p:extLst>
  </p:cSld>
  <p:clrMapOvr>
    <a:masterClrMapping/>
  </p:clrMapOvr>
</p:sld>
</file>

<file path=ppt/theme/theme1.xml><?xml version="1.0" encoding="utf-8"?>
<a:theme xmlns:a="http://schemas.openxmlformats.org/drawingml/2006/main" name="BlobVTI">
  <a:themeElements>
    <a:clrScheme name="AnalogousFromDarkSeedLeftStep">
      <a:dk1>
        <a:srgbClr val="000000"/>
      </a:dk1>
      <a:lt1>
        <a:srgbClr val="FFFFFF"/>
      </a:lt1>
      <a:dk2>
        <a:srgbClr val="1C2B32"/>
      </a:dk2>
      <a:lt2>
        <a:srgbClr val="E2E8E2"/>
      </a:lt2>
      <a:accent1>
        <a:srgbClr val="D838D6"/>
      </a:accent1>
      <a:accent2>
        <a:srgbClr val="8526C6"/>
      </a:accent2>
      <a:accent3>
        <a:srgbClr val="5538D8"/>
      </a:accent3>
      <a:accent4>
        <a:srgbClr val="264CC6"/>
      </a:accent4>
      <a:accent5>
        <a:srgbClr val="38A1D8"/>
      </a:accent5>
      <a:accent6>
        <a:srgbClr val="23B6AC"/>
      </a:accent6>
      <a:hlink>
        <a:srgbClr val="3F7DBF"/>
      </a:hlink>
      <a:folHlink>
        <a:srgbClr val="7F7F7F"/>
      </a:folHlink>
    </a:clrScheme>
    <a:fontScheme name="Blob">
      <a:majorFont>
        <a:latin typeface="The Hand Extrablack"/>
        <a:ea typeface=""/>
        <a:cs typeface=""/>
      </a:majorFont>
      <a:minorFont>
        <a:latin typeface="Sagona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docProps/app.xml><?xml version="1.0" encoding="utf-8"?>
<Properties xmlns="http://schemas.openxmlformats.org/officeDocument/2006/extended-properties" xmlns:vt="http://schemas.openxmlformats.org/officeDocument/2006/docPropsVTypes">
  <TotalTime>9439</TotalTime>
  <Words>2146</Words>
  <Application>Microsoft Office PowerPoint</Application>
  <PresentationFormat>Grand écran</PresentationFormat>
  <Paragraphs>249</Paragraphs>
  <Slides>42</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42</vt:i4>
      </vt:variant>
    </vt:vector>
  </HeadingPairs>
  <TitlesOfParts>
    <vt:vector size="50" baseType="lpstr">
      <vt:lpstr>Aptos</vt:lpstr>
      <vt:lpstr>Arial</vt:lpstr>
      <vt:lpstr>Calibri</vt:lpstr>
      <vt:lpstr>Sagona Book</vt:lpstr>
      <vt:lpstr>The Hand Extrablack</vt:lpstr>
      <vt:lpstr>var(--headline-family, var(--h1-family))</vt:lpstr>
      <vt:lpstr>Wingdings</vt:lpstr>
      <vt:lpstr>BlobVTI</vt:lpstr>
      <vt:lpstr>"Apprendre à apprendre"</vt:lpstr>
      <vt:lpstr>Présentation PowerPoint</vt:lpstr>
      <vt:lpstr>Formatrice Aude VERSCHUEREN </vt:lpstr>
      <vt:lpstr>Pourquoi apprendre à apprendre?  Métacognition et réussite scolaire : perspectives théoriques, Stéphanie Frenkel &amp; Hélène Déforge, Ulg.           Wang et al., 1994 Leurs interactions réciproques entre ces variables vont déterminer la trajectoire scolaire d’un élève (Denissen, Zarrett &amp; Eccles, 2007 ; Efklides, 2011). </vt:lpstr>
      <vt:lpstr>Dans une perspective de prévention, d’action et de remédiation, il est possible, en tant qu’enseignant, d’intervenir sur certaines de ces variables.</vt:lpstr>
      <vt:lpstr>Présentation PowerPoint</vt:lpstr>
      <vt:lpstr>Présentation PowerPoint</vt:lpstr>
      <vt:lpstr>Présentation PowerPoint</vt:lpstr>
      <vt:lpstr>Présentation PowerPoint</vt:lpstr>
      <vt:lpstr>Cerveau/mémoires RAPPELS </vt:lpstr>
      <vt:lpstr>Un cerveau, c’est  100 milliards  de neurones qui pulsent!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Travail en groupes : ESCRime</vt:lpstr>
      <vt:lpstr>7 Obstacles communs au bon fonctionnement de la mémoire pour apprendre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L’évaluation comme outil métacognitif: un exemple pour l’élève</vt:lpstr>
      <vt:lpstr>Le dialogue pédagogique et la gestion mentale par discipline</vt:lpstr>
      <vt:lpstr>Présentation PowerPoint</vt:lpstr>
      <vt:lpstr>Présentation PowerPoint</vt:lpstr>
      <vt:lpstr>Avec quoi allez-vous repartir de cette formation?  -&gt; Documents synthèse</vt:lpstr>
      <vt:lpstr>Merci pour votre attention, votre concentration, et votre participation! J’espère que cette formation restera dans votre mémoire à long terme parce que vous allez aussi la mettre en application dans vos classes à l’aide de vos mémoires sensorielle, à court terme et de travail,  en planifiant, contrôlant et auto-évaluant vos activités d’enseignement !                                                       Aude Verschueren, enseignante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Coordination ACACIA</dc:creator>
  <cp:lastModifiedBy>Coordination ACACIA</cp:lastModifiedBy>
  <cp:revision>2</cp:revision>
  <dcterms:created xsi:type="dcterms:W3CDTF">2025-01-12T20:41:13Z</dcterms:created>
  <dcterms:modified xsi:type="dcterms:W3CDTF">2025-03-23T12:03:49Z</dcterms:modified>
</cp:coreProperties>
</file>