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256" r:id="rId2"/>
    <p:sldId id="335" r:id="rId3"/>
    <p:sldId id="285" r:id="rId4"/>
    <p:sldId id="323" r:id="rId5"/>
    <p:sldId id="325" r:id="rId6"/>
    <p:sldId id="257" r:id="rId7"/>
    <p:sldId id="286" r:id="rId8"/>
    <p:sldId id="327" r:id="rId9"/>
    <p:sldId id="328" r:id="rId10"/>
    <p:sldId id="329" r:id="rId11"/>
    <p:sldId id="289" r:id="rId12"/>
    <p:sldId id="315" r:id="rId13"/>
    <p:sldId id="317" r:id="rId14"/>
    <p:sldId id="290" r:id="rId15"/>
    <p:sldId id="298" r:id="rId16"/>
    <p:sldId id="299" r:id="rId17"/>
    <p:sldId id="300" r:id="rId18"/>
    <p:sldId id="326" r:id="rId19"/>
    <p:sldId id="297" r:id="rId20"/>
    <p:sldId id="291" r:id="rId21"/>
    <p:sldId id="292" r:id="rId22"/>
    <p:sldId id="293" r:id="rId23"/>
    <p:sldId id="294" r:id="rId24"/>
    <p:sldId id="295" r:id="rId25"/>
    <p:sldId id="264" r:id="rId26"/>
    <p:sldId id="265" r:id="rId27"/>
    <p:sldId id="266" r:id="rId28"/>
    <p:sldId id="267" r:id="rId29"/>
    <p:sldId id="331" r:id="rId30"/>
    <p:sldId id="333" r:id="rId31"/>
    <p:sldId id="332" r:id="rId32"/>
    <p:sldId id="334" r:id="rId33"/>
    <p:sldId id="303" r:id="rId34"/>
    <p:sldId id="274" r:id="rId35"/>
    <p:sldId id="275" r:id="rId36"/>
    <p:sldId id="283" r:id="rId37"/>
    <p:sldId id="310" r:id="rId38"/>
    <p:sldId id="308" r:id="rId39"/>
    <p:sldId id="284" r:id="rId40"/>
    <p:sldId id="302" r:id="rId41"/>
    <p:sldId id="268" r:id="rId42"/>
    <p:sldId id="269" r:id="rId43"/>
    <p:sldId id="270" r:id="rId44"/>
    <p:sldId id="271" r:id="rId45"/>
    <p:sldId id="305" r:id="rId46"/>
    <p:sldId id="322" r:id="rId47"/>
    <p:sldId id="287" r:id="rId48"/>
    <p:sldId id="316" r:id="rId49"/>
    <p:sldId id="272" r:id="rId50"/>
    <p:sldId id="319" r:id="rId51"/>
    <p:sldId id="307" r:id="rId52"/>
    <p:sldId id="320" r:id="rId53"/>
    <p:sldId id="301" r:id="rId54"/>
    <p:sldId id="321" r:id="rId55"/>
    <p:sldId id="324" r:id="rId56"/>
    <p:sldId id="273" r:id="rId57"/>
    <p:sldId id="318" r:id="rId58"/>
    <p:sldId id="288" r:id="rId59"/>
    <p:sldId id="306" r:id="rId60"/>
    <p:sldId id="330" r:id="rId61"/>
    <p:sldId id="311" r:id="rId62"/>
    <p:sldId id="314" r:id="rId6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5" autoAdjust="0"/>
    <p:restoredTop sz="94660"/>
  </p:normalViewPr>
  <p:slideViewPr>
    <p:cSldViewPr snapToGrid="0">
      <p:cViewPr varScale="1">
        <p:scale>
          <a:sx n="73" d="100"/>
          <a:sy n="73" d="100"/>
        </p:scale>
        <p:origin x="-44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873" cy="497292"/>
          </a:xfrm>
          <a:prstGeom prst="rect">
            <a:avLst/>
          </a:prstGeom>
        </p:spPr>
        <p:txBody>
          <a:bodyPr vert="horz" lIns="92263" tIns="46131" rIns="92263" bIns="46131" rtlCol="0"/>
          <a:lstStyle>
            <a:lvl1pPr algn="l">
              <a:defRPr sz="1200"/>
            </a:lvl1pPr>
          </a:lstStyle>
          <a:p>
            <a:endParaRPr lang="fr-BE"/>
          </a:p>
        </p:txBody>
      </p:sp>
      <p:sp>
        <p:nvSpPr>
          <p:cNvPr id="3" name="Espace réservé de la date 2"/>
          <p:cNvSpPr>
            <a:spLocks noGrp="1"/>
          </p:cNvSpPr>
          <p:nvPr>
            <p:ph type="dt" sz="quarter" idx="1"/>
          </p:nvPr>
        </p:nvSpPr>
        <p:spPr>
          <a:xfrm>
            <a:off x="3850197" y="0"/>
            <a:ext cx="2945873" cy="497292"/>
          </a:xfrm>
          <a:prstGeom prst="rect">
            <a:avLst/>
          </a:prstGeom>
        </p:spPr>
        <p:txBody>
          <a:bodyPr vert="horz" lIns="92263" tIns="46131" rIns="92263" bIns="46131" rtlCol="0"/>
          <a:lstStyle>
            <a:lvl1pPr algn="r">
              <a:defRPr sz="1200"/>
            </a:lvl1pPr>
          </a:lstStyle>
          <a:p>
            <a:fld id="{9959A4D6-8F28-4BD0-B6E2-B2A056B25A9B}" type="datetimeFigureOut">
              <a:rPr lang="fr-BE" smtClean="0"/>
              <a:pPr/>
              <a:t>15/02/2020</a:t>
            </a:fld>
            <a:endParaRPr lang="fr-BE"/>
          </a:p>
        </p:txBody>
      </p:sp>
      <p:sp>
        <p:nvSpPr>
          <p:cNvPr id="4" name="Espace réservé du pied de page 3"/>
          <p:cNvSpPr>
            <a:spLocks noGrp="1"/>
          </p:cNvSpPr>
          <p:nvPr>
            <p:ph type="ftr" sz="quarter" idx="2"/>
          </p:nvPr>
        </p:nvSpPr>
        <p:spPr>
          <a:xfrm>
            <a:off x="1" y="9429347"/>
            <a:ext cx="2945873" cy="497291"/>
          </a:xfrm>
          <a:prstGeom prst="rect">
            <a:avLst/>
          </a:prstGeom>
        </p:spPr>
        <p:txBody>
          <a:bodyPr vert="horz" lIns="92263" tIns="46131" rIns="92263" bIns="46131"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197" y="9429347"/>
            <a:ext cx="2945873" cy="497291"/>
          </a:xfrm>
          <a:prstGeom prst="rect">
            <a:avLst/>
          </a:prstGeom>
        </p:spPr>
        <p:txBody>
          <a:bodyPr vert="horz" lIns="92263" tIns="46131" rIns="92263" bIns="46131" rtlCol="0" anchor="b"/>
          <a:lstStyle>
            <a:lvl1pPr algn="r">
              <a:defRPr sz="1200"/>
            </a:lvl1pPr>
          </a:lstStyle>
          <a:p>
            <a:fld id="{E64E18A4-7CC2-4B8F-A9AF-4C39E7B432C1}" type="slidenum">
              <a:rPr lang="fr-BE" smtClean="0"/>
              <a:pPr/>
              <a:t>‹N°›</a:t>
            </a:fld>
            <a:endParaRPr lang="fr-BE"/>
          </a:p>
        </p:txBody>
      </p:sp>
    </p:spTree>
    <p:extLst>
      <p:ext uri="{BB962C8B-B14F-4D97-AF65-F5344CB8AC3E}">
        <p14:creationId xmlns:p14="http://schemas.microsoft.com/office/powerpoint/2010/main" xmlns="" val="114013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873" cy="497292"/>
          </a:xfrm>
          <a:prstGeom prst="rect">
            <a:avLst/>
          </a:prstGeom>
        </p:spPr>
        <p:txBody>
          <a:bodyPr vert="horz" lIns="92263" tIns="46131" rIns="92263" bIns="46131" rtlCol="0"/>
          <a:lstStyle>
            <a:lvl1pPr algn="l">
              <a:defRPr sz="1200"/>
            </a:lvl1pPr>
          </a:lstStyle>
          <a:p>
            <a:endParaRPr lang="fr-BE"/>
          </a:p>
        </p:txBody>
      </p:sp>
      <p:sp>
        <p:nvSpPr>
          <p:cNvPr id="3" name="Espace réservé de la date 2"/>
          <p:cNvSpPr>
            <a:spLocks noGrp="1"/>
          </p:cNvSpPr>
          <p:nvPr>
            <p:ph type="dt" idx="1"/>
          </p:nvPr>
        </p:nvSpPr>
        <p:spPr>
          <a:xfrm>
            <a:off x="3850197" y="0"/>
            <a:ext cx="2945873" cy="497292"/>
          </a:xfrm>
          <a:prstGeom prst="rect">
            <a:avLst/>
          </a:prstGeom>
        </p:spPr>
        <p:txBody>
          <a:bodyPr vert="horz" lIns="92263" tIns="46131" rIns="92263" bIns="46131" rtlCol="0"/>
          <a:lstStyle>
            <a:lvl1pPr algn="r">
              <a:defRPr sz="1200"/>
            </a:lvl1pPr>
          </a:lstStyle>
          <a:p>
            <a:fld id="{D58F9926-27C0-4833-9131-289268E126B4}" type="datetimeFigureOut">
              <a:rPr lang="fr-BE" smtClean="0"/>
              <a:pPr/>
              <a:t>15/02/2020</a:t>
            </a:fld>
            <a:endParaRPr lang="fr-BE"/>
          </a:p>
        </p:txBody>
      </p:sp>
      <p:sp>
        <p:nvSpPr>
          <p:cNvPr id="4" name="Espace réservé de l'image des diapositives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263" tIns="46131" rIns="92263" bIns="46131" rtlCol="0" anchor="ctr"/>
          <a:lstStyle/>
          <a:p>
            <a:endParaRPr lang="fr-BE"/>
          </a:p>
        </p:txBody>
      </p:sp>
      <p:sp>
        <p:nvSpPr>
          <p:cNvPr id="5" name="Espace réservé des commentaires 4"/>
          <p:cNvSpPr>
            <a:spLocks noGrp="1"/>
          </p:cNvSpPr>
          <p:nvPr>
            <p:ph type="body" sz="quarter" idx="3"/>
          </p:nvPr>
        </p:nvSpPr>
        <p:spPr>
          <a:xfrm>
            <a:off x="679447" y="4777834"/>
            <a:ext cx="5438783" cy="3907974"/>
          </a:xfrm>
          <a:prstGeom prst="rect">
            <a:avLst/>
          </a:prstGeom>
        </p:spPr>
        <p:txBody>
          <a:bodyPr vert="horz" lIns="92263" tIns="46131" rIns="92263" bIns="4613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1" y="9429347"/>
            <a:ext cx="2945873" cy="497291"/>
          </a:xfrm>
          <a:prstGeom prst="rect">
            <a:avLst/>
          </a:prstGeom>
        </p:spPr>
        <p:txBody>
          <a:bodyPr vert="horz" lIns="92263" tIns="46131" rIns="92263" bIns="46131"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197" y="9429347"/>
            <a:ext cx="2945873" cy="497291"/>
          </a:xfrm>
          <a:prstGeom prst="rect">
            <a:avLst/>
          </a:prstGeom>
        </p:spPr>
        <p:txBody>
          <a:bodyPr vert="horz" lIns="92263" tIns="46131" rIns="92263" bIns="46131" rtlCol="0" anchor="b"/>
          <a:lstStyle>
            <a:lvl1pPr algn="r">
              <a:defRPr sz="1200"/>
            </a:lvl1pPr>
          </a:lstStyle>
          <a:p>
            <a:fld id="{003FDB82-C6E8-43A8-B848-CC4542560C6F}" type="slidenum">
              <a:rPr lang="fr-BE" smtClean="0"/>
              <a:pPr/>
              <a:t>‹N°›</a:t>
            </a:fld>
            <a:endParaRPr lang="fr-BE"/>
          </a:p>
        </p:txBody>
      </p:sp>
    </p:spTree>
    <p:extLst>
      <p:ext uri="{BB962C8B-B14F-4D97-AF65-F5344CB8AC3E}">
        <p14:creationId xmlns:p14="http://schemas.microsoft.com/office/powerpoint/2010/main" xmlns="" val="235257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03FDB82-C6E8-43A8-B848-CC4542560C6F}" type="slidenum">
              <a:rPr lang="fr-BE" smtClean="0"/>
              <a:pPr/>
              <a:t>1</a:t>
            </a:fld>
            <a:endParaRPr lang="fr-BE"/>
          </a:p>
        </p:txBody>
      </p:sp>
    </p:spTree>
    <p:extLst>
      <p:ext uri="{BB962C8B-B14F-4D97-AF65-F5344CB8AC3E}">
        <p14:creationId xmlns:p14="http://schemas.microsoft.com/office/powerpoint/2010/main" xmlns="" val="2067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4BBBA87-44B5-49EE-93B6-F02699ED3CE9}" type="datetime1">
              <a:rPr lang="fr-BE" smtClean="0"/>
              <a:pPr/>
              <a:t>15/02/2020</a:t>
            </a:fld>
            <a:endParaRPr lang="fr-BE"/>
          </a:p>
        </p:txBody>
      </p:sp>
      <p:sp>
        <p:nvSpPr>
          <p:cNvPr id="5" name="Footer Placeholder 4"/>
          <p:cNvSpPr>
            <a:spLocks noGrp="1"/>
          </p:cNvSpPr>
          <p:nvPr>
            <p:ph type="ftr" sz="quarter" idx="11"/>
          </p:nvPr>
        </p:nvSpPr>
        <p:spPr/>
        <p:txBody>
          <a:bodyPr/>
          <a:lstStyle/>
          <a:p>
            <a:r>
              <a:rPr lang="fr-BE" smtClean="0"/>
              <a:t>Formation IFC EMILE/CLIL Copyright: Aude Verschueren</a:t>
            </a:r>
            <a:endParaRPr lang="fr-B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115511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4231733-A832-4188-B234-6753CBF46BE9}" type="datetime1">
              <a:rPr lang="fr-BE" smtClean="0"/>
              <a:pPr/>
              <a:t>15/02/2020</a:t>
            </a:fld>
            <a:endParaRPr lang="fr-BE"/>
          </a:p>
        </p:txBody>
      </p:sp>
      <p:sp>
        <p:nvSpPr>
          <p:cNvPr id="5" name="Footer Placeholder 4"/>
          <p:cNvSpPr>
            <a:spLocks noGrp="1"/>
          </p:cNvSpPr>
          <p:nvPr>
            <p:ph type="ftr" sz="quarter" idx="11"/>
          </p:nvPr>
        </p:nvSpPr>
        <p:spPr/>
        <p:txBody>
          <a:bodyPr/>
          <a:lstStyle/>
          <a:p>
            <a:r>
              <a:rPr lang="fr-BE" smtClean="0"/>
              <a:t>Formation IFC EMILE/CLIL Copyright: Aude Verschueren</a:t>
            </a:r>
            <a:endParaRPr lang="fr-B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33898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AD02EDD-1BBF-4E29-9AF8-12EE18483C47}" type="datetime1">
              <a:rPr lang="fr-BE" smtClean="0"/>
              <a:pPr/>
              <a:t>15/02/2020</a:t>
            </a:fld>
            <a:endParaRPr lang="fr-BE"/>
          </a:p>
        </p:txBody>
      </p:sp>
      <p:sp>
        <p:nvSpPr>
          <p:cNvPr id="5" name="Footer Placeholder 4"/>
          <p:cNvSpPr>
            <a:spLocks noGrp="1"/>
          </p:cNvSpPr>
          <p:nvPr>
            <p:ph type="ftr" sz="quarter" idx="11"/>
          </p:nvPr>
        </p:nvSpPr>
        <p:spPr/>
        <p:txBody>
          <a:bodyPr/>
          <a:lstStyle/>
          <a:p>
            <a:r>
              <a:rPr lang="fr-BE" smtClean="0"/>
              <a:t>Formation IFC EMILE/CLIL Copyright: Aude Verschueren</a:t>
            </a:r>
            <a:endParaRPr lang="fr-B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861607-6F2F-4C6D-ACEB-260D43F7EE2B}" type="slidenum">
              <a:rPr lang="fr-BE" smtClean="0"/>
              <a:pPr/>
              <a:t>‹N°›</a:t>
            </a:fld>
            <a:endParaRPr lang="fr-B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834826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1DF504E0-782E-4C9F-B931-960365E3C4E1}" type="datetime1">
              <a:rPr lang="fr-BE" smtClean="0"/>
              <a:pPr/>
              <a:t>15/02/2020</a:t>
            </a:fld>
            <a:endParaRPr lang="fr-BE"/>
          </a:p>
        </p:txBody>
      </p:sp>
      <p:sp>
        <p:nvSpPr>
          <p:cNvPr id="6" name="Footer Placeholder 5"/>
          <p:cNvSpPr>
            <a:spLocks noGrp="1"/>
          </p:cNvSpPr>
          <p:nvPr>
            <p:ph type="ftr" sz="quarter" idx="11"/>
          </p:nvPr>
        </p:nvSpPr>
        <p:spPr/>
        <p:txBody>
          <a:bodyPr/>
          <a:lstStyle/>
          <a:p>
            <a:r>
              <a:rPr lang="fr-BE" smtClean="0"/>
              <a:t>Formation IFC EMILE/CLIL Copyright: Aude Verschueren</a:t>
            </a:r>
            <a:endParaRPr lang="fr-B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515817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8741DD0D-25CE-4C5C-AD62-F4FAC800DE86}" type="datetime1">
              <a:rPr lang="fr-BE" smtClean="0"/>
              <a:pPr/>
              <a:t>15/02/2020</a:t>
            </a:fld>
            <a:endParaRPr lang="fr-BE"/>
          </a:p>
        </p:txBody>
      </p:sp>
      <p:sp>
        <p:nvSpPr>
          <p:cNvPr id="6" name="Footer Placeholder 5"/>
          <p:cNvSpPr>
            <a:spLocks noGrp="1"/>
          </p:cNvSpPr>
          <p:nvPr>
            <p:ph type="ftr" sz="quarter" idx="11"/>
          </p:nvPr>
        </p:nvSpPr>
        <p:spPr/>
        <p:txBody>
          <a:bodyPr/>
          <a:lstStyle/>
          <a:p>
            <a:r>
              <a:rPr lang="fr-BE" smtClean="0"/>
              <a:t>Formation IFC EMILE/CLIL Copyright: Aude Verschueren</a:t>
            </a:r>
            <a:endParaRPr lang="fr-B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861607-6F2F-4C6D-ACEB-260D43F7EE2B}" type="slidenum">
              <a:rPr lang="fr-BE" smtClean="0"/>
              <a:pPr/>
              <a:t>‹N°›</a:t>
            </a:fld>
            <a:endParaRPr lang="fr-B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50031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2FE1F9C6-AAA4-4B27-9982-9C3363E356DD}" type="datetime1">
              <a:rPr lang="fr-BE" smtClean="0"/>
              <a:pPr/>
              <a:t>15/02/2020</a:t>
            </a:fld>
            <a:endParaRPr lang="fr-BE"/>
          </a:p>
        </p:txBody>
      </p:sp>
      <p:sp>
        <p:nvSpPr>
          <p:cNvPr id="6" name="Footer Placeholder 5"/>
          <p:cNvSpPr>
            <a:spLocks noGrp="1"/>
          </p:cNvSpPr>
          <p:nvPr>
            <p:ph type="ftr" sz="quarter" idx="11"/>
          </p:nvPr>
        </p:nvSpPr>
        <p:spPr/>
        <p:txBody>
          <a:bodyPr/>
          <a:lstStyle/>
          <a:p>
            <a:r>
              <a:rPr lang="fr-BE" smtClean="0"/>
              <a:t>Formation IFC EMILE/CLIL Copyright: Aude Verschueren</a:t>
            </a:r>
            <a:endParaRPr lang="fr-B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2914346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06ABB3E-AEEC-489B-9466-DBC467145341}" type="datetime1">
              <a:rPr lang="fr-BE" smtClean="0"/>
              <a:pPr/>
              <a:t>15/02/2020</a:t>
            </a:fld>
            <a:endParaRPr lang="fr-BE"/>
          </a:p>
        </p:txBody>
      </p:sp>
      <p:sp>
        <p:nvSpPr>
          <p:cNvPr id="5" name="Footer Placeholder 4"/>
          <p:cNvSpPr>
            <a:spLocks noGrp="1"/>
          </p:cNvSpPr>
          <p:nvPr>
            <p:ph type="ftr" sz="quarter" idx="11"/>
          </p:nvPr>
        </p:nvSpPr>
        <p:spPr/>
        <p:txBody>
          <a:bodyPr/>
          <a:lstStyle/>
          <a:p>
            <a:r>
              <a:rPr lang="fr-BE" smtClean="0"/>
              <a:t>Formation IFC EMILE/CLIL Copyright: Aude Verschueren</a:t>
            </a:r>
            <a:endParaRPr lang="fr-B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137431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3F56A2-25A5-457C-A04B-81B738A024A5}" type="datetime1">
              <a:rPr lang="fr-BE" smtClean="0"/>
              <a:pPr/>
              <a:t>15/02/2020</a:t>
            </a:fld>
            <a:endParaRPr lang="fr-BE"/>
          </a:p>
        </p:txBody>
      </p:sp>
      <p:sp>
        <p:nvSpPr>
          <p:cNvPr id="5" name="Footer Placeholder 4"/>
          <p:cNvSpPr>
            <a:spLocks noGrp="1"/>
          </p:cNvSpPr>
          <p:nvPr>
            <p:ph type="ftr" sz="quarter" idx="11"/>
          </p:nvPr>
        </p:nvSpPr>
        <p:spPr/>
        <p:txBody>
          <a:bodyPr/>
          <a:lstStyle/>
          <a:p>
            <a:r>
              <a:rPr lang="fr-BE" smtClean="0"/>
              <a:t>Formation IFC EMILE/CLIL Copyright: Aude Verschueren</a:t>
            </a:r>
            <a:endParaRPr lang="fr-B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213140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0F7B10-0BC4-4616-9AA0-4E4C56D344B9}" type="datetime1">
              <a:rPr lang="fr-BE" smtClean="0"/>
              <a:pPr/>
              <a:t>15/02/2020</a:t>
            </a:fld>
            <a:endParaRPr lang="fr-BE"/>
          </a:p>
        </p:txBody>
      </p:sp>
      <p:sp>
        <p:nvSpPr>
          <p:cNvPr id="5" name="Footer Placeholder 4"/>
          <p:cNvSpPr>
            <a:spLocks noGrp="1"/>
          </p:cNvSpPr>
          <p:nvPr>
            <p:ph type="ftr" sz="quarter" idx="11"/>
          </p:nvPr>
        </p:nvSpPr>
        <p:spPr/>
        <p:txBody>
          <a:bodyPr/>
          <a:lstStyle/>
          <a:p>
            <a:r>
              <a:rPr lang="fr-BE" smtClean="0"/>
              <a:t>Formation IFC EMILE/CLIL Copyright: Aude Verschueren</a:t>
            </a:r>
            <a:endParaRPr lang="fr-B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150012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FC8826F-EFFF-4C4D-A551-DA13974A512F}" type="datetime1">
              <a:rPr lang="fr-BE" smtClean="0"/>
              <a:pPr/>
              <a:t>15/02/2020</a:t>
            </a:fld>
            <a:endParaRPr lang="fr-BE"/>
          </a:p>
        </p:txBody>
      </p:sp>
      <p:sp>
        <p:nvSpPr>
          <p:cNvPr id="5" name="Footer Placeholder 4"/>
          <p:cNvSpPr>
            <a:spLocks noGrp="1"/>
          </p:cNvSpPr>
          <p:nvPr>
            <p:ph type="ftr" sz="quarter" idx="11"/>
          </p:nvPr>
        </p:nvSpPr>
        <p:spPr/>
        <p:txBody>
          <a:bodyPr/>
          <a:lstStyle/>
          <a:p>
            <a:r>
              <a:rPr lang="fr-BE" smtClean="0"/>
              <a:t>Formation IFC EMILE/CLIL Copyright: Aude Verschueren</a:t>
            </a:r>
            <a:endParaRPr lang="fr-B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407790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166F6D8-C513-43E3-B5AB-444D398151AE}" type="datetime1">
              <a:rPr lang="fr-BE" smtClean="0"/>
              <a:pPr/>
              <a:t>15/02/2020</a:t>
            </a:fld>
            <a:endParaRPr lang="fr-BE"/>
          </a:p>
        </p:txBody>
      </p:sp>
      <p:sp>
        <p:nvSpPr>
          <p:cNvPr id="6" name="Footer Placeholder 5"/>
          <p:cNvSpPr>
            <a:spLocks noGrp="1"/>
          </p:cNvSpPr>
          <p:nvPr>
            <p:ph type="ftr" sz="quarter" idx="11"/>
          </p:nvPr>
        </p:nvSpPr>
        <p:spPr/>
        <p:txBody>
          <a:bodyPr/>
          <a:lstStyle/>
          <a:p>
            <a:r>
              <a:rPr lang="fr-BE" smtClean="0"/>
              <a:t>Formation IFC EMILE/CLIL Copyright: Aude Verschueren</a:t>
            </a:r>
            <a:endParaRPr lang="fr-B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208344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6542F39-4320-47FA-8966-5EB51AE78719}" type="datetime1">
              <a:rPr lang="fr-BE" smtClean="0"/>
              <a:pPr/>
              <a:t>15/02/2020</a:t>
            </a:fld>
            <a:endParaRPr lang="fr-BE"/>
          </a:p>
        </p:txBody>
      </p:sp>
      <p:sp>
        <p:nvSpPr>
          <p:cNvPr id="8" name="Footer Placeholder 7"/>
          <p:cNvSpPr>
            <a:spLocks noGrp="1"/>
          </p:cNvSpPr>
          <p:nvPr>
            <p:ph type="ftr" sz="quarter" idx="11"/>
          </p:nvPr>
        </p:nvSpPr>
        <p:spPr/>
        <p:txBody>
          <a:bodyPr/>
          <a:lstStyle/>
          <a:p>
            <a:r>
              <a:rPr lang="fr-BE" smtClean="0"/>
              <a:t>Formation IFC EMILE/CLIL Copyright: Aude Verschueren</a:t>
            </a:r>
            <a:endParaRPr lang="fr-B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36043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1D69C56-47A6-4D30-B1A9-8DCD81D322DB}" type="datetime1">
              <a:rPr lang="fr-BE" smtClean="0"/>
              <a:pPr/>
              <a:t>15/02/2020</a:t>
            </a:fld>
            <a:endParaRPr lang="fr-BE"/>
          </a:p>
        </p:txBody>
      </p:sp>
      <p:sp>
        <p:nvSpPr>
          <p:cNvPr id="4" name="Footer Placeholder 3"/>
          <p:cNvSpPr>
            <a:spLocks noGrp="1"/>
          </p:cNvSpPr>
          <p:nvPr>
            <p:ph type="ftr" sz="quarter" idx="11"/>
          </p:nvPr>
        </p:nvSpPr>
        <p:spPr/>
        <p:txBody>
          <a:bodyPr/>
          <a:lstStyle/>
          <a:p>
            <a:r>
              <a:rPr lang="fr-BE" smtClean="0"/>
              <a:t>Formation IFC EMILE/CLIL Copyright: Aude Verschueren</a:t>
            </a:r>
            <a:endParaRPr lang="fr-B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204915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CD8AF-C3F6-4041-B86A-B5F6EAF24D27}" type="datetime1">
              <a:rPr lang="fr-BE" smtClean="0"/>
              <a:pPr/>
              <a:t>15/02/2020</a:t>
            </a:fld>
            <a:endParaRPr lang="fr-BE"/>
          </a:p>
        </p:txBody>
      </p:sp>
      <p:sp>
        <p:nvSpPr>
          <p:cNvPr id="3" name="Footer Placeholder 2"/>
          <p:cNvSpPr>
            <a:spLocks noGrp="1"/>
          </p:cNvSpPr>
          <p:nvPr>
            <p:ph type="ftr" sz="quarter" idx="11"/>
          </p:nvPr>
        </p:nvSpPr>
        <p:spPr/>
        <p:txBody>
          <a:bodyPr/>
          <a:lstStyle/>
          <a:p>
            <a:r>
              <a:rPr lang="fr-BE" smtClean="0"/>
              <a:t>Formation IFC EMILE/CLIL Copyright: Aude Verschueren</a:t>
            </a:r>
            <a:endParaRPr lang="fr-B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182955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BF99EED-CF16-40D0-AE3D-FE66FA0D662F}" type="datetime1">
              <a:rPr lang="fr-BE" smtClean="0"/>
              <a:pPr/>
              <a:t>15/02/2020</a:t>
            </a:fld>
            <a:endParaRPr lang="fr-BE"/>
          </a:p>
        </p:txBody>
      </p:sp>
      <p:sp>
        <p:nvSpPr>
          <p:cNvPr id="6" name="Footer Placeholder 5"/>
          <p:cNvSpPr>
            <a:spLocks noGrp="1"/>
          </p:cNvSpPr>
          <p:nvPr>
            <p:ph type="ftr" sz="quarter" idx="11"/>
          </p:nvPr>
        </p:nvSpPr>
        <p:spPr/>
        <p:txBody>
          <a:bodyPr/>
          <a:lstStyle/>
          <a:p>
            <a:r>
              <a:rPr lang="fr-BE" smtClean="0"/>
              <a:t>Formation IFC EMILE/CLIL Copyright: Aude Verschueren</a:t>
            </a:r>
            <a:endParaRPr lang="fr-B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156188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036212C-1672-4FED-B357-239E4521DCED}" type="datetime1">
              <a:rPr lang="fr-BE" smtClean="0"/>
              <a:pPr/>
              <a:t>15/02/2020</a:t>
            </a:fld>
            <a:endParaRPr lang="fr-BE"/>
          </a:p>
        </p:txBody>
      </p:sp>
      <p:sp>
        <p:nvSpPr>
          <p:cNvPr id="6" name="Footer Placeholder 5"/>
          <p:cNvSpPr>
            <a:spLocks noGrp="1"/>
          </p:cNvSpPr>
          <p:nvPr>
            <p:ph type="ftr" sz="quarter" idx="11"/>
          </p:nvPr>
        </p:nvSpPr>
        <p:spPr/>
        <p:txBody>
          <a:bodyPr/>
          <a:lstStyle/>
          <a:p>
            <a:r>
              <a:rPr lang="fr-BE" smtClean="0"/>
              <a:t>Formation IFC EMILE/CLIL Copyright: Aude Verschueren</a:t>
            </a:r>
            <a:endParaRPr lang="fr-B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215374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98FB25-0442-41F5-ADFC-E0DB115F3FEF}" type="datetime1">
              <a:rPr lang="fr-BE" smtClean="0"/>
              <a:pPr/>
              <a:t>15/02/2020</a:t>
            </a:fld>
            <a:endParaRPr lang="fr-B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BE" smtClean="0"/>
              <a:t>Formation IFC EMILE/CLIL Copyright: Aude Verschueren</a:t>
            </a:r>
            <a:endParaRPr lang="fr-B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8861607-6F2F-4C6D-ACEB-260D43F7EE2B}" type="slidenum">
              <a:rPr lang="fr-BE" smtClean="0"/>
              <a:pPr/>
              <a:t>‹N°›</a:t>
            </a:fld>
            <a:endParaRPr lang="fr-BE"/>
          </a:p>
        </p:txBody>
      </p:sp>
    </p:spTree>
    <p:extLst>
      <p:ext uri="{BB962C8B-B14F-4D97-AF65-F5344CB8AC3E}">
        <p14:creationId xmlns:p14="http://schemas.microsoft.com/office/powerpoint/2010/main" xmlns="" val="2481767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creatschool.com/methodologie"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4.xml"/><Relationship Id="rId18" Type="http://schemas.openxmlformats.org/officeDocument/2006/relationships/slide" Target="slide49.xml"/><Relationship Id="rId3" Type="http://schemas.openxmlformats.org/officeDocument/2006/relationships/slide" Target="slide5.xml"/><Relationship Id="rId21" Type="http://schemas.openxmlformats.org/officeDocument/2006/relationships/slide" Target="slide58.xml"/><Relationship Id="rId7" Type="http://schemas.openxmlformats.org/officeDocument/2006/relationships/slide" Target="slide12.xml"/><Relationship Id="rId12" Type="http://schemas.openxmlformats.org/officeDocument/2006/relationships/slide" Target="slide33.xml"/><Relationship Id="rId17" Type="http://schemas.openxmlformats.org/officeDocument/2006/relationships/slide" Target="slide42.xml"/><Relationship Id="rId2" Type="http://schemas.openxmlformats.org/officeDocument/2006/relationships/slide" Target="slide3.xml"/><Relationship Id="rId16" Type="http://schemas.openxmlformats.org/officeDocument/2006/relationships/slide" Target="slide47.xml"/><Relationship Id="rId20"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29.xml"/><Relationship Id="rId5" Type="http://schemas.openxmlformats.org/officeDocument/2006/relationships/slide" Target="slide9.xml"/><Relationship Id="rId15" Type="http://schemas.openxmlformats.org/officeDocument/2006/relationships/slide" Target="slide41.xml"/><Relationship Id="rId10" Type="http://schemas.openxmlformats.org/officeDocument/2006/relationships/slide" Target="slide25.xml"/><Relationship Id="rId19" Type="http://schemas.openxmlformats.org/officeDocument/2006/relationships/slide" Target="slide61.xml"/><Relationship Id="rId4" Type="http://schemas.openxmlformats.org/officeDocument/2006/relationships/slide" Target="slide8.xml"/><Relationship Id="rId9" Type="http://schemas.openxmlformats.org/officeDocument/2006/relationships/slide" Target="slide18.xml"/><Relationship Id="rId14" Type="http://schemas.openxmlformats.org/officeDocument/2006/relationships/slide" Target="slide36.xml"/><Relationship Id="rId22" Type="http://schemas.openxmlformats.org/officeDocument/2006/relationships/slide" Target="slide56.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computermeester.b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209007" y="8639"/>
            <a:ext cx="2873826" cy="1203584"/>
          </a:xfrm>
          <a:prstGeom prst="rect">
            <a:avLst/>
          </a:prstGeom>
          <a:noFill/>
          <a:ln w="9525">
            <a:noFill/>
            <a:miter lim="800000"/>
            <a:headEnd/>
            <a:tailEnd/>
          </a:ln>
          <a:effectLst/>
        </p:spPr>
      </p:pic>
      <p:pic>
        <p:nvPicPr>
          <p:cNvPr id="1026" name="Picture 2" descr="C:\Users\Asus\Desktop\logo_cecotepe.jpg"/>
          <p:cNvPicPr>
            <a:picLocks noChangeAspect="1" noChangeArrowheads="1"/>
          </p:cNvPicPr>
          <p:nvPr/>
        </p:nvPicPr>
        <p:blipFill>
          <a:blip r:embed="rId4" cstate="print"/>
          <a:srcRect t="22229" b="22914"/>
          <a:stretch>
            <a:fillRect/>
          </a:stretch>
        </p:blipFill>
        <p:spPr bwMode="auto">
          <a:xfrm>
            <a:off x="9906000" y="0"/>
            <a:ext cx="2286000" cy="1254035"/>
          </a:xfrm>
          <a:prstGeom prst="rect">
            <a:avLst/>
          </a:prstGeom>
          <a:noFill/>
        </p:spPr>
      </p:pic>
      <p:sp>
        <p:nvSpPr>
          <p:cNvPr id="7" name="Sous-titre 2"/>
          <p:cNvSpPr txBox="1">
            <a:spLocks/>
          </p:cNvSpPr>
          <p:nvPr/>
        </p:nvSpPr>
        <p:spPr>
          <a:xfrm>
            <a:off x="2037804" y="2416629"/>
            <a:ext cx="8712926" cy="30697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u="sng" dirty="0" smtClean="0"/>
              <a:t>Formatrice</a:t>
            </a:r>
            <a:r>
              <a:rPr lang="fr-BE" dirty="0" smtClean="0"/>
              <a:t> : Aude VERSCHUEREN</a:t>
            </a:r>
          </a:p>
          <a:p>
            <a:r>
              <a:rPr lang="fr-BE" sz="1600" u="sng" dirty="0" smtClean="0"/>
              <a:t>Titres</a:t>
            </a:r>
            <a:r>
              <a:rPr lang="fr-BE" sz="1600" dirty="0" smtClean="0"/>
              <a:t>: </a:t>
            </a:r>
            <a:r>
              <a:rPr lang="fr-BE" sz="1600" dirty="0" err="1" smtClean="0"/>
              <a:t>Qualified</a:t>
            </a:r>
            <a:r>
              <a:rPr lang="fr-BE" sz="1600" dirty="0" smtClean="0"/>
              <a:t> </a:t>
            </a:r>
            <a:r>
              <a:rPr lang="fr-BE" sz="1600" dirty="0" err="1" smtClean="0"/>
              <a:t>Teacher</a:t>
            </a:r>
            <a:r>
              <a:rPr lang="fr-BE" sz="1600" dirty="0" smtClean="0"/>
              <a:t> </a:t>
            </a:r>
            <a:r>
              <a:rPr lang="fr-BE" sz="1600" dirty="0" err="1" smtClean="0"/>
              <a:t>Status</a:t>
            </a:r>
            <a:r>
              <a:rPr lang="fr-BE" sz="1600" dirty="0" smtClean="0"/>
              <a:t> (United </a:t>
            </a:r>
            <a:r>
              <a:rPr lang="fr-BE" sz="1600" dirty="0" err="1" smtClean="0"/>
              <a:t>Kingdom</a:t>
            </a:r>
            <a:r>
              <a:rPr lang="fr-BE" sz="1600" dirty="0" smtClean="0"/>
              <a:t>, 2007)</a:t>
            </a:r>
          </a:p>
          <a:p>
            <a:r>
              <a:rPr lang="fr-BE" sz="1600" dirty="0" smtClean="0"/>
              <a:t>Psychopédagogue et AESS (</a:t>
            </a:r>
            <a:r>
              <a:rPr lang="fr-BE" sz="1600" dirty="0" err="1" smtClean="0"/>
              <a:t>ULg</a:t>
            </a:r>
            <a:r>
              <a:rPr lang="fr-BE" sz="1600" dirty="0" smtClean="0"/>
              <a:t>, 2002)</a:t>
            </a:r>
          </a:p>
          <a:p>
            <a:r>
              <a:rPr lang="fr-BE" sz="1600" u="sng" dirty="0" smtClean="0"/>
              <a:t>Expériences</a:t>
            </a:r>
            <a:r>
              <a:rPr lang="fr-BE" sz="1600" dirty="0" smtClean="0"/>
              <a:t>: Enseignante du cours d’anglais de la maternelle (apprentissage précoce) à la promotion sociale</a:t>
            </a:r>
          </a:p>
          <a:p>
            <a:r>
              <a:rPr lang="fr-BE" sz="1600" dirty="0" smtClean="0"/>
              <a:t>Enseignante des cours de sciences, histoire et géographie (2009-2016) en immersion anglaise </a:t>
            </a:r>
          </a:p>
          <a:p>
            <a:r>
              <a:rPr lang="fr-BE" sz="1600" dirty="0" smtClean="0"/>
              <a:t>Institutrice primaire 5-6 en immersion anglaise (2010-2011, 2018)</a:t>
            </a:r>
          </a:p>
          <a:p>
            <a:r>
              <a:rPr lang="fr-BE" sz="1600" dirty="0" smtClean="0"/>
              <a:t>Formatrice pour le module DI langues étrangères via l’IFC</a:t>
            </a:r>
          </a:p>
        </p:txBody>
      </p:sp>
      <p:sp>
        <p:nvSpPr>
          <p:cNvPr id="3" name="Sous-titre 2"/>
          <p:cNvSpPr>
            <a:spLocks noGrp="1"/>
          </p:cNvSpPr>
          <p:nvPr>
            <p:ph type="subTitle" idx="1"/>
          </p:nvPr>
        </p:nvSpPr>
        <p:spPr>
          <a:xfrm>
            <a:off x="1136468" y="718457"/>
            <a:ext cx="10502537" cy="1606732"/>
          </a:xfrm>
        </p:spPr>
        <p:txBody>
          <a:bodyPr>
            <a:noAutofit/>
          </a:bodyPr>
          <a:lstStyle/>
          <a:p>
            <a:pPr algn="ctr"/>
            <a:r>
              <a:rPr lang="fr-BE" sz="2800" u="sng" dirty="0" smtClean="0"/>
              <a:t>Formation EMILE/CLIL</a:t>
            </a:r>
            <a:endParaRPr lang="fr-BE" sz="2800" dirty="0" smtClean="0"/>
          </a:p>
          <a:p>
            <a:r>
              <a:rPr lang="fr-BE" sz="2800" b="1" dirty="0" smtClean="0"/>
              <a:t>E</a:t>
            </a:r>
            <a:r>
              <a:rPr lang="fr-BE" sz="2800" dirty="0" smtClean="0"/>
              <a:t>nseignement de </a:t>
            </a:r>
            <a:r>
              <a:rPr lang="fr-BE" sz="2800" b="1" dirty="0" smtClean="0"/>
              <a:t>M</a:t>
            </a:r>
            <a:r>
              <a:rPr lang="fr-BE" sz="2800" dirty="0" smtClean="0"/>
              <a:t>atières par l’</a:t>
            </a:r>
            <a:r>
              <a:rPr lang="fr-BE" sz="2800" b="1" dirty="0" smtClean="0"/>
              <a:t>I</a:t>
            </a:r>
            <a:r>
              <a:rPr lang="fr-BE" sz="2800" dirty="0" smtClean="0"/>
              <a:t>ntégration d’une </a:t>
            </a:r>
            <a:r>
              <a:rPr lang="fr-BE" sz="2800" b="1" dirty="0" smtClean="0"/>
              <a:t>L</a:t>
            </a:r>
            <a:r>
              <a:rPr lang="fr-BE" sz="2800" dirty="0" smtClean="0"/>
              <a:t>angue </a:t>
            </a:r>
            <a:r>
              <a:rPr lang="fr-BE" sz="2800" b="1" dirty="0" smtClean="0"/>
              <a:t>E</a:t>
            </a:r>
            <a:r>
              <a:rPr lang="fr-BE" sz="2800" dirty="0" smtClean="0"/>
              <a:t>trangère/ </a:t>
            </a:r>
            <a:r>
              <a:rPr lang="fr-BE" sz="2800" b="1" dirty="0" smtClean="0"/>
              <a:t>C</a:t>
            </a:r>
            <a:r>
              <a:rPr lang="fr-BE" sz="2800" dirty="0" smtClean="0"/>
              <a:t>ontent and </a:t>
            </a:r>
            <a:r>
              <a:rPr lang="fr-BE" sz="2800" b="1" dirty="0" err="1" smtClean="0"/>
              <a:t>L</a:t>
            </a:r>
            <a:r>
              <a:rPr lang="fr-BE" sz="2800" dirty="0" err="1" smtClean="0"/>
              <a:t>anguage</a:t>
            </a:r>
            <a:r>
              <a:rPr lang="fr-BE" sz="2800" dirty="0" smtClean="0"/>
              <a:t> </a:t>
            </a:r>
            <a:r>
              <a:rPr lang="fr-BE" sz="2800" b="1" dirty="0" err="1" smtClean="0"/>
              <a:t>I</a:t>
            </a:r>
            <a:r>
              <a:rPr lang="fr-BE" sz="2800" dirty="0" err="1" smtClean="0"/>
              <a:t>ntegrated</a:t>
            </a:r>
            <a:r>
              <a:rPr lang="fr-BE" sz="2800" dirty="0" smtClean="0"/>
              <a:t> </a:t>
            </a:r>
            <a:r>
              <a:rPr lang="fr-BE" sz="2800" b="1" dirty="0" smtClean="0"/>
              <a:t>L</a:t>
            </a:r>
            <a:r>
              <a:rPr lang="fr-BE" sz="2800" dirty="0" smtClean="0"/>
              <a:t>earning</a:t>
            </a:r>
            <a:endParaRPr lang="fr-BE" sz="2800" dirty="0"/>
          </a:p>
        </p:txBody>
      </p:sp>
      <p:sp>
        <p:nvSpPr>
          <p:cNvPr id="6" name="Espace réservé du numéro de diapositive 5"/>
          <p:cNvSpPr>
            <a:spLocks noGrp="1"/>
          </p:cNvSpPr>
          <p:nvPr>
            <p:ph type="sldNum" sz="quarter" idx="12"/>
          </p:nvPr>
        </p:nvSpPr>
        <p:spPr/>
        <p:txBody>
          <a:bodyPr/>
          <a:lstStyle/>
          <a:p>
            <a:fld id="{58861607-6F2F-4C6D-ACEB-260D43F7EE2B}" type="slidenum">
              <a:rPr lang="fr-BE" smtClean="0"/>
              <a:pPr/>
              <a:t>1</a:t>
            </a:fld>
            <a:endParaRPr lang="fr-BE"/>
          </a:p>
        </p:txBody>
      </p:sp>
      <p:sp>
        <p:nvSpPr>
          <p:cNvPr id="8" name="Espace réservé du pied de page 7"/>
          <p:cNvSpPr>
            <a:spLocks noGrp="1"/>
          </p:cNvSpPr>
          <p:nvPr>
            <p:ph type="ftr" sz="quarter" idx="11"/>
          </p:nvPr>
        </p:nvSpPr>
        <p:spPr>
          <a:xfrm>
            <a:off x="3738744" y="6109682"/>
            <a:ext cx="6280467" cy="365125"/>
          </a:xfrm>
        </p:spPr>
        <p:txBody>
          <a:bodyPr/>
          <a:lstStyle/>
          <a:p>
            <a:r>
              <a:rPr lang="fr-BE" sz="1400" u="sng" dirty="0" smtClean="0">
                <a:solidFill>
                  <a:schemeClr val="tx1"/>
                </a:solidFill>
              </a:rPr>
              <a:t>Copyright</a:t>
            </a:r>
            <a:r>
              <a:rPr lang="fr-BE" sz="1400" dirty="0" smtClean="0">
                <a:solidFill>
                  <a:schemeClr val="tx1"/>
                </a:solidFill>
              </a:rPr>
              <a:t>: Aude </a:t>
            </a:r>
            <a:r>
              <a:rPr lang="fr-BE" sz="1400" dirty="0" smtClean="0">
                <a:solidFill>
                  <a:schemeClr val="tx1"/>
                </a:solidFill>
              </a:rPr>
              <a:t>Verschueren, </a:t>
            </a:r>
            <a:r>
              <a:rPr lang="fr-BE" sz="1400" dirty="0" smtClean="0">
                <a:solidFill>
                  <a:schemeClr val="tx1"/>
                </a:solidFill>
              </a:rPr>
              <a:t>reproduction autorisée du </a:t>
            </a:r>
            <a:r>
              <a:rPr lang="fr-BE" sz="1400" dirty="0" smtClean="0">
                <a:solidFill>
                  <a:schemeClr val="tx1"/>
                </a:solidFill>
              </a:rPr>
              <a:t>document</a:t>
            </a:r>
            <a:endParaRPr lang="fr-BE" sz="1400" dirty="0">
              <a:solidFill>
                <a:schemeClr val="tx1"/>
              </a:solidFill>
            </a:endParaRPr>
          </a:p>
        </p:txBody>
      </p:sp>
      <p:sp>
        <p:nvSpPr>
          <p:cNvPr id="9" name="ZoneTexte 8"/>
          <p:cNvSpPr txBox="1"/>
          <p:nvPr/>
        </p:nvSpPr>
        <p:spPr>
          <a:xfrm>
            <a:off x="2473234" y="5525589"/>
            <a:ext cx="8473441" cy="923330"/>
          </a:xfrm>
          <a:prstGeom prst="rect">
            <a:avLst/>
          </a:prstGeom>
          <a:noFill/>
        </p:spPr>
        <p:txBody>
          <a:bodyPr wrap="square" rtlCol="0">
            <a:spAutoFit/>
          </a:bodyPr>
          <a:lstStyle/>
          <a:p>
            <a:pPr algn="ctr"/>
            <a:r>
              <a:rPr lang="fr-BE" b="1" dirty="0" smtClean="0"/>
              <a:t>Notes pour la formation accessibles librement à l’adresse</a:t>
            </a:r>
            <a:endParaRPr lang="fr-BE" dirty="0" smtClean="0"/>
          </a:p>
          <a:p>
            <a:pPr algn="ctr"/>
            <a:r>
              <a:rPr lang="fr-BE" dirty="0" smtClean="0">
                <a:hlinkClick r:id="rId5"/>
              </a:rPr>
              <a:t>https://</a:t>
            </a:r>
            <a:r>
              <a:rPr lang="fr-BE" dirty="0" smtClean="0">
                <a:hlinkClick r:id="rId5"/>
              </a:rPr>
              <a:t>www.creatschool.com/methodologie</a:t>
            </a:r>
            <a:endParaRPr lang="fr-BE" dirty="0" smtClean="0"/>
          </a:p>
          <a:p>
            <a:pPr algn="ctr"/>
            <a:endParaRPr lang="fr-BE" dirty="0"/>
          </a:p>
        </p:txBody>
      </p:sp>
    </p:spTree>
    <p:extLst>
      <p:ext uri="{BB962C8B-B14F-4D97-AF65-F5344CB8AC3E}">
        <p14:creationId xmlns:p14="http://schemas.microsoft.com/office/powerpoint/2010/main" xmlns="" val="3931312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89967" y="862885"/>
            <a:ext cx="8915400" cy="4906670"/>
          </a:xfrm>
        </p:spPr>
        <p:txBody>
          <a:bodyPr>
            <a:normAutofit/>
          </a:bodyPr>
          <a:lstStyle/>
          <a:p>
            <a:r>
              <a:rPr lang="fr-BE" sz="2000" dirty="0" smtClean="0"/>
              <a:t>Exemples</a:t>
            </a:r>
            <a:r>
              <a:rPr lang="fr-BE" sz="2000" dirty="0"/>
              <a:t> : Dans le fondamental, apprentissage en immersion à partir de la 3</a:t>
            </a:r>
            <a:r>
              <a:rPr lang="fr-BE" sz="2000" baseline="30000" dirty="0"/>
              <a:t>ème</a:t>
            </a:r>
            <a:r>
              <a:rPr lang="fr-BE" sz="2000" dirty="0"/>
              <a:t> maternelle, ou en 1</a:t>
            </a:r>
            <a:r>
              <a:rPr lang="fr-BE" sz="2000" baseline="30000" dirty="0"/>
              <a:t>ère</a:t>
            </a:r>
            <a:r>
              <a:rPr lang="fr-BE" sz="2000" dirty="0"/>
              <a:t> année primaire, ou encore à partir de la 3</a:t>
            </a:r>
            <a:r>
              <a:rPr lang="fr-BE" sz="2000" baseline="30000" dirty="0"/>
              <a:t>ème</a:t>
            </a:r>
            <a:r>
              <a:rPr lang="fr-BE" sz="2000" dirty="0"/>
              <a:t> année primaire. Dans le secondaire : immersion tardive ou précoce organisées dans des classes séparées ou mélangées suivant les établissements.</a:t>
            </a:r>
          </a:p>
          <a:p>
            <a:pPr marL="0" indent="0">
              <a:buNone/>
            </a:pPr>
            <a:endParaRPr lang="fr-BE" sz="2000" dirty="0"/>
          </a:p>
          <a:p>
            <a:pPr marL="0" indent="0">
              <a:buNone/>
            </a:pP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10</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443499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4022" y="375916"/>
            <a:ext cx="8911687" cy="1280890"/>
          </a:xfrm>
        </p:spPr>
        <p:txBody>
          <a:bodyPr/>
          <a:lstStyle/>
          <a:p>
            <a:r>
              <a:rPr lang="fr-BE" sz="3600" dirty="0" smtClean="0"/>
              <a:t>Bilinguisme: définitions</a:t>
            </a:r>
            <a:endParaRPr lang="fr-BE" dirty="0"/>
          </a:p>
        </p:txBody>
      </p:sp>
      <p:sp>
        <p:nvSpPr>
          <p:cNvPr id="3" name="Espace réservé du contenu 2"/>
          <p:cNvSpPr>
            <a:spLocks noGrp="1"/>
          </p:cNvSpPr>
          <p:nvPr>
            <p:ph idx="1"/>
          </p:nvPr>
        </p:nvSpPr>
        <p:spPr>
          <a:xfrm>
            <a:off x="1661749" y="1255816"/>
            <a:ext cx="8915400" cy="3777622"/>
          </a:xfrm>
        </p:spPr>
        <p:txBody>
          <a:bodyPr>
            <a:normAutofit/>
          </a:bodyPr>
          <a:lstStyle/>
          <a:p>
            <a:r>
              <a:rPr lang="fr-BE" sz="2400" dirty="0" smtClean="0"/>
              <a:t>« </a:t>
            </a:r>
            <a:r>
              <a:rPr lang="fr-BE" sz="2400" i="1" dirty="0" smtClean="0"/>
              <a:t>L’utilisation en alternance d’au moins deux langues par un individu. </a:t>
            </a:r>
            <a:r>
              <a:rPr lang="fr-BE" sz="2400" i="1" dirty="0" smtClean="0">
                <a:solidFill>
                  <a:srgbClr val="FF0000"/>
                </a:solidFill>
              </a:rPr>
              <a:t>Mais les conditions et les niveaux de maîtrise des langues des bilingues peuvent varier, rendant la définition ou le statut du bilingue complexe.</a:t>
            </a:r>
            <a:r>
              <a:rPr lang="fr-BE" sz="2400" i="1" dirty="0" smtClean="0"/>
              <a:t> Un bilingue peut être un enfant de 2 ans qui parle anglais avec sa mère et le français avec son père, </a:t>
            </a:r>
            <a:r>
              <a:rPr lang="fr-BE" sz="2400" dirty="0" smtClean="0"/>
              <a:t>[…] » </a:t>
            </a:r>
            <a:r>
              <a:rPr lang="fr-BE" sz="2400" dirty="0" err="1"/>
              <a:t>Bijeljac-Babić</a:t>
            </a:r>
            <a:r>
              <a:rPr lang="fr-BE" sz="2400" dirty="0"/>
              <a:t>, </a:t>
            </a:r>
            <a:r>
              <a:rPr lang="fr-BE" sz="2400" dirty="0" smtClean="0"/>
              <a:t>R. (2017, p23).</a:t>
            </a:r>
          </a:p>
          <a:p>
            <a:r>
              <a:rPr lang="fr-BE" sz="2400" dirty="0" smtClean="0"/>
              <a:t>« </a:t>
            </a:r>
            <a:r>
              <a:rPr lang="fr-BE" sz="2400" i="1" dirty="0" smtClean="0"/>
              <a:t>Capacité à utiliser alternativement deux langues</a:t>
            </a:r>
            <a:r>
              <a:rPr lang="fr-BE" sz="2400" dirty="0" smtClean="0"/>
              <a:t> » (Paradis, 1987 cité par Briquet, R. 2006, p20).</a:t>
            </a:r>
            <a:endParaRPr lang="fr-BE" sz="24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11</a:t>
            </a:fld>
            <a:endParaRPr lang="fr-BE"/>
          </a:p>
        </p:txBody>
      </p:sp>
      <p:sp>
        <p:nvSpPr>
          <p:cNvPr id="7" name="Espace réservé du pied de page 6"/>
          <p:cNvSpPr>
            <a:spLocks noGrp="1"/>
          </p:cNvSpPr>
          <p:nvPr>
            <p:ph type="ftr" sz="quarter" idx="11"/>
          </p:nvPr>
        </p:nvSpPr>
        <p:spPr/>
        <p:txBody>
          <a:bodyPr/>
          <a:lstStyle/>
          <a:p>
            <a:r>
              <a:rPr lang="fr-BE" smtClean="0"/>
              <a:t>Formation IFC EMILE/CLIL Copyright: Aude Verschueren</a:t>
            </a:r>
            <a:endParaRPr lang="fr-BE"/>
          </a:p>
        </p:txBody>
      </p:sp>
      <p:sp>
        <p:nvSpPr>
          <p:cNvPr id="6" name="ZoneTexte 5">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667877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6090" y="323665"/>
            <a:ext cx="8911687" cy="1280890"/>
          </a:xfrm>
        </p:spPr>
        <p:txBody>
          <a:bodyPr/>
          <a:lstStyle/>
          <a:p>
            <a:r>
              <a:rPr lang="fr-BE" dirty="0" smtClean="0"/>
              <a:t>Objectifs de l’EMILE</a:t>
            </a:r>
            <a:endParaRPr lang="fr-BE" dirty="0"/>
          </a:p>
        </p:txBody>
      </p:sp>
      <p:sp>
        <p:nvSpPr>
          <p:cNvPr id="3" name="Espace réservé du contenu 2"/>
          <p:cNvSpPr>
            <a:spLocks noGrp="1"/>
          </p:cNvSpPr>
          <p:nvPr>
            <p:ph idx="1"/>
          </p:nvPr>
        </p:nvSpPr>
        <p:spPr>
          <a:xfrm>
            <a:off x="1975258" y="1204911"/>
            <a:ext cx="8915400" cy="4301363"/>
          </a:xfrm>
        </p:spPr>
        <p:txBody>
          <a:bodyPr>
            <a:normAutofit/>
          </a:bodyPr>
          <a:lstStyle/>
          <a:p>
            <a:r>
              <a:rPr lang="fr-BE" sz="2400" dirty="0" smtClean="0"/>
              <a:t>Préparer des élèves à une société internationalisée</a:t>
            </a:r>
          </a:p>
          <a:p>
            <a:r>
              <a:rPr lang="fr-BE" sz="2400" dirty="0" smtClean="0"/>
              <a:t>Reconnaître les minorités</a:t>
            </a:r>
          </a:p>
          <a:p>
            <a:r>
              <a:rPr lang="fr-BE" sz="2400" dirty="0" smtClean="0"/>
              <a:t>Améliorer l’employabilité future</a:t>
            </a:r>
          </a:p>
          <a:p>
            <a:r>
              <a:rPr lang="fr-BE" sz="2400" dirty="0" smtClean="0"/>
              <a:t>Promouvoir la tolérance et la diversité culturelle</a:t>
            </a:r>
          </a:p>
          <a:p>
            <a:r>
              <a:rPr lang="fr-BE" sz="2400" dirty="0" smtClean="0"/>
              <a:t>Stimuler l’apprentissage des contenus matières</a:t>
            </a:r>
          </a:p>
          <a:p>
            <a:r>
              <a:rPr lang="fr-BE" sz="2400" dirty="0" smtClean="0"/>
              <a:t>Démocratiser l’apprentissage efficace d’une seconde langue via l’enseignement public</a:t>
            </a:r>
          </a:p>
          <a:p>
            <a:pPr marL="0" indent="0">
              <a:buNone/>
            </a:pPr>
            <a:r>
              <a:rPr lang="fr-BE" sz="2400" u="sng" dirty="0" smtClean="0"/>
              <a:t>Source</a:t>
            </a:r>
            <a:r>
              <a:rPr lang="fr-BE" sz="2400" dirty="0" smtClean="0"/>
              <a:t>: Eurydice, agence européenne de collecte d’informations en éducation</a:t>
            </a:r>
            <a:endParaRPr lang="fr-BE" sz="24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12</a:t>
            </a:fld>
            <a:endParaRPr lang="fr-BE"/>
          </a:p>
        </p:txBody>
      </p:sp>
      <p:sp>
        <p:nvSpPr>
          <p:cNvPr id="7" name="Espace réservé du pied de page 6"/>
          <p:cNvSpPr>
            <a:spLocks noGrp="1"/>
          </p:cNvSpPr>
          <p:nvPr>
            <p:ph type="ftr" sz="quarter" idx="11"/>
          </p:nvPr>
        </p:nvSpPr>
        <p:spPr/>
        <p:txBody>
          <a:bodyPr/>
          <a:lstStyle/>
          <a:p>
            <a:r>
              <a:rPr lang="fr-BE" smtClean="0"/>
              <a:t>Formation IFC EMILE/CLIL Copyright: Aude Verschueren</a:t>
            </a:r>
            <a:endParaRPr lang="fr-BE"/>
          </a:p>
        </p:txBody>
      </p:sp>
      <p:sp>
        <p:nvSpPr>
          <p:cNvPr id="6" name="ZoneTexte 5">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340636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37167" y="785979"/>
            <a:ext cx="9337183" cy="5885645"/>
          </a:xfrm>
        </p:spPr>
        <p:txBody>
          <a:bodyPr>
            <a:normAutofit/>
          </a:bodyPr>
          <a:lstStyle/>
          <a:p>
            <a:r>
              <a:rPr lang="fr-BE" sz="2400" b="1" dirty="0" smtClean="0"/>
              <a:t>Au sortir de la 3</a:t>
            </a:r>
            <a:r>
              <a:rPr lang="fr-BE" sz="2400" b="1" baseline="30000" dirty="0" smtClean="0"/>
              <a:t>ème</a:t>
            </a:r>
            <a:r>
              <a:rPr lang="fr-BE" sz="2400" b="1" dirty="0" smtClean="0"/>
              <a:t> maternelle</a:t>
            </a:r>
            <a:r>
              <a:rPr lang="fr-BE" dirty="0" smtClean="0"/>
              <a:t>, l’enfant devra avoir </a:t>
            </a:r>
            <a:r>
              <a:rPr lang="fr-BE" sz="2400" u="sng" dirty="0" smtClean="0">
                <a:solidFill>
                  <a:srgbClr val="FF0000"/>
                </a:solidFill>
              </a:rPr>
              <a:t>acquis les prérequis en vocabulaire et les structures de base de la L2</a:t>
            </a:r>
            <a:r>
              <a:rPr lang="fr-BE" dirty="0" smtClean="0"/>
              <a:t> pour pouvoir entreprendre </a:t>
            </a:r>
            <a:r>
              <a:rPr lang="fr-BE" u="sng" dirty="0" smtClean="0"/>
              <a:t>l’apprentissage de la lecture dans cette langue dès le début de la 1</a:t>
            </a:r>
            <a:r>
              <a:rPr lang="fr-BE" u="sng" baseline="30000" dirty="0" smtClean="0"/>
              <a:t>ère</a:t>
            </a:r>
            <a:r>
              <a:rPr lang="fr-BE" u="sng" dirty="0" smtClean="0"/>
              <a:t> primaire</a:t>
            </a:r>
            <a:r>
              <a:rPr lang="fr-BE" dirty="0" smtClean="0"/>
              <a:t>. L’entrée en langue est d’une importance capitale (Briquet, R. 2006, p54</a:t>
            </a:r>
            <a:r>
              <a:rPr lang="fr-BE" dirty="0" smtClean="0">
                <a:solidFill>
                  <a:schemeClr val="tx1"/>
                </a:solidFill>
              </a:rPr>
              <a:t>).  </a:t>
            </a:r>
          </a:p>
          <a:p>
            <a:pPr marL="0" indent="0">
              <a:buNone/>
            </a:pPr>
            <a:r>
              <a:rPr lang="fr-BE" dirty="0" smtClean="0"/>
              <a:t>Par  exemple (</a:t>
            </a:r>
            <a:r>
              <a:rPr lang="fr-BE" dirty="0" err="1" smtClean="0"/>
              <a:t>R.Briquet</a:t>
            </a:r>
            <a:r>
              <a:rPr lang="fr-BE" dirty="0" smtClean="0"/>
              <a:t>), à l’entrée en 3</a:t>
            </a:r>
            <a:r>
              <a:rPr lang="fr-BE" baseline="30000" dirty="0" smtClean="0"/>
              <a:t>ème</a:t>
            </a:r>
            <a:r>
              <a:rPr lang="fr-BE" dirty="0" smtClean="0"/>
              <a:t>, l’enfant ne peut le plus souvent s’exprimer qu’en français mais l’instituteur/~</a:t>
            </a:r>
            <a:r>
              <a:rPr lang="fr-BE" dirty="0" err="1" smtClean="0"/>
              <a:t>trice</a:t>
            </a:r>
            <a:r>
              <a:rPr lang="fr-BE" dirty="0" smtClean="0"/>
              <a:t> répétera en langue cible et lui suggérera de </a:t>
            </a:r>
            <a:r>
              <a:rPr lang="fr-BE" u="sng" dirty="0" smtClean="0">
                <a:solidFill>
                  <a:srgbClr val="FF0000"/>
                </a:solidFill>
              </a:rPr>
              <a:t>répéter à son tour</a:t>
            </a:r>
            <a:r>
              <a:rPr lang="fr-BE" dirty="0" smtClean="0"/>
              <a:t>.</a:t>
            </a:r>
          </a:p>
          <a:p>
            <a:r>
              <a:rPr lang="fr-BE" sz="2400" b="1" dirty="0"/>
              <a:t>À l’issue de la 2ème </a:t>
            </a:r>
            <a:r>
              <a:rPr lang="fr-BE" sz="2400" b="1" dirty="0" smtClean="0"/>
              <a:t>primaire </a:t>
            </a:r>
            <a:r>
              <a:rPr lang="fr-BE" dirty="0" smtClean="0"/>
              <a:t>(épreuve externe en français à la fin de la 2</a:t>
            </a:r>
            <a:r>
              <a:rPr lang="fr-BE" baseline="30000" dirty="0" smtClean="0"/>
              <a:t>ème</a:t>
            </a:r>
            <a:r>
              <a:rPr lang="fr-BE" dirty="0" smtClean="0"/>
              <a:t> année), l’élève doit être capable de </a:t>
            </a:r>
            <a:r>
              <a:rPr lang="fr-BE" sz="2400" u="sng" dirty="0" smtClean="0">
                <a:solidFill>
                  <a:srgbClr val="FF0000"/>
                </a:solidFill>
              </a:rPr>
              <a:t>lire dans les deux langues</a:t>
            </a:r>
            <a:r>
              <a:rPr lang="fr-BE" dirty="0" smtClean="0"/>
              <a:t>, </a:t>
            </a:r>
            <a:r>
              <a:rPr lang="fr-BE" u="sng" dirty="0" smtClean="0"/>
              <a:t>la lecture étant commencée dès la 1</a:t>
            </a:r>
            <a:r>
              <a:rPr lang="fr-BE" u="sng" baseline="30000" dirty="0" smtClean="0"/>
              <a:t>ère</a:t>
            </a:r>
            <a:r>
              <a:rPr lang="fr-BE" u="sng" dirty="0" smtClean="0"/>
              <a:t> année</a:t>
            </a:r>
            <a:r>
              <a:rPr lang="fr-BE" dirty="0" smtClean="0"/>
              <a:t>. </a:t>
            </a:r>
          </a:p>
          <a:p>
            <a:pPr marL="0" indent="0">
              <a:buNone/>
            </a:pPr>
            <a:r>
              <a:rPr lang="fr-BE" dirty="0" smtClean="0"/>
              <a:t>Lors de cette phase d’apprentissage de la lecture en L2 en 1</a:t>
            </a:r>
            <a:r>
              <a:rPr lang="fr-BE" baseline="30000" dirty="0" smtClean="0"/>
              <a:t>ère</a:t>
            </a:r>
            <a:r>
              <a:rPr lang="fr-BE" dirty="0" smtClean="0"/>
              <a:t> année, il est </a:t>
            </a:r>
            <a:r>
              <a:rPr lang="fr-BE" u="sng" dirty="0" smtClean="0"/>
              <a:t>fortement déconseillé de le faire en français </a:t>
            </a:r>
            <a:r>
              <a:rPr lang="fr-BE" dirty="0" smtClean="0"/>
              <a:t>au risque d’erreurs de prononciation et de confusion de phonèmes. Ce n’est qu’à partir de la 2</a:t>
            </a:r>
            <a:r>
              <a:rPr lang="fr-BE" baseline="30000" dirty="0" smtClean="0"/>
              <a:t>ème</a:t>
            </a:r>
            <a:r>
              <a:rPr lang="fr-BE" dirty="0" smtClean="0"/>
              <a:t> année, lorsque l’enfant pourra lire en langue cible, qu’il est conseillé de l’apprendre en langue maternelle. L’enseignant francophone devra alors organiser le transfert des compétences en lecture (ibid., p55).</a:t>
            </a:r>
          </a:p>
          <a:p>
            <a:pPr marL="0" indent="0">
              <a:buNone/>
            </a:pPr>
            <a:endParaRPr lang="fr-BE"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13</a:t>
            </a:fld>
            <a:endParaRPr lang="fr-BE"/>
          </a:p>
        </p:txBody>
      </p:sp>
      <p:sp>
        <p:nvSpPr>
          <p:cNvPr id="6" name="Titre 1"/>
          <p:cNvSpPr>
            <a:spLocks noGrp="1"/>
          </p:cNvSpPr>
          <p:nvPr>
            <p:ph type="title"/>
          </p:nvPr>
        </p:nvSpPr>
        <p:spPr>
          <a:xfrm>
            <a:off x="1600147" y="232225"/>
            <a:ext cx="8911687" cy="616861"/>
          </a:xfrm>
        </p:spPr>
        <p:txBody>
          <a:bodyPr>
            <a:normAutofit fontScale="90000"/>
          </a:bodyPr>
          <a:lstStyle/>
          <a:p>
            <a:r>
              <a:rPr lang="fr-BE" dirty="0" smtClean="0"/>
              <a:t>Objectifs de l’EMILE</a:t>
            </a:r>
            <a:endParaRPr lang="fr-BE" dirty="0"/>
          </a:p>
        </p:txBody>
      </p:sp>
      <p:sp>
        <p:nvSpPr>
          <p:cNvPr id="8" name="Espace réservé du pied de page 7"/>
          <p:cNvSpPr>
            <a:spLocks noGrp="1"/>
          </p:cNvSpPr>
          <p:nvPr>
            <p:ph type="ftr" sz="quarter" idx="11"/>
          </p:nvPr>
        </p:nvSpPr>
        <p:spPr>
          <a:xfrm>
            <a:off x="7252653" y="6492875"/>
            <a:ext cx="3471954" cy="365125"/>
          </a:xfrm>
        </p:spPr>
        <p:txBody>
          <a:bodyPr/>
          <a:lstStyle/>
          <a:p>
            <a:r>
              <a:rPr lang="fr-BE" dirty="0" smtClean="0"/>
              <a:t>Formation IFC EMILE/CLIL Copyright: Aude Verschueren</a:t>
            </a:r>
            <a:endParaRPr lang="fr-BE" dirty="0"/>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68611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2045" y="375916"/>
            <a:ext cx="9349241" cy="1280890"/>
          </a:xfrm>
        </p:spPr>
        <p:txBody>
          <a:bodyPr/>
          <a:lstStyle/>
          <a:p>
            <a:r>
              <a:rPr lang="fr-BE" dirty="0" smtClean="0"/>
              <a:t>Préambule: Comment l’enfant acquiert-il la parole?</a:t>
            </a:r>
            <a:endParaRPr lang="fr-BE" dirty="0"/>
          </a:p>
        </p:txBody>
      </p:sp>
      <p:sp>
        <p:nvSpPr>
          <p:cNvPr id="3" name="Espace réservé du contenu 2"/>
          <p:cNvSpPr>
            <a:spLocks noGrp="1"/>
          </p:cNvSpPr>
          <p:nvPr>
            <p:ph idx="1"/>
          </p:nvPr>
        </p:nvSpPr>
        <p:spPr>
          <a:xfrm>
            <a:off x="1975257" y="1659535"/>
            <a:ext cx="9465413" cy="4752305"/>
          </a:xfrm>
        </p:spPr>
        <p:txBody>
          <a:bodyPr>
            <a:noAutofit/>
          </a:bodyPr>
          <a:lstStyle/>
          <a:p>
            <a:r>
              <a:rPr lang="fr-BE" sz="2000" dirty="0" smtClean="0"/>
              <a:t>En </a:t>
            </a:r>
            <a:r>
              <a:rPr lang="fr-BE" sz="2000" b="1" dirty="0" smtClean="0">
                <a:solidFill>
                  <a:srgbClr val="FF0000"/>
                </a:solidFill>
              </a:rPr>
              <a:t>trois ans</a:t>
            </a:r>
            <a:r>
              <a:rPr lang="fr-BE" sz="2000" dirty="0" smtClean="0"/>
              <a:t>, l’enfant acquiert le langage grâce à ses </a:t>
            </a:r>
            <a:r>
              <a:rPr lang="fr-BE" sz="2000" b="1" dirty="0" smtClean="0"/>
              <a:t>capacités perceptives initiales pour les sons de la parole</a:t>
            </a:r>
            <a:r>
              <a:rPr lang="fr-BE" sz="2000" dirty="0" smtClean="0"/>
              <a:t> (préférence constatée chez une bébé pour les sons de la parole humaine sur d’autres bruits, et la voix de sa mère à celle d’une autre personne, </a:t>
            </a:r>
            <a:r>
              <a:rPr lang="fr-BE" sz="2000" dirty="0" err="1" smtClean="0"/>
              <a:t>Mehler</a:t>
            </a:r>
            <a:r>
              <a:rPr lang="fr-BE" sz="2000" dirty="0" smtClean="0"/>
              <a:t> et al., 1978), des capacités d’apprentissage puissantes (activité cérébrale mesurée par imagerie), et </a:t>
            </a:r>
            <a:r>
              <a:rPr lang="fr-BE" sz="2000" b="1" dirty="0" smtClean="0"/>
              <a:t>en étant exposé de manière régulière et continue à la langue</a:t>
            </a:r>
            <a:r>
              <a:rPr lang="fr-BE" sz="2000" dirty="0" smtClean="0"/>
              <a:t>.</a:t>
            </a:r>
          </a:p>
          <a:p>
            <a:r>
              <a:rPr lang="fr-BE" sz="2000" dirty="0" smtClean="0"/>
              <a:t>L’acquisition simultanée de deux langues, dès la naissance (famille bilingue), se fait SPONTANÉMENT et la maîtrise de deux </a:t>
            </a:r>
            <a:r>
              <a:rPr lang="fr-BE" sz="2000" dirty="0"/>
              <a:t>langues est avérée dès l’âge de 3 ans.</a:t>
            </a:r>
            <a:endParaRPr lang="fr-BE" sz="2000" dirty="0" smtClean="0"/>
          </a:p>
          <a:p>
            <a:pPr marL="0" indent="0">
              <a:buNone/>
            </a:pPr>
            <a:r>
              <a:rPr lang="fr-BE" sz="2000" u="sng" dirty="0" smtClean="0"/>
              <a:t>Étapes du processus</a:t>
            </a:r>
            <a:r>
              <a:rPr lang="fr-BE" sz="2000" dirty="0" smtClean="0"/>
              <a:t>: 	</a:t>
            </a:r>
            <a:r>
              <a:rPr lang="fr-BE" sz="2000" dirty="0" smtClean="0">
                <a:solidFill>
                  <a:srgbClr val="C00000"/>
                </a:solidFill>
                <a:sym typeface="Wingdings 2" panose="05020102010507070707" pitchFamily="18" charset="2"/>
              </a:rPr>
              <a:t>1. </a:t>
            </a:r>
            <a:r>
              <a:rPr lang="fr-BE" sz="2000" dirty="0" smtClean="0"/>
              <a:t>différenciation des sons utilisés dans les 2 langues</a:t>
            </a:r>
          </a:p>
          <a:p>
            <a:pPr marL="0" indent="0">
              <a:buNone/>
            </a:pPr>
            <a:r>
              <a:rPr lang="fr-BE" sz="2000" dirty="0" smtClean="0"/>
              <a:t>						</a:t>
            </a:r>
            <a:r>
              <a:rPr lang="fr-BE" sz="2000" dirty="0" smtClean="0">
                <a:solidFill>
                  <a:srgbClr val="C00000"/>
                </a:solidFill>
                <a:sym typeface="Wingdings 2" panose="05020102010507070707" pitchFamily="18" charset="2"/>
              </a:rPr>
              <a:t>2. </a:t>
            </a:r>
            <a:r>
              <a:rPr lang="fr-BE" sz="2000" dirty="0" smtClean="0"/>
              <a:t>compréhension distincte référent-référé</a:t>
            </a:r>
          </a:p>
          <a:p>
            <a:pPr marL="0" indent="0">
              <a:buNone/>
            </a:pPr>
            <a:r>
              <a:rPr lang="fr-BE" sz="2000" dirty="0" smtClean="0"/>
              <a:t> 						</a:t>
            </a:r>
            <a:r>
              <a:rPr lang="fr-BE" sz="2000" dirty="0" smtClean="0">
                <a:solidFill>
                  <a:srgbClr val="C00000"/>
                </a:solidFill>
                <a:sym typeface="Wingdings 2" panose="05020102010507070707" pitchFamily="18" charset="2"/>
              </a:rPr>
              <a:t>3.</a:t>
            </a:r>
            <a:r>
              <a:rPr lang="fr-BE" sz="2000" dirty="0" smtClean="0">
                <a:sym typeface="Wingdings 2" panose="05020102010507070707" pitchFamily="18" charset="2"/>
              </a:rPr>
              <a:t> </a:t>
            </a:r>
            <a:r>
              <a:rPr lang="fr-BE" sz="2000" dirty="0" smtClean="0"/>
              <a:t>production orale</a:t>
            </a:r>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14</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367194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71898" y="615425"/>
            <a:ext cx="10058399" cy="5937161"/>
          </a:xfrm>
        </p:spPr>
        <p:txBody>
          <a:bodyPr>
            <a:noAutofit/>
          </a:bodyPr>
          <a:lstStyle/>
          <a:p>
            <a:r>
              <a:rPr lang="fr-BE" sz="2000" b="1" dirty="0" smtClean="0"/>
              <a:t>Quelques semaines avant la naissance, </a:t>
            </a:r>
            <a:r>
              <a:rPr lang="fr-BE" sz="2000" dirty="0" smtClean="0"/>
              <a:t>à partir de </a:t>
            </a:r>
            <a:r>
              <a:rPr lang="fr-BE" sz="2000" dirty="0" smtClean="0">
                <a:solidFill>
                  <a:srgbClr val="FF0000"/>
                </a:solidFill>
              </a:rPr>
              <a:t>7 mois de gestation, le système auditif est fonctionnel</a:t>
            </a:r>
            <a:r>
              <a:rPr lang="fr-BE" sz="2000" dirty="0" smtClean="0"/>
              <a:t> (Lecanuet </a:t>
            </a:r>
            <a:r>
              <a:rPr lang="fr-BE" sz="2000" dirty="0"/>
              <a:t>et al., 1993, cité par </a:t>
            </a:r>
            <a:r>
              <a:rPr lang="fr-BE" sz="2000" dirty="0" err="1"/>
              <a:t>Bijeljac</a:t>
            </a:r>
            <a:r>
              <a:rPr lang="fr-BE" sz="2000" dirty="0"/>
              <a:t>-</a:t>
            </a:r>
            <a:r>
              <a:rPr lang="fr-BE" sz="2000" dirty="0" err="1"/>
              <a:t>Babić</a:t>
            </a:r>
            <a:r>
              <a:rPr lang="fr-BE" sz="2000" dirty="0"/>
              <a:t>, 2017, </a:t>
            </a:r>
            <a:r>
              <a:rPr lang="fr-BE" sz="2000" dirty="0" smtClean="0"/>
              <a:t>p30), l’enfant entend les </a:t>
            </a:r>
            <a:r>
              <a:rPr lang="fr-BE" sz="2000" u="sng" dirty="0" smtClean="0"/>
              <a:t>sons de la parole </a:t>
            </a:r>
            <a:r>
              <a:rPr lang="fr-BE" sz="2000" dirty="0" smtClean="0"/>
              <a:t>(distinction des phonèmes de la langue) et commence à les </a:t>
            </a:r>
            <a:r>
              <a:rPr lang="fr-BE" sz="2000" u="sng" dirty="0" smtClean="0"/>
              <a:t>coder</a:t>
            </a:r>
            <a:r>
              <a:rPr lang="fr-BE" sz="2000" dirty="0" smtClean="0"/>
              <a:t> (Dehaene-</a:t>
            </a:r>
            <a:r>
              <a:rPr lang="fr-BE" sz="2000" dirty="0" err="1" smtClean="0"/>
              <a:t>Lambertz</a:t>
            </a:r>
            <a:r>
              <a:rPr lang="fr-BE" sz="2000" dirty="0" smtClean="0"/>
              <a:t> et al., 2002; </a:t>
            </a:r>
            <a:r>
              <a:rPr lang="fr-BE" sz="2000" dirty="0" err="1" smtClean="0"/>
              <a:t>Bertoncini</a:t>
            </a:r>
            <a:r>
              <a:rPr lang="fr-BE" sz="2000" dirty="0" smtClean="0"/>
              <a:t> et Cabrera, 2014, cités </a:t>
            </a:r>
            <a:r>
              <a:rPr lang="fr-BE" sz="2000" dirty="0"/>
              <a:t>par </a:t>
            </a:r>
            <a:r>
              <a:rPr lang="fr-BE" sz="2000" dirty="0" smtClean="0"/>
              <a:t>ibid., p30-31). </a:t>
            </a:r>
          </a:p>
          <a:p>
            <a:r>
              <a:rPr lang="fr-BE" sz="2000" b="1" dirty="0" smtClean="0"/>
              <a:t>Après la naissance</a:t>
            </a:r>
            <a:r>
              <a:rPr lang="fr-BE" sz="2000" dirty="0" smtClean="0"/>
              <a:t>, le bébé est capable de </a:t>
            </a:r>
            <a:r>
              <a:rPr lang="fr-BE" sz="2000" dirty="0" smtClean="0">
                <a:solidFill>
                  <a:srgbClr val="FF0000"/>
                </a:solidFill>
              </a:rPr>
              <a:t>se remémorer des séquences auditives</a:t>
            </a:r>
            <a:r>
              <a:rPr lang="fr-BE" sz="2000" dirty="0" smtClean="0"/>
              <a:t> (musique ou parole) présentées de façon répétée au cours des 8</a:t>
            </a:r>
            <a:r>
              <a:rPr lang="fr-BE" sz="2000" baseline="30000" dirty="0" smtClean="0"/>
              <a:t>ème</a:t>
            </a:r>
            <a:r>
              <a:rPr lang="fr-BE" sz="2000" dirty="0" smtClean="0"/>
              <a:t> et 9</a:t>
            </a:r>
            <a:r>
              <a:rPr lang="fr-BE" sz="2000" baseline="30000" dirty="0" smtClean="0"/>
              <a:t>ème</a:t>
            </a:r>
            <a:r>
              <a:rPr lang="fr-BE" sz="2000" dirty="0" smtClean="0"/>
              <a:t> mois de grossesse. Cette </a:t>
            </a:r>
            <a:r>
              <a:rPr lang="fr-BE" sz="2000" u="sng" dirty="0" smtClean="0"/>
              <a:t>mémoire de reconnaissance</a:t>
            </a:r>
            <a:r>
              <a:rPr lang="fr-BE" sz="2000" dirty="0" smtClean="0"/>
              <a:t> peut perdurer au moins quelques mois après la naissance (</a:t>
            </a:r>
            <a:r>
              <a:rPr lang="fr-BE" sz="2000" dirty="0" err="1"/>
              <a:t>Bijeljac-Babić</a:t>
            </a:r>
            <a:r>
              <a:rPr lang="fr-BE" sz="2000" dirty="0"/>
              <a:t>, 2017, </a:t>
            </a:r>
            <a:r>
              <a:rPr lang="fr-BE" sz="2000" dirty="0" smtClean="0"/>
              <a:t>p31). </a:t>
            </a:r>
          </a:p>
          <a:p>
            <a:pPr marL="0" indent="0">
              <a:buNone/>
            </a:pPr>
            <a:r>
              <a:rPr lang="fr-BE" sz="2000" dirty="0" smtClean="0"/>
              <a:t>Pour </a:t>
            </a:r>
            <a:r>
              <a:rPr lang="fr-BE" sz="2000" u="sng" dirty="0" smtClean="0"/>
              <a:t>détecter les frontières entre les mots</a:t>
            </a:r>
            <a:r>
              <a:rPr lang="fr-BE" sz="2000" dirty="0" smtClean="0"/>
              <a:t>, les nourrissons sont sensibles aux variations de l’intonation (Christophe et al., cité par ibid., p34), à la position de l’accent dans le mot (</a:t>
            </a:r>
            <a:r>
              <a:rPr lang="fr-BE" sz="2000" dirty="0" err="1" smtClean="0"/>
              <a:t>Sansavini</a:t>
            </a:r>
            <a:r>
              <a:rPr lang="fr-BE" sz="2000" dirty="0" smtClean="0"/>
              <a:t> et al., 1997, cité par ibid., p34), à la rythmicité produite par l’alternance de syllabes accentuées et non accentuées, ou par la régularité dans la durée des syllabes (</a:t>
            </a:r>
            <a:r>
              <a:rPr lang="fr-BE" sz="2000" dirty="0" err="1" smtClean="0"/>
              <a:t>Nazzi</a:t>
            </a:r>
            <a:r>
              <a:rPr lang="fr-BE" sz="2000" dirty="0" smtClean="0"/>
              <a:t> et al., 2005; </a:t>
            </a:r>
            <a:r>
              <a:rPr lang="fr-BE" sz="2000" dirty="0" err="1" smtClean="0"/>
              <a:t>Nazzi</a:t>
            </a:r>
            <a:r>
              <a:rPr lang="fr-BE" sz="2000" dirty="0" smtClean="0"/>
              <a:t> et al.2006; cités par ibid., p34), ou encore à la variation des tons (ex. chinois) selon les caractéristiques linguistiques des langues de son environnement.</a:t>
            </a:r>
          </a:p>
          <a:p>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15</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675072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85651" y="626785"/>
            <a:ext cx="8822028" cy="5901700"/>
          </a:xfrm>
        </p:spPr>
        <p:txBody>
          <a:bodyPr>
            <a:normAutofit lnSpcReduction="10000"/>
          </a:bodyPr>
          <a:lstStyle/>
          <a:p>
            <a:r>
              <a:rPr lang="fr-BE" sz="2000" b="1" dirty="0" smtClean="0"/>
              <a:t>Pendant les premiers mois de la vie</a:t>
            </a:r>
            <a:r>
              <a:rPr lang="fr-BE" sz="2000" dirty="0" smtClean="0"/>
              <a:t>, les contrastes des différentes langues sont traités comme d’autres contrastes non langagiers complexes. Lorsque le mode langage (speech mode) se développe, la perception des contrastes se fait par ASSIMILATION aux contrastes rencontrés dans la langue maternelle - comparaison et intégration. (</a:t>
            </a:r>
            <a:r>
              <a:rPr lang="fr-BE" sz="2000" dirty="0" err="1" smtClean="0"/>
              <a:t>Jusczyk</a:t>
            </a:r>
            <a:r>
              <a:rPr lang="fr-BE" sz="2000" dirty="0" smtClean="0"/>
              <a:t>, 1997 et Best, 1994, cités par </a:t>
            </a:r>
            <a:r>
              <a:rPr lang="fr-BE" sz="2000" dirty="0" err="1" smtClean="0"/>
              <a:t>Bijeljac</a:t>
            </a:r>
            <a:r>
              <a:rPr lang="fr-BE" sz="2000" dirty="0" smtClean="0"/>
              <a:t>-</a:t>
            </a:r>
            <a:r>
              <a:rPr lang="fr-BE" sz="2000" dirty="0" err="1" smtClean="0"/>
              <a:t>Babić</a:t>
            </a:r>
            <a:r>
              <a:rPr lang="fr-BE" sz="2000" dirty="0" smtClean="0"/>
              <a:t>, 2017, p37)</a:t>
            </a:r>
          </a:p>
          <a:p>
            <a:r>
              <a:rPr lang="fr-BE" sz="2000" dirty="0" smtClean="0"/>
              <a:t>À partir de cette période, </a:t>
            </a:r>
            <a:r>
              <a:rPr lang="fr-BE" sz="2000" u="sng" dirty="0" smtClean="0">
                <a:solidFill>
                  <a:srgbClr val="FF0000"/>
                </a:solidFill>
              </a:rPr>
              <a:t>le nourrisson focalise son attention sur les phonèmes pertinents de sa langue maternelle et son cerveau crée des catégories</a:t>
            </a:r>
            <a:r>
              <a:rPr lang="fr-BE" sz="2000" dirty="0" smtClean="0">
                <a:solidFill>
                  <a:srgbClr val="FF0000"/>
                </a:solidFill>
              </a:rPr>
              <a:t>.</a:t>
            </a:r>
          </a:p>
          <a:p>
            <a:pPr marL="0" indent="0" algn="ctr">
              <a:buNone/>
            </a:pPr>
            <a:r>
              <a:rPr lang="fr-BE" sz="2000" b="1" dirty="0" smtClean="0"/>
              <a:t>L’introduction d’une L2 dans son environnement va réorganiser ces catégories établies pour que d’autres contrastes phonétiques soient différenciés </a:t>
            </a:r>
            <a:r>
              <a:rPr lang="fr-BE" sz="2000" dirty="0" smtClean="0"/>
              <a:t>(</a:t>
            </a:r>
            <a:r>
              <a:rPr lang="fr-BE" sz="2000" dirty="0" err="1"/>
              <a:t>Bijeljac-Babić</a:t>
            </a:r>
            <a:r>
              <a:rPr lang="fr-BE" sz="2000" dirty="0"/>
              <a:t>, </a:t>
            </a:r>
            <a:r>
              <a:rPr lang="fr-BE" sz="2000" dirty="0" smtClean="0"/>
              <a:t>2017, p.37).</a:t>
            </a:r>
          </a:p>
          <a:p>
            <a:pPr marL="0" indent="0">
              <a:buNone/>
            </a:pPr>
            <a:r>
              <a:rPr lang="fr-BE" sz="2600" dirty="0" smtClean="0"/>
              <a:t>D’où la </a:t>
            </a:r>
            <a:r>
              <a:rPr lang="fr-BE" sz="2600" b="1" cap="all" dirty="0" smtClean="0"/>
              <a:t>nécessité de prioriser </a:t>
            </a:r>
            <a:r>
              <a:rPr lang="fr-BE" sz="2600" b="1" u="sng" cap="all" dirty="0" smtClean="0">
                <a:solidFill>
                  <a:srgbClr val="FF0000"/>
                </a:solidFill>
              </a:rPr>
              <a:t>l’apprentissage des sons de la langue</a:t>
            </a:r>
            <a:r>
              <a:rPr lang="fr-BE" sz="2600" dirty="0">
                <a:solidFill>
                  <a:srgbClr val="FF0000"/>
                </a:solidFill>
              </a:rPr>
              <a:t> </a:t>
            </a:r>
            <a:r>
              <a:rPr lang="fr-BE" sz="2600" u="sng" dirty="0" smtClean="0"/>
              <a:t>en reconnaissance auditive et en expression orale </a:t>
            </a:r>
            <a:r>
              <a:rPr lang="fr-BE" sz="2600" dirty="0" smtClean="0"/>
              <a:t>dès que l’enfant commence à s’exprimer (voir outils apportés)</a:t>
            </a:r>
          </a:p>
        </p:txBody>
      </p:sp>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885" y="4568392"/>
            <a:ext cx="1509403" cy="1333460"/>
          </a:xfrm>
          <a:prstGeom prst="rect">
            <a:avLst/>
          </a:prstGeom>
        </p:spPr>
      </p:pic>
      <p:sp>
        <p:nvSpPr>
          <p:cNvPr id="4" name="Espace réservé du numéro de diapositive 3"/>
          <p:cNvSpPr>
            <a:spLocks noGrp="1"/>
          </p:cNvSpPr>
          <p:nvPr>
            <p:ph type="sldNum" sz="quarter" idx="12"/>
          </p:nvPr>
        </p:nvSpPr>
        <p:spPr/>
        <p:txBody>
          <a:bodyPr/>
          <a:lstStyle/>
          <a:p>
            <a:fld id="{58861607-6F2F-4C6D-ACEB-260D43F7EE2B}" type="slidenum">
              <a:rPr lang="fr-BE" smtClean="0"/>
              <a:pPr/>
              <a:t>16</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3"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96215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4834" y="349790"/>
            <a:ext cx="8911687" cy="838930"/>
          </a:xfrm>
        </p:spPr>
        <p:txBody>
          <a:bodyPr/>
          <a:lstStyle/>
          <a:p>
            <a:r>
              <a:rPr lang="fr-BE" dirty="0" smtClean="0"/>
              <a:t>Bilan de la première année de vie</a:t>
            </a:r>
            <a:endParaRPr lang="fr-BE" dirty="0"/>
          </a:p>
        </p:txBody>
      </p:sp>
      <p:sp>
        <p:nvSpPr>
          <p:cNvPr id="3" name="Espace réservé du contenu 2"/>
          <p:cNvSpPr>
            <a:spLocks noGrp="1"/>
          </p:cNvSpPr>
          <p:nvPr>
            <p:ph idx="1"/>
          </p:nvPr>
        </p:nvSpPr>
        <p:spPr>
          <a:xfrm>
            <a:off x="2331667" y="1315607"/>
            <a:ext cx="8915400" cy="3777622"/>
          </a:xfrm>
        </p:spPr>
        <p:txBody>
          <a:bodyPr>
            <a:noAutofit/>
          </a:bodyPr>
          <a:lstStyle/>
          <a:p>
            <a:pPr marL="0" indent="0">
              <a:buNone/>
            </a:pPr>
            <a:r>
              <a:rPr lang="fr-BE" sz="2400" dirty="0" smtClean="0"/>
              <a:t>Le nourrisson est capable de:</a:t>
            </a:r>
          </a:p>
          <a:p>
            <a:r>
              <a:rPr lang="fr-BE" sz="2400" dirty="0" smtClean="0"/>
              <a:t>Différencier des phonèmes, consonnes et voyelles</a:t>
            </a:r>
          </a:p>
          <a:p>
            <a:r>
              <a:rPr lang="fr-BE" sz="2400" dirty="0" smtClean="0"/>
              <a:t>Catégoriser des sons</a:t>
            </a:r>
          </a:p>
          <a:p>
            <a:r>
              <a:rPr lang="fr-BE" sz="2400" dirty="0" smtClean="0"/>
              <a:t>Segmenter le flux de parole en mots</a:t>
            </a:r>
          </a:p>
          <a:p>
            <a:r>
              <a:rPr lang="fr-BE" sz="2400" dirty="0" smtClean="0"/>
              <a:t>Reconnaître les mots à l’intérieur de petites phrases</a:t>
            </a:r>
          </a:p>
          <a:p>
            <a:r>
              <a:rPr lang="fr-BE" sz="2400" dirty="0" smtClean="0"/>
              <a:t>Faire des associations mot-objet</a:t>
            </a:r>
          </a:p>
          <a:p>
            <a:r>
              <a:rPr lang="fr-BE" sz="2400" dirty="0" smtClean="0"/>
              <a:t>Distinguer la langue maternelle d’une autre langue </a:t>
            </a:r>
          </a:p>
          <a:p>
            <a:pPr marL="0" indent="0">
              <a:buNone/>
            </a:pPr>
            <a:r>
              <a:rPr lang="fr-BE" sz="2400" dirty="0" smtClean="0"/>
              <a:t>(</a:t>
            </a:r>
            <a:r>
              <a:rPr lang="fr-BE" sz="2400" dirty="0" err="1"/>
              <a:t>Bijeljac-Babić</a:t>
            </a:r>
            <a:r>
              <a:rPr lang="fr-BE" sz="2400" dirty="0"/>
              <a:t>, </a:t>
            </a:r>
            <a:r>
              <a:rPr lang="fr-BE" sz="2400" dirty="0" smtClean="0"/>
              <a:t>2017, p42)</a:t>
            </a:r>
            <a:endParaRPr lang="fr-BE" sz="24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17</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3564155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0593" y="441230"/>
            <a:ext cx="8911687" cy="1280890"/>
          </a:xfrm>
        </p:spPr>
        <p:txBody>
          <a:bodyPr>
            <a:normAutofit fontScale="90000"/>
          </a:bodyPr>
          <a:lstStyle/>
          <a:p>
            <a:r>
              <a:rPr lang="fr-BE" dirty="0"/>
              <a:t>Quel est l’âge favorable à l’apprentissage d’une seconde langue</a:t>
            </a:r>
            <a:r>
              <a:rPr lang="fr-BE" dirty="0" smtClean="0"/>
              <a:t>? Conclusion</a:t>
            </a:r>
            <a:endParaRPr lang="fr-BE" dirty="0"/>
          </a:p>
        </p:txBody>
      </p:sp>
      <p:sp>
        <p:nvSpPr>
          <p:cNvPr id="3" name="Espace réservé du contenu 2"/>
          <p:cNvSpPr>
            <a:spLocks noGrp="1"/>
          </p:cNvSpPr>
          <p:nvPr>
            <p:ph idx="1"/>
          </p:nvPr>
        </p:nvSpPr>
        <p:spPr>
          <a:xfrm>
            <a:off x="1173450" y="3435702"/>
            <a:ext cx="10251582" cy="983087"/>
          </a:xfrm>
        </p:spPr>
        <p:txBody>
          <a:bodyPr>
            <a:normAutofit/>
          </a:bodyPr>
          <a:lstStyle/>
          <a:p>
            <a:pPr marL="0" indent="0">
              <a:buNone/>
            </a:pPr>
            <a:r>
              <a:rPr lang="fr-BE" sz="2000" u="sng" dirty="0" smtClean="0"/>
              <a:t>Légende</a:t>
            </a:r>
            <a:r>
              <a:rPr lang="fr-BE" sz="2000" dirty="0" smtClean="0"/>
              <a:t>: Plus la zone est sombre, meilleure est l’efficacité de l’apprentissage.</a:t>
            </a:r>
          </a:p>
          <a:p>
            <a:pPr marL="0" indent="0">
              <a:buNone/>
            </a:pPr>
            <a:r>
              <a:rPr lang="fr-BE" sz="2000" dirty="0" smtClean="0"/>
              <a:t>Explications reposant sur des résultats de recherches scientifiques (</a:t>
            </a:r>
            <a:r>
              <a:rPr lang="fr-BE" sz="2000" dirty="0" err="1" smtClean="0"/>
              <a:t>dias</a:t>
            </a:r>
            <a:r>
              <a:rPr lang="fr-BE" sz="2000" dirty="0" smtClean="0"/>
              <a:t> 15 à 20)</a:t>
            </a:r>
          </a:p>
        </p:txBody>
      </p:sp>
      <p:grpSp>
        <p:nvGrpSpPr>
          <p:cNvPr id="13" name="Groupe 12"/>
          <p:cNvGrpSpPr/>
          <p:nvPr/>
        </p:nvGrpSpPr>
        <p:grpSpPr>
          <a:xfrm>
            <a:off x="960576" y="1686756"/>
            <a:ext cx="11101593" cy="1468191"/>
            <a:chOff x="1339403" y="2627292"/>
            <a:chExt cx="11101593" cy="1468191"/>
          </a:xfrm>
        </p:grpSpPr>
        <p:sp>
          <p:nvSpPr>
            <p:cNvPr id="4" name="Flèche droite 3"/>
            <p:cNvSpPr/>
            <p:nvPr/>
          </p:nvSpPr>
          <p:spPr>
            <a:xfrm>
              <a:off x="1339403" y="2627292"/>
              <a:ext cx="10625072" cy="130076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215171" y="3726151"/>
              <a:ext cx="10225825" cy="369332"/>
            </a:xfrm>
            <a:prstGeom prst="rect">
              <a:avLst/>
            </a:prstGeom>
            <a:noFill/>
          </p:spPr>
          <p:txBody>
            <a:bodyPr wrap="square" rtlCol="0">
              <a:spAutoFit/>
            </a:bodyPr>
            <a:lstStyle/>
            <a:p>
              <a:r>
                <a:rPr lang="fr-BE" dirty="0" smtClean="0"/>
                <a:t>Naissance        4 ans              7 ans                    11 ans       14 ans                Adulte</a:t>
              </a:r>
              <a:endParaRPr lang="fr-BE" dirty="0"/>
            </a:p>
          </p:txBody>
        </p:sp>
        <p:sp>
          <p:nvSpPr>
            <p:cNvPr id="6" name="Rectangle 5"/>
            <p:cNvSpPr/>
            <p:nvPr/>
          </p:nvSpPr>
          <p:spPr>
            <a:xfrm>
              <a:off x="2137895" y="2962143"/>
              <a:ext cx="1803042" cy="6310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5383372" y="2962143"/>
              <a:ext cx="1983346" cy="63106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9620519" y="2962143"/>
              <a:ext cx="1648495" cy="63106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7392475" y="2962143"/>
              <a:ext cx="2228043" cy="63106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3934918" y="2962144"/>
              <a:ext cx="1454474" cy="63106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1" name="Espace réservé du numéro de diapositive 10"/>
          <p:cNvSpPr>
            <a:spLocks noGrp="1"/>
          </p:cNvSpPr>
          <p:nvPr>
            <p:ph type="sldNum" sz="quarter" idx="12"/>
          </p:nvPr>
        </p:nvSpPr>
        <p:spPr/>
        <p:txBody>
          <a:bodyPr/>
          <a:lstStyle/>
          <a:p>
            <a:fld id="{58861607-6F2F-4C6D-ACEB-260D43F7EE2B}" type="slidenum">
              <a:rPr lang="fr-BE" smtClean="0"/>
              <a:pPr/>
              <a:t>18</a:t>
            </a:fld>
            <a:endParaRPr lang="fr-BE"/>
          </a:p>
        </p:txBody>
      </p:sp>
      <p:sp>
        <p:nvSpPr>
          <p:cNvPr id="14" name="Espace réservé du pied de page 13"/>
          <p:cNvSpPr>
            <a:spLocks noGrp="1"/>
          </p:cNvSpPr>
          <p:nvPr>
            <p:ph type="ftr" sz="quarter" idx="11"/>
          </p:nvPr>
        </p:nvSpPr>
        <p:spPr/>
        <p:txBody>
          <a:bodyPr/>
          <a:lstStyle/>
          <a:p>
            <a:r>
              <a:rPr lang="fr-BE" smtClean="0"/>
              <a:t>Formation IFC EMILE/CLIL Copyright: Aude Verschueren</a:t>
            </a:r>
            <a:endParaRPr lang="fr-BE"/>
          </a:p>
        </p:txBody>
      </p:sp>
      <p:sp>
        <p:nvSpPr>
          <p:cNvPr id="15" name="ZoneTexte 14">
            <a:hlinkClick r:id="rId2" action="ppaction://hlinksldjump"/>
          </p:cNvPr>
          <p:cNvSpPr txBox="1"/>
          <p:nvPr/>
        </p:nvSpPr>
        <p:spPr>
          <a:xfrm>
            <a:off x="10424161" y="6204857"/>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3486150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8150" y="232592"/>
            <a:ext cx="9371548" cy="1280890"/>
          </a:xfrm>
        </p:spPr>
        <p:txBody>
          <a:bodyPr/>
          <a:lstStyle/>
          <a:p>
            <a:r>
              <a:rPr lang="fr-BE" dirty="0" smtClean="0"/>
              <a:t>Quel est l’âge favorable à l’apprentissage d’une seconde langue?</a:t>
            </a:r>
            <a:endParaRPr lang="fr-BE" dirty="0"/>
          </a:p>
        </p:txBody>
      </p:sp>
      <p:sp>
        <p:nvSpPr>
          <p:cNvPr id="3" name="Espace réservé du contenu 2"/>
          <p:cNvSpPr>
            <a:spLocks noGrp="1"/>
          </p:cNvSpPr>
          <p:nvPr>
            <p:ph idx="1"/>
          </p:nvPr>
        </p:nvSpPr>
        <p:spPr>
          <a:xfrm>
            <a:off x="1685110" y="1489167"/>
            <a:ext cx="9613158" cy="4698580"/>
          </a:xfrm>
        </p:spPr>
        <p:txBody>
          <a:bodyPr>
            <a:normAutofit fontScale="92500" lnSpcReduction="20000"/>
          </a:bodyPr>
          <a:lstStyle/>
          <a:p>
            <a:r>
              <a:rPr lang="fr-BE" sz="2000" dirty="0" smtClean="0"/>
              <a:t>En 1967, le biologiste </a:t>
            </a:r>
            <a:r>
              <a:rPr lang="fr-BE" sz="2000" dirty="0" err="1" smtClean="0"/>
              <a:t>Lenneberg</a:t>
            </a:r>
            <a:r>
              <a:rPr lang="fr-BE" sz="2000" dirty="0" smtClean="0"/>
              <a:t> plaçait l’adolescence comme âge limite à l’apprentissage d’une L2 (limite supposée de la possibilité de stratégies naturelles d’acquisition sans argumentation scientifique).</a:t>
            </a:r>
          </a:p>
          <a:p>
            <a:r>
              <a:rPr lang="fr-BE" sz="2000" dirty="0"/>
              <a:t>Selon KRASHEN, théoricien de l’immersion, c’est au travers de l’exposition à des productions langagières d’un </a:t>
            </a:r>
            <a:r>
              <a:rPr lang="fr-BE" sz="2000" b="1" dirty="0">
                <a:solidFill>
                  <a:srgbClr val="FF0000"/>
                </a:solidFill>
              </a:rPr>
              <a:t>niveau de difficulté adapté</a:t>
            </a:r>
            <a:r>
              <a:rPr lang="fr-BE" sz="2000" dirty="0"/>
              <a:t>, appréhendées dans un </a:t>
            </a:r>
            <a:r>
              <a:rPr lang="fr-BE" sz="2000" b="1" dirty="0">
                <a:solidFill>
                  <a:srgbClr val="FF0000"/>
                </a:solidFill>
              </a:rPr>
              <a:t>climat de sécurité </a:t>
            </a:r>
            <a:r>
              <a:rPr lang="fr-BE" sz="2000" b="1" dirty="0" smtClean="0">
                <a:solidFill>
                  <a:srgbClr val="FF0000"/>
                </a:solidFill>
              </a:rPr>
              <a:t>affective</a:t>
            </a:r>
            <a:r>
              <a:rPr lang="fr-BE" sz="2000" dirty="0" smtClean="0"/>
              <a:t>, </a:t>
            </a:r>
            <a:r>
              <a:rPr lang="fr-BE" sz="2000" dirty="0"/>
              <a:t>que l’élève d’une classe immersive acquiert </a:t>
            </a:r>
            <a:r>
              <a:rPr lang="fr-BE" sz="2000" b="1" dirty="0">
                <a:solidFill>
                  <a:srgbClr val="FF0000"/>
                </a:solidFill>
              </a:rPr>
              <a:t>progressivement</a:t>
            </a:r>
            <a:r>
              <a:rPr lang="fr-BE" sz="2000" dirty="0"/>
              <a:t> la langue cible </a:t>
            </a:r>
            <a:r>
              <a:rPr lang="fr-BE" sz="2000" dirty="0" smtClean="0"/>
              <a:t>(KRASHEN</a:t>
            </a:r>
            <a:r>
              <a:rPr lang="fr-BE" sz="2000" dirty="0"/>
              <a:t>, 1984, cité par Blondin C. (2003), p3).</a:t>
            </a:r>
          </a:p>
          <a:p>
            <a:r>
              <a:rPr lang="fr-BE" sz="2000" dirty="0" smtClean="0"/>
              <a:t>En 1991, </a:t>
            </a:r>
            <a:r>
              <a:rPr lang="fr-BE" sz="2000" dirty="0" err="1" smtClean="0"/>
              <a:t>Guberina</a:t>
            </a:r>
            <a:r>
              <a:rPr lang="fr-BE" sz="2000" dirty="0" smtClean="0"/>
              <a:t> (linguiste) se fondait sur une analyse phonologique des erreurs commises à l’oral. Sa conclusion est que </a:t>
            </a:r>
            <a:r>
              <a:rPr lang="fr-BE" sz="2000" b="1" u="sng" dirty="0" smtClean="0">
                <a:solidFill>
                  <a:srgbClr val="FF0000"/>
                </a:solidFill>
              </a:rPr>
              <a:t>les acquisitions dans la langue maternelle constituent un OBSTACLE  pour entendre,  reproduire et organiser les sons d’une autre structure de langue</a:t>
            </a:r>
            <a:r>
              <a:rPr lang="fr-BE" sz="2000" dirty="0"/>
              <a:t> </a:t>
            </a:r>
            <a:r>
              <a:rPr lang="fr-BE" sz="2000" dirty="0" smtClean="0"/>
              <a:t>(« </a:t>
            </a:r>
            <a:r>
              <a:rPr lang="fr-BE" sz="2000" i="1" dirty="0" smtClean="0"/>
              <a:t>crible phonologie de la langue maternelle</a:t>
            </a:r>
            <a:r>
              <a:rPr lang="fr-BE" sz="2000" dirty="0" smtClean="0"/>
              <a:t> » Troubetzkoy, 1967, « </a:t>
            </a:r>
            <a:r>
              <a:rPr lang="fr-BE" sz="2000" i="1" dirty="0" smtClean="0"/>
              <a:t>filtre perceptif</a:t>
            </a:r>
            <a:r>
              <a:rPr lang="fr-BE" sz="2000" dirty="0" smtClean="0"/>
              <a:t> » </a:t>
            </a:r>
            <a:r>
              <a:rPr lang="fr-BE" sz="2000" dirty="0" err="1"/>
              <a:t>Bijeljac</a:t>
            </a:r>
            <a:r>
              <a:rPr lang="fr-BE" sz="2000" dirty="0"/>
              <a:t>-</a:t>
            </a:r>
            <a:r>
              <a:rPr lang="fr-BE" sz="2000" dirty="0" err="1"/>
              <a:t>Babić</a:t>
            </a:r>
            <a:r>
              <a:rPr lang="fr-BE" sz="2000" dirty="0"/>
              <a:t>, </a:t>
            </a:r>
            <a:r>
              <a:rPr lang="fr-BE" sz="2000" dirty="0" smtClean="0"/>
              <a:t>2017, p36). (</a:t>
            </a:r>
            <a:r>
              <a:rPr lang="fr-BE" sz="2000" dirty="0" smtClean="0">
                <a:solidFill>
                  <a:srgbClr val="FF0000"/>
                </a:solidFill>
              </a:rPr>
              <a:t>Plus vous maîtrisez une seule langue maternelle, moins bon vous devenez dans l’apprentissage d’une L2</a:t>
            </a:r>
            <a:r>
              <a:rPr lang="fr-BE" sz="2000" dirty="0" smtClean="0"/>
              <a:t>)</a:t>
            </a:r>
          </a:p>
          <a:p>
            <a:r>
              <a:rPr lang="fr-BE" sz="2000" dirty="0"/>
              <a:t>Ces données sont cohérentes avec les résultats des recherches d’autres scientifiques sur l’évolution de l’apprentissage de la </a:t>
            </a:r>
            <a:r>
              <a:rPr lang="fr-BE" sz="2000" dirty="0" smtClean="0"/>
              <a:t>langue.</a:t>
            </a:r>
            <a:endParaRPr lang="fr-BE" sz="2000" dirty="0"/>
          </a:p>
          <a:p>
            <a:pPr marL="0" indent="0">
              <a:buNone/>
            </a:pPr>
            <a:endParaRPr lang="fr-BE" sz="2000" dirty="0" smtClean="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19</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343180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3208" y="663298"/>
            <a:ext cx="3050229" cy="747490"/>
          </a:xfrm>
        </p:spPr>
        <p:txBody>
          <a:bodyPr>
            <a:normAutofit/>
          </a:bodyPr>
          <a:lstStyle/>
          <a:p>
            <a:r>
              <a:rPr lang="fr-BE" sz="3200" dirty="0" smtClean="0"/>
              <a:t>SOMMAIRE</a:t>
            </a:r>
            <a:endParaRPr lang="fr-BE" sz="3200" dirty="0"/>
          </a:p>
        </p:txBody>
      </p:sp>
      <p:sp>
        <p:nvSpPr>
          <p:cNvPr id="4" name="Espace réservé du pied de page 3"/>
          <p:cNvSpPr>
            <a:spLocks noGrp="1"/>
          </p:cNvSpPr>
          <p:nvPr>
            <p:ph type="ftr" sz="quarter" idx="11"/>
          </p:nvPr>
        </p:nvSpPr>
        <p:spPr>
          <a:xfrm>
            <a:off x="1661749" y="6266436"/>
            <a:ext cx="7619999" cy="365125"/>
          </a:xfrm>
        </p:spPr>
        <p:txBody>
          <a:bodyPr/>
          <a:lstStyle/>
          <a:p>
            <a:r>
              <a:rPr lang="fr-BE" smtClean="0"/>
              <a:t>Formation IFC EMILE/CLIL Copyright: Aude Verschueren</a:t>
            </a:r>
            <a:endParaRPr lang="fr-BE"/>
          </a:p>
        </p:txBody>
      </p:sp>
      <p:sp>
        <p:nvSpPr>
          <p:cNvPr id="5" name="Espace réservé du numéro de diapositive 4"/>
          <p:cNvSpPr>
            <a:spLocks noGrp="1"/>
          </p:cNvSpPr>
          <p:nvPr>
            <p:ph type="sldNum" sz="quarter" idx="12"/>
          </p:nvPr>
        </p:nvSpPr>
        <p:spPr/>
        <p:txBody>
          <a:bodyPr/>
          <a:lstStyle/>
          <a:p>
            <a:fld id="{58861607-6F2F-4C6D-ACEB-260D43F7EE2B}" type="slidenum">
              <a:rPr lang="fr-BE" smtClean="0"/>
              <a:pPr/>
              <a:t>2</a:t>
            </a:fld>
            <a:endParaRPr lang="fr-BE"/>
          </a:p>
        </p:txBody>
      </p:sp>
      <p:sp>
        <p:nvSpPr>
          <p:cNvPr id="6" name="Rectangle 5">
            <a:hlinkClick r:id="rId2" action="ppaction://hlinksldjump"/>
          </p:cNvPr>
          <p:cNvSpPr/>
          <p:nvPr/>
        </p:nvSpPr>
        <p:spPr>
          <a:xfrm>
            <a:off x="5510356" y="866894"/>
            <a:ext cx="2268570" cy="369332"/>
          </a:xfrm>
          <a:prstGeom prst="rect">
            <a:avLst/>
          </a:prstGeom>
        </p:spPr>
        <p:txBody>
          <a:bodyPr wrap="none">
            <a:spAutoFit/>
          </a:bodyPr>
          <a:lstStyle/>
          <a:p>
            <a:r>
              <a:rPr lang="fr-BE" b="1" dirty="0" smtClean="0"/>
              <a:t>Origines de l’EMILE</a:t>
            </a:r>
            <a:endParaRPr lang="fr-BE" b="1" dirty="0"/>
          </a:p>
        </p:txBody>
      </p:sp>
      <p:sp>
        <p:nvSpPr>
          <p:cNvPr id="7" name="Rectangle 6">
            <a:hlinkClick r:id="rId3" action="ppaction://hlinksldjump"/>
          </p:cNvPr>
          <p:cNvSpPr/>
          <p:nvPr/>
        </p:nvSpPr>
        <p:spPr>
          <a:xfrm>
            <a:off x="7709141" y="1128151"/>
            <a:ext cx="1319592" cy="369332"/>
          </a:xfrm>
          <a:prstGeom prst="rect">
            <a:avLst/>
          </a:prstGeom>
        </p:spPr>
        <p:txBody>
          <a:bodyPr wrap="none">
            <a:spAutoFit/>
          </a:bodyPr>
          <a:lstStyle/>
          <a:p>
            <a:r>
              <a:rPr lang="fr-BE" b="1" dirty="0" smtClean="0"/>
              <a:t>Définitions</a:t>
            </a:r>
            <a:endParaRPr lang="fr-BE" b="1" dirty="0"/>
          </a:p>
        </p:txBody>
      </p:sp>
      <p:sp>
        <p:nvSpPr>
          <p:cNvPr id="8" name="Rectangle 7">
            <a:hlinkClick r:id="rId4" action="ppaction://hlinksldjump"/>
          </p:cNvPr>
          <p:cNvSpPr/>
          <p:nvPr/>
        </p:nvSpPr>
        <p:spPr>
          <a:xfrm>
            <a:off x="8380725" y="1572287"/>
            <a:ext cx="2510624" cy="369332"/>
          </a:xfrm>
          <a:prstGeom prst="rect">
            <a:avLst/>
          </a:prstGeom>
        </p:spPr>
        <p:txBody>
          <a:bodyPr wrap="none">
            <a:spAutoFit/>
          </a:bodyPr>
          <a:lstStyle/>
          <a:p>
            <a:r>
              <a:rPr lang="fr-BE" b="1" dirty="0" smtClean="0"/>
              <a:t>Les principes des 4C </a:t>
            </a:r>
            <a:endParaRPr lang="fr-BE" b="1" dirty="0"/>
          </a:p>
        </p:txBody>
      </p:sp>
      <p:sp>
        <p:nvSpPr>
          <p:cNvPr id="9" name="Rectangle 8">
            <a:hlinkClick r:id="rId5" action="ppaction://hlinksldjump"/>
          </p:cNvPr>
          <p:cNvSpPr/>
          <p:nvPr/>
        </p:nvSpPr>
        <p:spPr>
          <a:xfrm>
            <a:off x="8540548" y="2094803"/>
            <a:ext cx="3366627" cy="369332"/>
          </a:xfrm>
          <a:prstGeom prst="rect">
            <a:avLst/>
          </a:prstGeom>
        </p:spPr>
        <p:txBody>
          <a:bodyPr wrap="none">
            <a:spAutoFit/>
          </a:bodyPr>
          <a:lstStyle/>
          <a:p>
            <a:r>
              <a:rPr lang="fr-BE" b="1" dirty="0" smtClean="0"/>
              <a:t>Diversité dans l’organisation </a:t>
            </a:r>
            <a:endParaRPr lang="fr-BE" b="1" dirty="0"/>
          </a:p>
        </p:txBody>
      </p:sp>
      <p:sp>
        <p:nvSpPr>
          <p:cNvPr id="10" name="Rectangle 9">
            <a:hlinkClick r:id="rId6" action="ppaction://hlinksldjump"/>
          </p:cNvPr>
          <p:cNvSpPr/>
          <p:nvPr/>
        </p:nvSpPr>
        <p:spPr>
          <a:xfrm>
            <a:off x="8727957" y="2578128"/>
            <a:ext cx="1436612" cy="369332"/>
          </a:xfrm>
          <a:prstGeom prst="rect">
            <a:avLst/>
          </a:prstGeom>
        </p:spPr>
        <p:txBody>
          <a:bodyPr wrap="none">
            <a:spAutoFit/>
          </a:bodyPr>
          <a:lstStyle/>
          <a:p>
            <a:r>
              <a:rPr lang="fr-BE" b="1" dirty="0" smtClean="0"/>
              <a:t>Bilinguisme</a:t>
            </a:r>
            <a:endParaRPr lang="fr-BE" b="1" dirty="0"/>
          </a:p>
        </p:txBody>
      </p:sp>
      <p:sp>
        <p:nvSpPr>
          <p:cNvPr id="11" name="Rectangle 10">
            <a:hlinkClick r:id="rId7" action="ppaction://hlinksldjump"/>
          </p:cNvPr>
          <p:cNvSpPr/>
          <p:nvPr/>
        </p:nvSpPr>
        <p:spPr>
          <a:xfrm>
            <a:off x="8769572" y="3126769"/>
            <a:ext cx="2359941" cy="369332"/>
          </a:xfrm>
          <a:prstGeom prst="rect">
            <a:avLst/>
          </a:prstGeom>
        </p:spPr>
        <p:txBody>
          <a:bodyPr wrap="none">
            <a:spAutoFit/>
          </a:bodyPr>
          <a:lstStyle/>
          <a:p>
            <a:r>
              <a:rPr lang="fr-BE" b="1" dirty="0" smtClean="0"/>
              <a:t>Objectifs de l’EMILE</a:t>
            </a:r>
            <a:endParaRPr lang="fr-BE" b="1" dirty="0"/>
          </a:p>
        </p:txBody>
      </p:sp>
      <p:sp>
        <p:nvSpPr>
          <p:cNvPr id="12" name="Rectangle 11">
            <a:hlinkClick r:id="rId8" action="ppaction://hlinksldjump"/>
          </p:cNvPr>
          <p:cNvSpPr/>
          <p:nvPr/>
        </p:nvSpPr>
        <p:spPr>
          <a:xfrm>
            <a:off x="8651966" y="3597035"/>
            <a:ext cx="3540034" cy="646331"/>
          </a:xfrm>
          <a:prstGeom prst="rect">
            <a:avLst/>
          </a:prstGeom>
        </p:spPr>
        <p:txBody>
          <a:bodyPr wrap="square">
            <a:spAutoFit/>
          </a:bodyPr>
          <a:lstStyle/>
          <a:p>
            <a:r>
              <a:rPr lang="fr-BE" b="1" dirty="0" smtClean="0"/>
              <a:t>Comment </a:t>
            </a:r>
            <a:r>
              <a:rPr lang="fr-BE" b="1" dirty="0" smtClean="0"/>
              <a:t>l’enfant acquiert-il </a:t>
            </a:r>
          </a:p>
          <a:p>
            <a:r>
              <a:rPr lang="fr-BE" b="1" dirty="0" smtClean="0"/>
              <a:t>la </a:t>
            </a:r>
            <a:r>
              <a:rPr lang="fr-BE" b="1" dirty="0" smtClean="0"/>
              <a:t>parole?</a:t>
            </a:r>
            <a:endParaRPr lang="fr-BE" b="1" dirty="0"/>
          </a:p>
        </p:txBody>
      </p:sp>
      <p:sp>
        <p:nvSpPr>
          <p:cNvPr id="13" name="Rectangle 12">
            <a:hlinkClick r:id="rId9" action="ppaction://hlinksldjump"/>
          </p:cNvPr>
          <p:cNvSpPr/>
          <p:nvPr/>
        </p:nvSpPr>
        <p:spPr>
          <a:xfrm>
            <a:off x="8007532" y="4451311"/>
            <a:ext cx="4184468" cy="584775"/>
          </a:xfrm>
          <a:prstGeom prst="rect">
            <a:avLst/>
          </a:prstGeom>
        </p:spPr>
        <p:txBody>
          <a:bodyPr wrap="square">
            <a:spAutoFit/>
          </a:bodyPr>
          <a:lstStyle/>
          <a:p>
            <a:r>
              <a:rPr lang="fr-BE" sz="1600" b="1" dirty="0" smtClean="0"/>
              <a:t>Quel est l’âge </a:t>
            </a:r>
            <a:r>
              <a:rPr lang="fr-BE" sz="1600" b="1" dirty="0" smtClean="0"/>
              <a:t>favorable</a:t>
            </a:r>
          </a:p>
          <a:p>
            <a:r>
              <a:rPr lang="fr-BE" sz="1600" b="1" dirty="0" smtClean="0"/>
              <a:t> à l’apprentissage  d’une 2de langue</a:t>
            </a:r>
            <a:r>
              <a:rPr lang="fr-BE" sz="1600" b="1" dirty="0" smtClean="0"/>
              <a:t>? </a:t>
            </a:r>
            <a:endParaRPr lang="fr-BE" sz="1600" b="1" dirty="0"/>
          </a:p>
        </p:txBody>
      </p:sp>
      <p:sp>
        <p:nvSpPr>
          <p:cNvPr id="14" name="Rectangle 13">
            <a:hlinkClick r:id="rId10" action="ppaction://hlinksldjump"/>
          </p:cNvPr>
          <p:cNvSpPr/>
          <p:nvPr/>
        </p:nvSpPr>
        <p:spPr>
          <a:xfrm>
            <a:off x="235131" y="1995492"/>
            <a:ext cx="4885509" cy="369332"/>
          </a:xfrm>
          <a:prstGeom prst="rect">
            <a:avLst/>
          </a:prstGeom>
        </p:spPr>
        <p:txBody>
          <a:bodyPr wrap="square">
            <a:spAutoFit/>
          </a:bodyPr>
          <a:lstStyle/>
          <a:p>
            <a:r>
              <a:rPr lang="fr-BE" b="1" dirty="0" smtClean="0"/>
              <a:t>Considérations </a:t>
            </a:r>
            <a:r>
              <a:rPr lang="fr-BE" b="1" dirty="0" smtClean="0"/>
              <a:t>pédagogiques générales</a:t>
            </a:r>
            <a:endParaRPr lang="fr-BE" b="1" dirty="0"/>
          </a:p>
        </p:txBody>
      </p:sp>
      <p:sp>
        <p:nvSpPr>
          <p:cNvPr id="15" name="Rectangle 14">
            <a:hlinkClick r:id="rId11" action="ppaction://hlinksldjump"/>
          </p:cNvPr>
          <p:cNvSpPr/>
          <p:nvPr/>
        </p:nvSpPr>
        <p:spPr>
          <a:xfrm>
            <a:off x="7369769" y="6222668"/>
            <a:ext cx="4055919" cy="338554"/>
          </a:xfrm>
          <a:prstGeom prst="rect">
            <a:avLst/>
          </a:prstGeom>
        </p:spPr>
        <p:txBody>
          <a:bodyPr wrap="none">
            <a:spAutoFit/>
          </a:bodyPr>
          <a:lstStyle/>
          <a:p>
            <a:r>
              <a:rPr lang="fr-BE" sz="1600" dirty="0" smtClean="0"/>
              <a:t>Résultats séminaire </a:t>
            </a:r>
            <a:r>
              <a:rPr lang="fr-BE" sz="1600" dirty="0" smtClean="0"/>
              <a:t>18 et 19 février 2019</a:t>
            </a:r>
            <a:endParaRPr lang="fr-BE" sz="1600" dirty="0"/>
          </a:p>
        </p:txBody>
      </p:sp>
      <p:sp>
        <p:nvSpPr>
          <p:cNvPr id="16" name="Rectangle 15">
            <a:hlinkClick r:id="rId12" action="ppaction://hlinksldjump"/>
          </p:cNvPr>
          <p:cNvSpPr/>
          <p:nvPr/>
        </p:nvSpPr>
        <p:spPr>
          <a:xfrm>
            <a:off x="2250345" y="2499750"/>
            <a:ext cx="2385589" cy="369332"/>
          </a:xfrm>
          <a:prstGeom prst="rect">
            <a:avLst/>
          </a:prstGeom>
        </p:spPr>
        <p:txBody>
          <a:bodyPr wrap="none">
            <a:spAutoFit/>
          </a:bodyPr>
          <a:lstStyle/>
          <a:p>
            <a:r>
              <a:rPr lang="fr-BE" b="1" dirty="0" smtClean="0"/>
              <a:t>Attitudes à </a:t>
            </a:r>
            <a:r>
              <a:rPr lang="fr-BE" b="1" dirty="0" smtClean="0"/>
              <a:t>adopter</a:t>
            </a:r>
            <a:endParaRPr lang="fr-BE" b="1" dirty="0"/>
          </a:p>
        </p:txBody>
      </p:sp>
      <p:sp>
        <p:nvSpPr>
          <p:cNvPr id="17" name="Rectangle 16">
            <a:hlinkClick r:id="rId13" action="ppaction://hlinksldjump"/>
          </p:cNvPr>
          <p:cNvSpPr/>
          <p:nvPr/>
        </p:nvSpPr>
        <p:spPr>
          <a:xfrm>
            <a:off x="2142534" y="2943888"/>
            <a:ext cx="2452916" cy="369332"/>
          </a:xfrm>
          <a:prstGeom prst="rect">
            <a:avLst/>
          </a:prstGeom>
        </p:spPr>
        <p:txBody>
          <a:bodyPr wrap="none">
            <a:spAutoFit/>
          </a:bodyPr>
          <a:lstStyle/>
          <a:p>
            <a:r>
              <a:rPr lang="fr-BE" b="1" dirty="0" smtClean="0"/>
              <a:t>Bénéfices de </a:t>
            </a:r>
            <a:r>
              <a:rPr lang="fr-BE" b="1" dirty="0" smtClean="0"/>
              <a:t>l’EMILE</a:t>
            </a:r>
            <a:endParaRPr lang="fr-BE" b="1" dirty="0"/>
          </a:p>
        </p:txBody>
      </p:sp>
      <p:sp>
        <p:nvSpPr>
          <p:cNvPr id="18" name="Rectangle 17">
            <a:hlinkClick r:id="rId14" action="ppaction://hlinksldjump"/>
          </p:cNvPr>
          <p:cNvSpPr/>
          <p:nvPr/>
        </p:nvSpPr>
        <p:spPr>
          <a:xfrm>
            <a:off x="1843907" y="3427215"/>
            <a:ext cx="2808782" cy="369332"/>
          </a:xfrm>
          <a:prstGeom prst="rect">
            <a:avLst/>
          </a:prstGeom>
        </p:spPr>
        <p:txBody>
          <a:bodyPr wrap="none">
            <a:spAutoFit/>
          </a:bodyPr>
          <a:lstStyle/>
          <a:p>
            <a:r>
              <a:rPr lang="fr-BE" b="1" dirty="0" smtClean="0"/>
              <a:t>Avantages linguistiques</a:t>
            </a:r>
            <a:endParaRPr lang="fr-BE" b="1" dirty="0"/>
          </a:p>
        </p:txBody>
      </p:sp>
      <p:sp>
        <p:nvSpPr>
          <p:cNvPr id="19" name="Rectangle 18">
            <a:hlinkClick r:id="rId15" action="ppaction://hlinksldjump"/>
          </p:cNvPr>
          <p:cNvSpPr/>
          <p:nvPr/>
        </p:nvSpPr>
        <p:spPr>
          <a:xfrm>
            <a:off x="1379752" y="4328552"/>
            <a:ext cx="3815468" cy="369332"/>
          </a:xfrm>
          <a:prstGeom prst="rect">
            <a:avLst/>
          </a:prstGeom>
        </p:spPr>
        <p:txBody>
          <a:bodyPr wrap="none">
            <a:spAutoFit/>
          </a:bodyPr>
          <a:lstStyle/>
          <a:p>
            <a:r>
              <a:rPr lang="fr-BE" b="1" dirty="0" smtClean="0"/>
              <a:t>Bénéfices culturels et identitaires</a:t>
            </a:r>
            <a:endParaRPr lang="fr-BE" b="1" dirty="0"/>
          </a:p>
        </p:txBody>
      </p:sp>
      <p:sp>
        <p:nvSpPr>
          <p:cNvPr id="20" name="Rectangle 19">
            <a:hlinkClick r:id="rId16" action="ppaction://hlinksldjump"/>
          </p:cNvPr>
          <p:cNvSpPr/>
          <p:nvPr/>
        </p:nvSpPr>
        <p:spPr>
          <a:xfrm>
            <a:off x="4177431" y="5229890"/>
            <a:ext cx="2739853" cy="369332"/>
          </a:xfrm>
          <a:prstGeom prst="rect">
            <a:avLst/>
          </a:prstGeom>
        </p:spPr>
        <p:txBody>
          <a:bodyPr wrap="none">
            <a:spAutoFit/>
          </a:bodyPr>
          <a:lstStyle/>
          <a:p>
            <a:r>
              <a:rPr lang="fr-BE" b="1" dirty="0" smtClean="0"/>
              <a:t>Inconvénients </a:t>
            </a:r>
            <a:r>
              <a:rPr lang="fr-BE" b="1" dirty="0" smtClean="0"/>
              <a:t>cognitifs</a:t>
            </a:r>
            <a:endParaRPr lang="fr-BE" b="1" dirty="0"/>
          </a:p>
        </p:txBody>
      </p:sp>
      <p:sp>
        <p:nvSpPr>
          <p:cNvPr id="21" name="Rectangle 20">
            <a:hlinkClick r:id="rId17" action="ppaction://hlinksldjump"/>
          </p:cNvPr>
          <p:cNvSpPr/>
          <p:nvPr/>
        </p:nvSpPr>
        <p:spPr>
          <a:xfrm>
            <a:off x="2396978" y="3858290"/>
            <a:ext cx="2408032" cy="369332"/>
          </a:xfrm>
          <a:prstGeom prst="rect">
            <a:avLst/>
          </a:prstGeom>
        </p:spPr>
        <p:txBody>
          <a:bodyPr wrap="none">
            <a:spAutoFit/>
          </a:bodyPr>
          <a:lstStyle/>
          <a:p>
            <a:r>
              <a:rPr lang="fr-BE" b="1" dirty="0" smtClean="0"/>
              <a:t>Avantages cognitifs</a:t>
            </a:r>
            <a:endParaRPr lang="fr-BE" b="1" dirty="0"/>
          </a:p>
        </p:txBody>
      </p:sp>
      <p:sp>
        <p:nvSpPr>
          <p:cNvPr id="22" name="Rectangle 21">
            <a:hlinkClick r:id="rId18" action="ppaction://hlinksldjump"/>
          </p:cNvPr>
          <p:cNvSpPr/>
          <p:nvPr/>
        </p:nvSpPr>
        <p:spPr>
          <a:xfrm>
            <a:off x="1463040" y="1538292"/>
            <a:ext cx="3997234" cy="369332"/>
          </a:xfrm>
          <a:prstGeom prst="rect">
            <a:avLst/>
          </a:prstGeom>
        </p:spPr>
        <p:txBody>
          <a:bodyPr wrap="square">
            <a:spAutoFit/>
          </a:bodyPr>
          <a:lstStyle/>
          <a:p>
            <a:r>
              <a:rPr lang="fr-BE" b="1" dirty="0" smtClean="0"/>
              <a:t>Conditions à la </a:t>
            </a:r>
            <a:r>
              <a:rPr lang="fr-BE" b="1" dirty="0" smtClean="0"/>
              <a:t>réussite de l’EMILE </a:t>
            </a:r>
            <a:endParaRPr lang="fr-BE" b="1" dirty="0"/>
          </a:p>
        </p:txBody>
      </p:sp>
      <p:sp>
        <p:nvSpPr>
          <p:cNvPr id="24" name="Rectangle 23">
            <a:hlinkClick r:id="rId19" action="ppaction://hlinksldjump"/>
          </p:cNvPr>
          <p:cNvSpPr/>
          <p:nvPr/>
        </p:nvSpPr>
        <p:spPr>
          <a:xfrm>
            <a:off x="6333194" y="5647899"/>
            <a:ext cx="1659429" cy="369332"/>
          </a:xfrm>
          <a:prstGeom prst="rect">
            <a:avLst/>
          </a:prstGeom>
        </p:spPr>
        <p:txBody>
          <a:bodyPr wrap="none">
            <a:spAutoFit/>
          </a:bodyPr>
          <a:lstStyle/>
          <a:p>
            <a:r>
              <a:rPr lang="fr-BE" b="1" dirty="0" smtClean="0"/>
              <a:t>Bibliographie</a:t>
            </a:r>
            <a:endParaRPr lang="fr-BE" b="1" dirty="0"/>
          </a:p>
        </p:txBody>
      </p:sp>
      <p:sp>
        <p:nvSpPr>
          <p:cNvPr id="25" name="Rectangle 24">
            <a:hlinkClick r:id="rId20" action="ppaction://hlinksldjump"/>
          </p:cNvPr>
          <p:cNvSpPr/>
          <p:nvPr/>
        </p:nvSpPr>
        <p:spPr>
          <a:xfrm>
            <a:off x="4005602" y="1154277"/>
            <a:ext cx="1646605" cy="369332"/>
          </a:xfrm>
          <a:prstGeom prst="rect">
            <a:avLst/>
          </a:prstGeom>
        </p:spPr>
        <p:txBody>
          <a:bodyPr wrap="none">
            <a:spAutoFit/>
          </a:bodyPr>
          <a:lstStyle/>
          <a:p>
            <a:r>
              <a:rPr lang="fr-BE" b="1" dirty="0" smtClean="0"/>
              <a:t>Boîte à outils </a:t>
            </a:r>
            <a:endParaRPr lang="fr-BE" b="1" dirty="0"/>
          </a:p>
        </p:txBody>
      </p:sp>
      <p:sp>
        <p:nvSpPr>
          <p:cNvPr id="26" name="Rectangle 25">
            <a:hlinkClick r:id="rId21" action="ppaction://hlinksldjump"/>
          </p:cNvPr>
          <p:cNvSpPr/>
          <p:nvPr/>
        </p:nvSpPr>
        <p:spPr>
          <a:xfrm>
            <a:off x="3474799" y="4838001"/>
            <a:ext cx="2159566" cy="369332"/>
          </a:xfrm>
          <a:prstGeom prst="rect">
            <a:avLst/>
          </a:prstGeom>
        </p:spPr>
        <p:txBody>
          <a:bodyPr wrap="none">
            <a:spAutoFit/>
          </a:bodyPr>
          <a:lstStyle/>
          <a:p>
            <a:r>
              <a:rPr lang="fr-BE" b="1" dirty="0" smtClean="0"/>
              <a:t>Efficacité des TIC </a:t>
            </a:r>
            <a:endParaRPr lang="fr-BE" b="1" dirty="0"/>
          </a:p>
        </p:txBody>
      </p:sp>
      <p:sp>
        <p:nvSpPr>
          <p:cNvPr id="27" name="Rectangle 26">
            <a:hlinkClick r:id="rId22" action="ppaction://hlinksldjump"/>
          </p:cNvPr>
          <p:cNvSpPr/>
          <p:nvPr/>
        </p:nvSpPr>
        <p:spPr>
          <a:xfrm>
            <a:off x="7241511" y="5177637"/>
            <a:ext cx="2829621" cy="369332"/>
          </a:xfrm>
          <a:prstGeom prst="rect">
            <a:avLst/>
          </a:prstGeom>
        </p:spPr>
        <p:txBody>
          <a:bodyPr wrap="none">
            <a:spAutoFit/>
          </a:bodyPr>
          <a:lstStyle/>
          <a:p>
            <a:r>
              <a:rPr lang="fr-BE" b="1" dirty="0" smtClean="0"/>
              <a:t>Difficultés liées à l’EMILE</a:t>
            </a:r>
            <a:endParaRPr lang="fr-BE" b="1" dirty="0"/>
          </a:p>
        </p:txBody>
      </p:sp>
      <p:sp>
        <p:nvSpPr>
          <p:cNvPr id="28" name="Ellipse 27"/>
          <p:cNvSpPr/>
          <p:nvPr/>
        </p:nvSpPr>
        <p:spPr>
          <a:xfrm>
            <a:off x="4741817" y="1319348"/>
            <a:ext cx="3853543" cy="3853543"/>
          </a:xfrm>
          <a:prstGeom prst="ellipse">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98171" y="1267097"/>
            <a:ext cx="8561289" cy="5118803"/>
          </a:xfrm>
        </p:spPr>
        <p:txBody>
          <a:bodyPr>
            <a:normAutofit/>
          </a:bodyPr>
          <a:lstStyle/>
          <a:p>
            <a:r>
              <a:rPr lang="fr-BE" sz="2000" dirty="0" smtClean="0"/>
              <a:t>Les </a:t>
            </a:r>
            <a:r>
              <a:rPr lang="fr-BE" sz="2000" b="1" dirty="0"/>
              <a:t>contrastes phonologiques</a:t>
            </a:r>
            <a:r>
              <a:rPr lang="fr-BE" sz="2000" dirty="0"/>
              <a:t>, l’</a:t>
            </a:r>
            <a:r>
              <a:rPr lang="fr-BE" sz="2000" b="1" dirty="0"/>
              <a:t>accentuation à l’intérieur des mots</a:t>
            </a:r>
            <a:r>
              <a:rPr lang="fr-BE" sz="2000" dirty="0"/>
              <a:t>, la </a:t>
            </a:r>
            <a:r>
              <a:rPr lang="fr-BE" sz="2000" b="1" dirty="0"/>
              <a:t>segmentation des sons à l’intérieur des mots</a:t>
            </a:r>
            <a:r>
              <a:rPr lang="fr-BE" sz="2000" dirty="0"/>
              <a:t>, l’</a:t>
            </a:r>
            <a:r>
              <a:rPr lang="fr-BE" sz="2000" b="1" dirty="0"/>
              <a:t>accentuation dans la phrase</a:t>
            </a:r>
            <a:r>
              <a:rPr lang="fr-BE" sz="2000" dirty="0"/>
              <a:t>, le </a:t>
            </a:r>
            <a:r>
              <a:rPr lang="fr-BE" sz="2000" b="1" dirty="0"/>
              <a:t>rythme</a:t>
            </a:r>
            <a:r>
              <a:rPr lang="fr-BE" sz="2000" dirty="0"/>
              <a:t> (</a:t>
            </a:r>
            <a:r>
              <a:rPr lang="fr-BE" sz="2000" dirty="0" err="1"/>
              <a:t>Gaonac’h</a:t>
            </a:r>
            <a:r>
              <a:rPr lang="fr-BE" sz="2000" dirty="0"/>
              <a:t>, 2006 cité par Roussel S. &amp; </a:t>
            </a:r>
            <a:r>
              <a:rPr lang="fr-BE" sz="2000" dirty="0" err="1"/>
              <a:t>Gaonac’h</a:t>
            </a:r>
            <a:r>
              <a:rPr lang="fr-BE" sz="2000" dirty="0"/>
              <a:t> D., 2017, p11</a:t>
            </a:r>
            <a:r>
              <a:rPr lang="fr-BE" sz="2000" dirty="0" smtClean="0"/>
              <a:t>).</a:t>
            </a:r>
          </a:p>
          <a:p>
            <a:r>
              <a:rPr lang="fr-BE" sz="2000" dirty="0" smtClean="0"/>
              <a:t>Selon </a:t>
            </a:r>
            <a:r>
              <a:rPr lang="fr-BE" sz="2000" dirty="0" err="1" smtClean="0"/>
              <a:t>Guberina</a:t>
            </a:r>
            <a:r>
              <a:rPr lang="fr-BE" sz="2000" dirty="0" smtClean="0"/>
              <a:t> (1991), la </a:t>
            </a:r>
            <a:r>
              <a:rPr lang="fr-BE" sz="2000" b="1" dirty="0" smtClean="0"/>
              <a:t>limite de perception des sons </a:t>
            </a:r>
            <a:r>
              <a:rPr lang="fr-BE" sz="2000" dirty="0" smtClean="0"/>
              <a:t>d’une langue étrangère serait fixée à </a:t>
            </a:r>
            <a:r>
              <a:rPr lang="fr-BE" sz="2000" b="1" dirty="0" smtClean="0"/>
              <a:t>13-14 ans sous l’effet du conditionnement de la langue maternelle</a:t>
            </a:r>
            <a:r>
              <a:rPr lang="fr-BE" sz="2000" dirty="0" smtClean="0"/>
              <a:t>. Ce phénomène est progressif et l’auteur situe la </a:t>
            </a:r>
            <a:r>
              <a:rPr lang="fr-BE" sz="2000" u="sng" dirty="0" smtClean="0"/>
              <a:t>période d’apprentissage idéale d’une seconde langue AVANT 6 ANS</a:t>
            </a:r>
            <a:r>
              <a:rPr lang="fr-BE" sz="2000" dirty="0" smtClean="0"/>
              <a:t>. (Roussel S. &amp; </a:t>
            </a:r>
            <a:r>
              <a:rPr lang="fr-BE" sz="2000" dirty="0" err="1" smtClean="0"/>
              <a:t>Gaonac’h</a:t>
            </a:r>
            <a:r>
              <a:rPr lang="fr-BE" sz="2000" dirty="0" smtClean="0"/>
              <a:t> D., ibid.).</a:t>
            </a:r>
          </a:p>
          <a:p>
            <a:r>
              <a:rPr lang="fr-BE" sz="2000" dirty="0" smtClean="0"/>
              <a:t>Selon </a:t>
            </a:r>
            <a:r>
              <a:rPr lang="fr-BE" sz="2000" dirty="0" err="1" smtClean="0"/>
              <a:t>Hamers</a:t>
            </a:r>
            <a:r>
              <a:rPr lang="fr-BE" sz="2000" dirty="0" smtClean="0"/>
              <a:t> &amp; Blanc (2000) cité par Braun, A. et </a:t>
            </a:r>
            <a:r>
              <a:rPr lang="fr-BE" sz="2000" dirty="0" err="1" smtClean="0"/>
              <a:t>Hamers</a:t>
            </a:r>
            <a:r>
              <a:rPr lang="fr-BE" sz="2000" dirty="0" smtClean="0"/>
              <a:t>, J.F. (2009), p 14:</a:t>
            </a:r>
            <a:r>
              <a:rPr lang="fr-BE" sz="2000" dirty="0"/>
              <a:t> </a:t>
            </a:r>
            <a:r>
              <a:rPr lang="fr-BE" sz="2000" dirty="0" smtClean="0"/>
              <a:t>«</a:t>
            </a:r>
            <a:r>
              <a:rPr lang="fr-BE" sz="2000" b="1" dirty="0" smtClean="0">
                <a:solidFill>
                  <a:srgbClr val="FF0000"/>
                </a:solidFill>
              </a:rPr>
              <a:t> </a:t>
            </a:r>
            <a:r>
              <a:rPr lang="fr-BE" sz="2000" b="1" i="1" dirty="0" smtClean="0">
                <a:solidFill>
                  <a:srgbClr val="FF0000"/>
                </a:solidFill>
              </a:rPr>
              <a:t>Plus l’immersion est précoce et totale, plus les résultats sont positifs</a:t>
            </a:r>
            <a:r>
              <a:rPr lang="fr-BE" sz="2000" dirty="0" smtClean="0"/>
              <a:t> ». </a:t>
            </a:r>
          </a:p>
          <a:p>
            <a:endParaRPr lang="fr-BE" sz="2000" dirty="0"/>
          </a:p>
        </p:txBody>
      </p:sp>
      <p:sp>
        <p:nvSpPr>
          <p:cNvPr id="4" name="Titre 1"/>
          <p:cNvSpPr>
            <a:spLocks noGrp="1"/>
          </p:cNvSpPr>
          <p:nvPr>
            <p:ph type="title"/>
          </p:nvPr>
        </p:nvSpPr>
        <p:spPr>
          <a:xfrm>
            <a:off x="1590584" y="506912"/>
            <a:ext cx="9371548" cy="1280890"/>
          </a:xfrm>
        </p:spPr>
        <p:txBody>
          <a:bodyPr/>
          <a:lstStyle/>
          <a:p>
            <a:r>
              <a:rPr lang="fr-BE" dirty="0" smtClean="0"/>
              <a:t>Compétences déclinant avec l’âge</a:t>
            </a:r>
            <a:endParaRPr lang="fr-BE" dirty="0"/>
          </a:p>
        </p:txBody>
      </p:sp>
      <p:sp>
        <p:nvSpPr>
          <p:cNvPr id="5" name="Espace réservé du numéro de diapositive 4"/>
          <p:cNvSpPr>
            <a:spLocks noGrp="1"/>
          </p:cNvSpPr>
          <p:nvPr>
            <p:ph type="sldNum" sz="quarter" idx="12"/>
          </p:nvPr>
        </p:nvSpPr>
        <p:spPr/>
        <p:txBody>
          <a:bodyPr/>
          <a:lstStyle/>
          <a:p>
            <a:fld id="{58861607-6F2F-4C6D-ACEB-260D43F7EE2B}" type="slidenum">
              <a:rPr lang="fr-BE" smtClean="0"/>
              <a:pPr/>
              <a:t>20</a:t>
            </a:fld>
            <a:endParaRPr lang="fr-BE"/>
          </a:p>
        </p:txBody>
      </p:sp>
      <p:sp>
        <p:nvSpPr>
          <p:cNvPr id="7" name="Espace réservé du pied de page 6"/>
          <p:cNvSpPr>
            <a:spLocks noGrp="1"/>
          </p:cNvSpPr>
          <p:nvPr>
            <p:ph type="ftr" sz="quarter" idx="11"/>
          </p:nvPr>
        </p:nvSpPr>
        <p:spPr/>
        <p:txBody>
          <a:bodyPr/>
          <a:lstStyle/>
          <a:p>
            <a:r>
              <a:rPr lang="fr-BE" smtClean="0"/>
              <a:t>Formation IFC EMILE/CLIL Copyright: Aude Verschueren</a:t>
            </a:r>
            <a:endParaRPr lang="fr-BE"/>
          </a:p>
        </p:txBody>
      </p:sp>
      <p:sp>
        <p:nvSpPr>
          <p:cNvPr id="6" name="ZoneTexte 5">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3767351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9336" y="375916"/>
            <a:ext cx="8911687" cy="1280890"/>
          </a:xfrm>
        </p:spPr>
        <p:txBody>
          <a:bodyPr>
            <a:normAutofit fontScale="90000"/>
          </a:bodyPr>
          <a:lstStyle/>
          <a:p>
            <a:r>
              <a:rPr lang="fr-BE" dirty="0" smtClean="0"/>
              <a:t>Les différences individuelles interviennent-elles dans l’apprentissage d’une L2?</a:t>
            </a:r>
            <a:endParaRPr lang="fr-BE" dirty="0"/>
          </a:p>
        </p:txBody>
      </p:sp>
      <p:sp>
        <p:nvSpPr>
          <p:cNvPr id="3" name="Espace réservé du contenu 2"/>
          <p:cNvSpPr>
            <a:spLocks noGrp="1"/>
          </p:cNvSpPr>
          <p:nvPr>
            <p:ph idx="1"/>
          </p:nvPr>
        </p:nvSpPr>
        <p:spPr>
          <a:xfrm>
            <a:off x="1717713" y="1538242"/>
            <a:ext cx="8760875" cy="4678206"/>
          </a:xfrm>
        </p:spPr>
        <p:txBody>
          <a:bodyPr>
            <a:normAutofit lnSpcReduction="10000"/>
          </a:bodyPr>
          <a:lstStyle/>
          <a:p>
            <a:r>
              <a:rPr lang="fr-BE" dirty="0" smtClean="0"/>
              <a:t>Selon Johnson et Newport (1989</a:t>
            </a:r>
            <a:r>
              <a:rPr lang="fr-BE" dirty="0" smtClean="0">
                <a:solidFill>
                  <a:schemeClr val="tx1"/>
                </a:solidFill>
              </a:rPr>
              <a:t>), les performances d’apprentissage seraient les meilleures JUSQU’À 7 ans environ</a:t>
            </a:r>
            <a:r>
              <a:rPr lang="fr-BE" dirty="0">
                <a:solidFill>
                  <a:schemeClr val="tx1"/>
                </a:solidFill>
              </a:rPr>
              <a:t> </a:t>
            </a:r>
            <a:r>
              <a:rPr lang="fr-BE" dirty="0"/>
              <a:t>(NB: préférence pour la langue maternelle à quelques semaines, baisse de la sensibilité pour les contrastes étrangers à partir de 12 mois, </a:t>
            </a:r>
            <a:r>
              <a:rPr lang="fr-BE" sz="1800" dirty="0" err="1" smtClean="0"/>
              <a:t>Werker</a:t>
            </a:r>
            <a:r>
              <a:rPr lang="fr-BE" sz="1800" dirty="0" smtClean="0"/>
              <a:t> et Tees, 1994, cités par </a:t>
            </a:r>
            <a:r>
              <a:rPr lang="fr-BE" sz="1800" dirty="0" err="1" smtClean="0"/>
              <a:t>Bijeljec-Babic</a:t>
            </a:r>
            <a:r>
              <a:rPr lang="fr-BE" sz="1800" dirty="0" smtClean="0"/>
              <a:t>, 2017, p3</a:t>
            </a:r>
            <a:r>
              <a:rPr lang="fr-BE" dirty="0"/>
              <a:t>6); </a:t>
            </a:r>
            <a:endParaRPr lang="fr-BE" dirty="0" smtClean="0"/>
          </a:p>
          <a:p>
            <a:r>
              <a:rPr lang="fr-BE" dirty="0" smtClean="0"/>
              <a:t>les </a:t>
            </a:r>
            <a:r>
              <a:rPr lang="fr-BE" dirty="0" smtClean="0">
                <a:solidFill>
                  <a:schemeClr val="tx1"/>
                </a:solidFill>
              </a:rPr>
              <a:t>différences individuelles seraient également faibles devenant plus importantes par la suite à travers les </a:t>
            </a:r>
            <a:r>
              <a:rPr lang="fr-BE" b="1" dirty="0" smtClean="0">
                <a:solidFill>
                  <a:srgbClr val="FF0000"/>
                </a:solidFill>
              </a:rPr>
              <a:t>expériences linguistiques et cognitives vécues par chaque individu et qui influencent ses stratégies d’apprentissage</a:t>
            </a:r>
            <a:r>
              <a:rPr lang="fr-BE" dirty="0" smtClean="0"/>
              <a:t>.</a:t>
            </a:r>
          </a:p>
          <a:p>
            <a:r>
              <a:rPr lang="fr-BE" dirty="0" smtClean="0"/>
              <a:t>Roussel &amp; </a:t>
            </a:r>
            <a:r>
              <a:rPr lang="fr-BE" dirty="0" err="1" smtClean="0"/>
              <a:t>Gaonac’h</a:t>
            </a:r>
            <a:r>
              <a:rPr lang="fr-BE" dirty="0" smtClean="0"/>
              <a:t> (2017, p12) concluent que chez l’enfant</a:t>
            </a:r>
            <a:r>
              <a:rPr lang="fr-BE" b="1" dirty="0" smtClean="0"/>
              <a:t>, </a:t>
            </a:r>
            <a:r>
              <a:rPr lang="fr-BE" b="1" dirty="0" smtClean="0">
                <a:solidFill>
                  <a:srgbClr val="FF0000"/>
                </a:solidFill>
              </a:rPr>
              <a:t>le déclin de l’efficacité débute dans beaucoup de cas à partir de 4 ans </a:t>
            </a:r>
            <a:r>
              <a:rPr lang="fr-BE" dirty="0" smtClean="0">
                <a:solidFill>
                  <a:srgbClr val="FF0000"/>
                </a:solidFill>
              </a:rPr>
              <a:t>et qu’</a:t>
            </a:r>
            <a:r>
              <a:rPr lang="fr-BE" b="1" dirty="0" smtClean="0">
                <a:solidFill>
                  <a:srgbClr val="FF0000"/>
                </a:solidFill>
              </a:rPr>
              <a:t>au-delà de 7 ans l’apprentissage d’une L2 est toujours possible mais avec moins d’efficacité et plus d’erreurs commises que dès la naissance</a:t>
            </a:r>
            <a:r>
              <a:rPr lang="fr-BE" dirty="0" smtClean="0"/>
              <a:t>.</a:t>
            </a:r>
          </a:p>
          <a:p>
            <a:r>
              <a:rPr lang="fr-BE" dirty="0" smtClean="0"/>
              <a:t>! Commencer l’apprentissage d’une L2 à partir de la 5</a:t>
            </a:r>
            <a:r>
              <a:rPr lang="fr-BE" baseline="30000" dirty="0" smtClean="0"/>
              <a:t>ème</a:t>
            </a:r>
            <a:r>
              <a:rPr lang="fr-BE" dirty="0" smtClean="0"/>
              <a:t> primaire à raison de 2 périodes de cinquante minutes par semaine à l’âge de 10 ou 11 ans est trop tard, la période optimale étant passée (Briquet, R. 2006, p31).</a:t>
            </a:r>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21</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799493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58983" y="1571591"/>
            <a:ext cx="9261566" cy="4533363"/>
          </a:xfrm>
        </p:spPr>
        <p:txBody>
          <a:bodyPr>
            <a:noAutofit/>
          </a:bodyPr>
          <a:lstStyle/>
          <a:p>
            <a:r>
              <a:rPr lang="fr-BE" sz="2200" dirty="0" smtClean="0"/>
              <a:t>J’ai pu comparer les résultats de l’apprentissage d’une L2 en immersion anglais avec deux groupes d’élèves: un groupe qui avait bénéficié de l’immersion depuis la 3</a:t>
            </a:r>
            <a:r>
              <a:rPr lang="fr-BE" sz="2200" baseline="30000" dirty="0" smtClean="0"/>
              <a:t>ème</a:t>
            </a:r>
            <a:r>
              <a:rPr lang="fr-BE" sz="2200" dirty="0" smtClean="0"/>
              <a:t> maternelle (G1, précoce) et un groupe qui avait commencé à l’âge de 11-12 ans (G2, tardive). Sans pouvoir m’appuyer sur une comparaison scientifique des deux groupes via par exemple un questionnaire valide, je peux toute de même affirmer qu’ils étaient d’un milieu social et économique équivalent. Dans les deux cas, les classes étaient souvent peuplées d’un nombre équivalent d’élèves (environ 12 à 15 pour les premières années puis 25 récemment, l’immersion commençant à avoir du succès dans les filières des établissements scolaires qui l’organisaient).</a:t>
            </a:r>
          </a:p>
        </p:txBody>
      </p:sp>
      <p:sp>
        <p:nvSpPr>
          <p:cNvPr id="5" name="Titre 1"/>
          <p:cNvSpPr txBox="1">
            <a:spLocks/>
          </p:cNvSpPr>
          <p:nvPr/>
        </p:nvSpPr>
        <p:spPr>
          <a:xfrm>
            <a:off x="1616451" y="352697"/>
            <a:ext cx="5858814" cy="9728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dirty="0" smtClean="0"/>
              <a:t>Constats personnels</a:t>
            </a:r>
            <a:endParaRPr lang="fr-BE"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22</a:t>
            </a:fld>
            <a:endParaRPr lang="fr-BE"/>
          </a:p>
        </p:txBody>
      </p:sp>
      <p:sp>
        <p:nvSpPr>
          <p:cNvPr id="7" name="Espace réservé du pied de page 6"/>
          <p:cNvSpPr>
            <a:spLocks noGrp="1"/>
          </p:cNvSpPr>
          <p:nvPr>
            <p:ph type="ftr" sz="quarter" idx="11"/>
          </p:nvPr>
        </p:nvSpPr>
        <p:spPr/>
        <p:txBody>
          <a:bodyPr/>
          <a:lstStyle/>
          <a:p>
            <a:r>
              <a:rPr lang="fr-BE" smtClean="0"/>
              <a:t>Formation IFC EMILE/CLIL Copyright: Aude Verschueren</a:t>
            </a:r>
            <a:endParaRPr lang="fr-BE"/>
          </a:p>
        </p:txBody>
      </p:sp>
      <p:sp>
        <p:nvSpPr>
          <p:cNvPr id="6" name="ZoneTexte 5">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689460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1268" y="640079"/>
            <a:ext cx="9416664" cy="5893555"/>
          </a:xfrm>
        </p:spPr>
        <p:txBody>
          <a:bodyPr>
            <a:noAutofit/>
          </a:bodyPr>
          <a:lstStyle/>
          <a:p>
            <a:r>
              <a:rPr lang="fr-BE" sz="2000" u="sng" dirty="0" smtClean="0"/>
              <a:t>Du point de vue de l’interaction naturelle</a:t>
            </a:r>
            <a:r>
              <a:rPr lang="fr-BE" sz="2000" dirty="0" smtClean="0"/>
              <a:t>, </a:t>
            </a:r>
            <a:r>
              <a:rPr lang="fr-BE" sz="2000" b="1" dirty="0" smtClean="0"/>
              <a:t>les élèves du G1 étaient plus confiants et se lançaient avec plus d’entrain </a:t>
            </a:r>
            <a:r>
              <a:rPr lang="fr-BE" sz="2000" dirty="0" smtClean="0"/>
              <a:t>que les élèves du G2.</a:t>
            </a:r>
          </a:p>
          <a:p>
            <a:r>
              <a:rPr lang="fr-BE" sz="2000" b="1" dirty="0" smtClean="0"/>
              <a:t>Les élèves du G2 </a:t>
            </a:r>
            <a:r>
              <a:rPr lang="fr-BE" sz="2000" dirty="0" smtClean="0"/>
              <a:t>apprenaient (fluidité et aisance à l’oral en 2</a:t>
            </a:r>
            <a:r>
              <a:rPr lang="fr-BE" sz="2000" baseline="30000" dirty="0" smtClean="0"/>
              <a:t>ème</a:t>
            </a:r>
            <a:r>
              <a:rPr lang="fr-BE" sz="2000" dirty="0" smtClean="0"/>
              <a:t> année équivalent à un A2-B1 sur l’</a:t>
            </a:r>
            <a:r>
              <a:rPr lang="fr-BE" sz="2000" dirty="0"/>
              <a:t>é</a:t>
            </a:r>
            <a:r>
              <a:rPr lang="fr-BE" sz="2000" dirty="0" smtClean="0"/>
              <a:t>chelle européenne des performances linguistiques) mais </a:t>
            </a:r>
            <a:r>
              <a:rPr lang="fr-BE" sz="2000" b="1" dirty="0" smtClean="0"/>
              <a:t>avaient besoin d’explications complémentaires plus soutenues </a:t>
            </a:r>
            <a:r>
              <a:rPr lang="fr-BE" sz="2000" dirty="0" smtClean="0"/>
              <a:t>(réflexions et constats d’ordre métalinguistique nécessaires</a:t>
            </a:r>
            <a:r>
              <a:rPr lang="fr-BE" sz="2000" b="1" dirty="0" smtClean="0"/>
              <a:t>), d’exercices de drill et de transfert plus conséquents</a:t>
            </a:r>
            <a:r>
              <a:rPr lang="fr-BE" sz="2000" dirty="0" smtClean="0"/>
              <a:t>. Le </a:t>
            </a:r>
            <a:r>
              <a:rPr lang="fr-BE" sz="2000" b="1" dirty="0" smtClean="0"/>
              <a:t>rythme</a:t>
            </a:r>
            <a:r>
              <a:rPr lang="fr-BE" sz="2000" dirty="0" smtClean="0"/>
              <a:t> était, sans surprise, </a:t>
            </a:r>
            <a:r>
              <a:rPr lang="fr-BE" sz="2000" b="1" dirty="0" smtClean="0"/>
              <a:t>plus lent et plus réfléchi </a:t>
            </a:r>
            <a:r>
              <a:rPr lang="fr-BE" sz="2000" dirty="0" smtClean="0"/>
              <a:t>que les élèves du G1 à âge égal.</a:t>
            </a:r>
          </a:p>
          <a:p>
            <a:r>
              <a:rPr lang="fr-BE" sz="2000" u="sng" dirty="0" smtClean="0"/>
              <a:t>À la lecture</a:t>
            </a:r>
            <a:r>
              <a:rPr lang="fr-BE" sz="2000" dirty="0" smtClean="0"/>
              <a:t>, face à un nouveau mot, </a:t>
            </a:r>
            <a:r>
              <a:rPr lang="fr-BE" sz="2000" b="1" dirty="0" smtClean="0"/>
              <a:t>les élèves du G1 recouraient plus vite à une stratégie de compréhension par déduction grâce au contexte </a:t>
            </a:r>
            <a:r>
              <a:rPr lang="fr-BE" sz="2000" dirty="0" smtClean="0"/>
              <a:t>de la phrase (ils poursuivaient la lecture sans s’arrêter sur le mot qu’ils ne comprenaient pas) alors que les élèves du G2 s’arrêtaient, perturbés par la méconnaissance de ce mot.</a:t>
            </a:r>
          </a:p>
          <a:p>
            <a:r>
              <a:rPr lang="fr-BE" sz="2000" u="sng" dirty="0" smtClean="0"/>
              <a:t>Au sujet de la prononciation</a:t>
            </a:r>
            <a:r>
              <a:rPr lang="fr-BE" sz="2000" dirty="0" smtClean="0"/>
              <a:t>, </a:t>
            </a:r>
            <a:r>
              <a:rPr lang="fr-BE" sz="2000" b="1" dirty="0" smtClean="0"/>
              <a:t>la justesse du G1 était plus importante </a:t>
            </a:r>
            <a:r>
              <a:rPr lang="fr-BE" sz="2000" dirty="0" smtClean="0"/>
              <a:t>que dans le G2 pour lequel des exercices spécifiques et un entraînement à la compétence pour elle-même étaient indispensables.</a:t>
            </a:r>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23</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622124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148" y="297539"/>
            <a:ext cx="8911687" cy="1280890"/>
          </a:xfrm>
        </p:spPr>
        <p:txBody>
          <a:bodyPr/>
          <a:lstStyle/>
          <a:p>
            <a:r>
              <a:rPr lang="fr-BE" dirty="0" smtClean="0"/>
              <a:t>L’apprentissage d’une L2 à l’âge adulte est-il donc moins efficace?</a:t>
            </a:r>
            <a:endParaRPr lang="fr-BE" dirty="0"/>
          </a:p>
        </p:txBody>
      </p:sp>
      <p:sp>
        <p:nvSpPr>
          <p:cNvPr id="3" name="Espace réservé du contenu 2"/>
          <p:cNvSpPr>
            <a:spLocks noGrp="1"/>
          </p:cNvSpPr>
          <p:nvPr>
            <p:ph idx="1"/>
          </p:nvPr>
        </p:nvSpPr>
        <p:spPr>
          <a:xfrm>
            <a:off x="1609497" y="1618536"/>
            <a:ext cx="8915400" cy="4405648"/>
          </a:xfrm>
        </p:spPr>
        <p:txBody>
          <a:bodyPr>
            <a:noAutofit/>
          </a:bodyPr>
          <a:lstStyle/>
          <a:p>
            <a:r>
              <a:rPr lang="fr-BE" sz="2000" dirty="0" smtClean="0"/>
              <a:t>Non, il présenterait même dans certains cas des avantages! Des recherches (par exemple: Snow, 1983) montrent que l’expérience dans l’apprentissage de leur langue maternelle aide les adultes à </a:t>
            </a:r>
            <a:r>
              <a:rPr lang="fr-BE" sz="2000" b="1" dirty="0" smtClean="0"/>
              <a:t>opérer de meilleurs choix de stratégies</a:t>
            </a:r>
            <a:r>
              <a:rPr lang="fr-BE" sz="2000" dirty="0" smtClean="0"/>
              <a:t>. </a:t>
            </a:r>
          </a:p>
          <a:p>
            <a:pPr marL="0" indent="0">
              <a:buNone/>
            </a:pPr>
            <a:r>
              <a:rPr lang="fr-BE" sz="2000" dirty="0" smtClean="0"/>
              <a:t>Ils recherchent des </a:t>
            </a:r>
            <a:r>
              <a:rPr lang="fr-BE" sz="2000" b="1" dirty="0" smtClean="0"/>
              <a:t>points communs entre les langues </a:t>
            </a:r>
            <a:r>
              <a:rPr lang="fr-BE" sz="2000" dirty="0" smtClean="0"/>
              <a:t>(transfert à partir de la L1) et maîtrisent </a:t>
            </a:r>
            <a:r>
              <a:rPr lang="fr-BE" sz="2000" b="1" dirty="0" smtClean="0"/>
              <a:t>plus de compétences métalinguistiques </a:t>
            </a:r>
            <a:r>
              <a:rPr lang="fr-BE" sz="2000" dirty="0" smtClean="0"/>
              <a:t>et </a:t>
            </a:r>
            <a:r>
              <a:rPr lang="fr-BE" sz="2000" b="1" dirty="0" smtClean="0"/>
              <a:t>métacognitives</a:t>
            </a:r>
            <a:r>
              <a:rPr lang="fr-BE" sz="2000" dirty="0" smtClean="0"/>
              <a:t>. Les </a:t>
            </a:r>
            <a:r>
              <a:rPr lang="fr-BE" sz="2000" b="1" dirty="0" smtClean="0"/>
              <a:t>stratégies cognitives </a:t>
            </a:r>
            <a:r>
              <a:rPr lang="fr-BE" sz="2000" dirty="0" smtClean="0"/>
              <a:t>seraient aussi plus efficaces (ex. mémorisation ou représentation mentale).</a:t>
            </a:r>
          </a:p>
          <a:p>
            <a:pPr marL="0" indent="0">
              <a:buNone/>
            </a:pPr>
            <a:r>
              <a:rPr lang="fr-BE" sz="2000" dirty="0" smtClean="0"/>
              <a:t>Toutefois, contrairement </a:t>
            </a:r>
            <a:r>
              <a:rPr lang="fr-BE" sz="2000" dirty="0"/>
              <a:t>à l’adulte, l’enfant montre moins de résistance à un système linguistico-culturel complètement nouveau. Il est de ce fait moins inhibé et apprennent très facilement en jouant</a:t>
            </a:r>
            <a:r>
              <a:rPr lang="fr-BE" sz="2000" dirty="0" smtClean="0"/>
              <a:t>.</a:t>
            </a:r>
            <a:endParaRPr lang="fr-BE" sz="2000" dirty="0"/>
          </a:p>
          <a:p>
            <a:pPr marL="0" indent="0">
              <a:buNone/>
            </a:pPr>
            <a:r>
              <a:rPr lang="fr-BE" sz="2000" u="sng" dirty="0" smtClean="0"/>
              <a:t>Constats personnels aux cours de promotion sociale pour adultes</a:t>
            </a:r>
            <a:r>
              <a:rPr lang="fr-BE" sz="2000" dirty="0" smtClean="0"/>
              <a:t>: </a:t>
            </a:r>
          </a:p>
          <a:p>
            <a:pPr marL="0" indent="0">
              <a:buNone/>
            </a:pPr>
            <a:r>
              <a:rPr lang="fr-BE" sz="2000" dirty="0" smtClean="0"/>
              <a:t>L’apprentissage à l’âge adulte est possible mais n’est efficace que si l’individu s’entraîne </a:t>
            </a:r>
            <a:r>
              <a:rPr lang="fr-BE" sz="2000" u="sng" dirty="0" smtClean="0"/>
              <a:t>régulièrement et de manière prolongée</a:t>
            </a:r>
            <a:r>
              <a:rPr lang="fr-BE" sz="2000" dirty="0" smtClean="0"/>
              <a:t>. </a:t>
            </a: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24</a:t>
            </a:fld>
            <a:endParaRPr lang="fr-BE"/>
          </a:p>
        </p:txBody>
      </p:sp>
      <p:sp>
        <p:nvSpPr>
          <p:cNvPr id="6" name="Espace réservé du pied de page 5"/>
          <p:cNvSpPr>
            <a:spLocks noGrp="1"/>
          </p:cNvSpPr>
          <p:nvPr>
            <p:ph type="ftr" sz="quarter" idx="11"/>
          </p:nvPr>
        </p:nvSpPr>
        <p:spPr>
          <a:xfrm>
            <a:off x="8297681" y="6492875"/>
            <a:ext cx="3511142" cy="365125"/>
          </a:xfrm>
        </p:spPr>
        <p:txBody>
          <a:bodyPr/>
          <a:lstStyle/>
          <a:p>
            <a:r>
              <a:rPr lang="fr-BE" dirty="0" smtClean="0"/>
              <a:t>Formation IFC EMILE/CLIL Copyright: Aude Verschueren</a:t>
            </a:r>
            <a:endParaRPr lang="fr-BE" dirty="0"/>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3375110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300728"/>
            <a:ext cx="9466217" cy="1501945"/>
          </a:xfrm>
        </p:spPr>
        <p:txBody>
          <a:bodyPr>
            <a:normAutofit fontScale="90000"/>
          </a:bodyPr>
          <a:lstStyle/>
          <a:p>
            <a:r>
              <a:rPr lang="fr-BE" dirty="0"/>
              <a:t>Approche méthodologique </a:t>
            </a:r>
            <a:r>
              <a:rPr lang="fr-BE" dirty="0" smtClean="0"/>
              <a:t>et didactique</a:t>
            </a:r>
            <a:br>
              <a:rPr lang="fr-BE" dirty="0" smtClean="0"/>
            </a:br>
            <a:r>
              <a:rPr lang="fr-BE" sz="3100" u="sng" dirty="0" smtClean="0"/>
              <a:t>Considérations pédagogiques </a:t>
            </a:r>
            <a:r>
              <a:rPr lang="fr-BE" sz="3100" u="sng" dirty="0" smtClean="0"/>
              <a:t>générales</a:t>
            </a:r>
            <a:br>
              <a:rPr lang="fr-BE" sz="3100" u="sng" dirty="0" smtClean="0"/>
            </a:br>
            <a:r>
              <a:rPr lang="fr-BE" sz="3100" dirty="0" smtClean="0"/>
              <a:t>pour l’enseignement </a:t>
            </a:r>
            <a:r>
              <a:rPr lang="fr-BE" sz="3100" dirty="0" smtClean="0"/>
              <a:t>en immersion</a:t>
            </a:r>
            <a:r>
              <a:rPr lang="fr-BE" dirty="0" smtClean="0"/>
              <a:t/>
            </a:r>
            <a:br>
              <a:rPr lang="fr-BE" dirty="0" smtClean="0"/>
            </a:br>
            <a:endParaRPr lang="fr-BE" dirty="0"/>
          </a:p>
        </p:txBody>
      </p:sp>
      <p:sp>
        <p:nvSpPr>
          <p:cNvPr id="3" name="Espace réservé du contenu 2"/>
          <p:cNvSpPr>
            <a:spLocks noGrp="1"/>
          </p:cNvSpPr>
          <p:nvPr>
            <p:ph idx="1"/>
          </p:nvPr>
        </p:nvSpPr>
        <p:spPr>
          <a:xfrm>
            <a:off x="2267755" y="1944710"/>
            <a:ext cx="8473225" cy="4913290"/>
          </a:xfrm>
        </p:spPr>
        <p:txBody>
          <a:bodyPr>
            <a:normAutofit/>
          </a:bodyPr>
          <a:lstStyle/>
          <a:p>
            <a:pPr lvl="0"/>
            <a:r>
              <a:rPr lang="fr-BE" sz="2000" dirty="0" smtClean="0"/>
              <a:t>Dans des situations classiques d’enseignement de la langue notamment en primaire, </a:t>
            </a:r>
            <a:r>
              <a:rPr lang="fr-BE" sz="2000" b="1" dirty="0" smtClean="0">
                <a:solidFill>
                  <a:srgbClr val="FF0000"/>
                </a:solidFill>
              </a:rPr>
              <a:t>l’accent doit être mis sur l’exercice de l’oreille à l’audition des </a:t>
            </a:r>
            <a:r>
              <a:rPr lang="fr-BE" sz="2000" b="1" dirty="0">
                <a:solidFill>
                  <a:srgbClr val="FF0000"/>
                </a:solidFill>
              </a:rPr>
              <a:t>sons étrangers </a:t>
            </a:r>
            <a:r>
              <a:rPr lang="fr-BE" sz="2000" dirty="0"/>
              <a:t>(système phonologique de la </a:t>
            </a:r>
            <a:r>
              <a:rPr lang="fr-BE" sz="2000" dirty="0" smtClean="0"/>
              <a:t>langue-cible en regard des caractéristiques de la L1, perception des fréquences et des sons non présents dans la L1), le développement de la curiosité et du plaisir des sonorités (Roussel et </a:t>
            </a:r>
            <a:r>
              <a:rPr lang="fr-BE" sz="2000" dirty="0" err="1" smtClean="0"/>
              <a:t>Gaonac’h</a:t>
            </a:r>
            <a:r>
              <a:rPr lang="fr-BE" sz="2000" dirty="0" smtClean="0"/>
              <a:t>, 2017, p17).</a:t>
            </a:r>
          </a:p>
          <a:p>
            <a:pPr lvl="0"/>
            <a:r>
              <a:rPr lang="fr-BE" sz="2000" dirty="0" smtClean="0"/>
              <a:t>Nécessité </a:t>
            </a:r>
            <a:r>
              <a:rPr lang="fr-BE" sz="2000" dirty="0"/>
              <a:t>de </a:t>
            </a:r>
            <a:r>
              <a:rPr lang="fr-BE" sz="2000" b="1" dirty="0">
                <a:solidFill>
                  <a:srgbClr val="FF0000"/>
                </a:solidFill>
              </a:rPr>
              <a:t>structurer son cours </a:t>
            </a:r>
            <a:r>
              <a:rPr lang="fr-BE" sz="2000" dirty="0"/>
              <a:t>et de bien l’organiser de manière à répondre </a:t>
            </a:r>
            <a:r>
              <a:rPr lang="fr-BE" sz="2000" b="1" dirty="0">
                <a:solidFill>
                  <a:srgbClr val="FF0000"/>
                </a:solidFill>
              </a:rPr>
              <a:t>aux exigences du cadre légal </a:t>
            </a:r>
            <a:r>
              <a:rPr lang="fr-BE" sz="2000" dirty="0"/>
              <a:t>(cf. socles des compétences et programmes scolaires du PO) ;</a:t>
            </a:r>
          </a:p>
          <a:p>
            <a:r>
              <a:rPr lang="fr-BE" sz="2000" b="1" dirty="0">
                <a:solidFill>
                  <a:srgbClr val="FF0000"/>
                </a:solidFill>
              </a:rPr>
              <a:t>Adapter le rythme d’apprentissage et s’assurer de la compréhension de la matière </a:t>
            </a:r>
            <a:r>
              <a:rPr lang="fr-BE" sz="2000" dirty="0"/>
              <a:t>(renvoi à la différenciation, lenteur parfois exigée pour s’assurer de la compréhension des élèves) </a:t>
            </a:r>
            <a:r>
              <a:rPr lang="fr-BE" sz="2000" dirty="0" smtClean="0"/>
              <a:t>;</a:t>
            </a:r>
          </a:p>
          <a:p>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25</a:t>
            </a:fld>
            <a:endParaRPr lang="fr-BE"/>
          </a:p>
        </p:txBody>
      </p:sp>
      <p:sp>
        <p:nvSpPr>
          <p:cNvPr id="6" name="Espace réservé du pied de page 5"/>
          <p:cNvSpPr>
            <a:spLocks noGrp="1"/>
          </p:cNvSpPr>
          <p:nvPr>
            <p:ph type="ftr" sz="quarter" idx="11"/>
          </p:nvPr>
        </p:nvSpPr>
        <p:spPr>
          <a:xfrm>
            <a:off x="8140926" y="6305625"/>
            <a:ext cx="3315199" cy="365125"/>
          </a:xfrm>
        </p:spPr>
        <p:txBody>
          <a:bodyPr/>
          <a:lstStyle/>
          <a:p>
            <a:r>
              <a:rPr lang="fr-BE" dirty="0" smtClean="0"/>
              <a:t>Formation IFC EMILE/CLIL Copyright: Aude Verschueren</a:t>
            </a:r>
            <a:endParaRPr lang="fr-BE" dirty="0"/>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861833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86376" y="965915"/>
            <a:ext cx="9267423" cy="5211048"/>
          </a:xfrm>
        </p:spPr>
        <p:txBody>
          <a:bodyPr>
            <a:normAutofit/>
          </a:bodyPr>
          <a:lstStyle/>
          <a:p>
            <a:r>
              <a:rPr lang="fr-BE" sz="2000" b="1" dirty="0">
                <a:solidFill>
                  <a:srgbClr val="FF0000"/>
                </a:solidFill>
              </a:rPr>
              <a:t>Possibilité de simplifier certains contenus </a:t>
            </a:r>
            <a:r>
              <a:rPr lang="fr-BE" sz="2000" dirty="0"/>
              <a:t>de matière (attention toutefois à une réduction trop simpliste) et axer le cours sur </a:t>
            </a:r>
            <a:r>
              <a:rPr lang="fr-BE" sz="2000" b="1" dirty="0"/>
              <a:t>l’essentiel</a:t>
            </a:r>
            <a:r>
              <a:rPr lang="fr-BE" sz="2000" dirty="0"/>
              <a:t> (appréciation laissée à l’enseignant selon le niveau de performance des élèves dans la langue d’immersion) ;</a:t>
            </a:r>
          </a:p>
          <a:p>
            <a:pPr lvl="0"/>
            <a:r>
              <a:rPr lang="fr-BE" sz="2000" dirty="0" smtClean="0"/>
              <a:t>Importance </a:t>
            </a:r>
            <a:r>
              <a:rPr lang="fr-BE" sz="2000" dirty="0"/>
              <a:t>des </a:t>
            </a:r>
            <a:r>
              <a:rPr lang="fr-BE" sz="2000" b="1" dirty="0">
                <a:solidFill>
                  <a:srgbClr val="FF0000"/>
                </a:solidFill>
              </a:rPr>
              <a:t>redondances</a:t>
            </a:r>
            <a:r>
              <a:rPr lang="fr-BE" sz="2000" dirty="0"/>
              <a:t> lors de la transmission des informations en classe, nécessité de </a:t>
            </a:r>
            <a:r>
              <a:rPr lang="fr-BE" sz="2000" b="1" dirty="0">
                <a:solidFill>
                  <a:srgbClr val="FF0000"/>
                </a:solidFill>
              </a:rPr>
              <a:t>répétitions</a:t>
            </a:r>
            <a:r>
              <a:rPr lang="fr-BE" sz="2000" dirty="0"/>
              <a:t> et de </a:t>
            </a:r>
            <a:r>
              <a:rPr lang="fr-BE" sz="2000" b="1" dirty="0">
                <a:solidFill>
                  <a:srgbClr val="FF0000"/>
                </a:solidFill>
              </a:rPr>
              <a:t>paraphrases</a:t>
            </a:r>
            <a:r>
              <a:rPr lang="fr-BE" sz="2000" dirty="0"/>
              <a:t> ;</a:t>
            </a:r>
          </a:p>
          <a:p>
            <a:r>
              <a:rPr lang="fr-BE" sz="2000" dirty="0"/>
              <a:t>Le </a:t>
            </a:r>
            <a:r>
              <a:rPr lang="fr-BE" sz="2000" b="1" dirty="0">
                <a:solidFill>
                  <a:srgbClr val="FF0000"/>
                </a:solidFill>
              </a:rPr>
              <a:t>contrôle de la compréhension des élèves</a:t>
            </a:r>
            <a:r>
              <a:rPr lang="fr-BE" sz="2000" dirty="0"/>
              <a:t> est </a:t>
            </a:r>
            <a:r>
              <a:rPr lang="fr-BE" sz="2000" dirty="0" smtClean="0"/>
              <a:t>nécessaire </a:t>
            </a:r>
            <a:r>
              <a:rPr lang="fr-BE" sz="2000" dirty="0"/>
              <a:t>à la fois dans l’aspect disciplinaire (branche concernée) </a:t>
            </a:r>
            <a:r>
              <a:rPr lang="fr-BE" sz="2000" dirty="0" smtClean="0"/>
              <a:t>qu’au point </a:t>
            </a:r>
            <a:r>
              <a:rPr lang="fr-BE" sz="2000" dirty="0"/>
              <a:t>de vue linguistique </a:t>
            </a:r>
            <a:r>
              <a:rPr lang="fr-BE" sz="2000" dirty="0" smtClean="0"/>
              <a:t>;</a:t>
            </a:r>
          </a:p>
          <a:p>
            <a:pPr lvl="0"/>
            <a:r>
              <a:rPr lang="fr-BE" sz="2000" dirty="0"/>
              <a:t>Utilisation favorable des </a:t>
            </a:r>
            <a:r>
              <a:rPr lang="fr-BE" sz="2000" b="1" dirty="0">
                <a:solidFill>
                  <a:srgbClr val="FF0000"/>
                </a:solidFill>
              </a:rPr>
              <a:t>méthodes centrées sur l’apprenant</a:t>
            </a:r>
            <a:r>
              <a:rPr lang="fr-BE" sz="2000" b="1" dirty="0"/>
              <a:t> </a:t>
            </a:r>
            <a:r>
              <a:rPr lang="fr-BE" sz="2000" dirty="0"/>
              <a:t>(ex. pédagogie de la réussite, rendant l’élève actif et augmentant sa confiance en ses capacités, très importante pour une utilisation active de la langue).</a:t>
            </a:r>
          </a:p>
          <a:p>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26</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853912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57589" y="824248"/>
            <a:ext cx="9409090" cy="5829234"/>
          </a:xfrm>
        </p:spPr>
        <p:txBody>
          <a:bodyPr>
            <a:normAutofit/>
          </a:bodyPr>
          <a:lstStyle/>
          <a:p>
            <a:pPr lvl="0"/>
            <a:r>
              <a:rPr lang="fr-BE" sz="2000" dirty="0"/>
              <a:t>Selon le niveau des élèves, le «</a:t>
            </a:r>
            <a:r>
              <a:rPr lang="fr-BE" sz="2000" b="1" dirty="0"/>
              <a:t> </a:t>
            </a:r>
            <a:r>
              <a:rPr lang="fr-BE" sz="2000" b="1" dirty="0">
                <a:solidFill>
                  <a:srgbClr val="FF0000"/>
                </a:solidFill>
              </a:rPr>
              <a:t>code-</a:t>
            </a:r>
            <a:r>
              <a:rPr lang="fr-BE" sz="2000" b="1" dirty="0" err="1">
                <a:solidFill>
                  <a:srgbClr val="FF0000"/>
                </a:solidFill>
              </a:rPr>
              <a:t>switching</a:t>
            </a:r>
            <a:r>
              <a:rPr lang="fr-BE" sz="2000" dirty="0"/>
              <a:t> » (à distinguer du code-</a:t>
            </a:r>
            <a:r>
              <a:rPr lang="fr-BE" sz="2000" dirty="0" err="1"/>
              <a:t>mixing</a:t>
            </a:r>
            <a:r>
              <a:rPr lang="fr-BE" sz="2000" dirty="0"/>
              <a:t>) consiste à recourir à une alternance nécessaire des langues (étrangères et maternelles) dans des phrases délimitées de l’enseignement</a:t>
            </a:r>
            <a:r>
              <a:rPr lang="fr-BE" sz="2000" dirty="0" smtClean="0"/>
              <a:t>.</a:t>
            </a:r>
          </a:p>
          <a:p>
            <a:r>
              <a:rPr lang="fr-BE" sz="2000" dirty="0"/>
              <a:t>Le </a:t>
            </a:r>
            <a:r>
              <a:rPr lang="fr-BE" sz="2000" b="1" dirty="0">
                <a:solidFill>
                  <a:srgbClr val="FF0000"/>
                </a:solidFill>
              </a:rPr>
              <a:t>recours à la L1 </a:t>
            </a:r>
            <a:r>
              <a:rPr lang="fr-BE" sz="2000" dirty="0" smtClean="0"/>
              <a:t>(langue maternelle) travaillée </a:t>
            </a:r>
            <a:r>
              <a:rPr lang="fr-BE" sz="2000" dirty="0"/>
              <a:t>dans un but de compréhension et d’augmentation de l’efficacité de l’apprentissage de la L2 n’est pas un obstacle mais constitue un </a:t>
            </a:r>
            <a:r>
              <a:rPr lang="fr-BE" sz="2000" u="sng" dirty="0"/>
              <a:t>outil de médiation</a:t>
            </a:r>
            <a:r>
              <a:rPr lang="fr-BE" sz="2000" dirty="0"/>
              <a:t> et permet le </a:t>
            </a:r>
            <a:r>
              <a:rPr lang="fr-BE" sz="2000" b="1" dirty="0">
                <a:solidFill>
                  <a:srgbClr val="FF0000"/>
                </a:solidFill>
              </a:rPr>
              <a:t>développement des compétences métalinguistiques </a:t>
            </a:r>
            <a:r>
              <a:rPr lang="fr-BE" sz="2000" dirty="0"/>
              <a:t>pour les 2 langues ("</a:t>
            </a:r>
            <a:r>
              <a:rPr lang="fr-BE" sz="2000" i="1" dirty="0"/>
              <a:t>rôle structurant</a:t>
            </a:r>
            <a:r>
              <a:rPr lang="fr-BE" sz="2000" dirty="0"/>
              <a:t>" </a:t>
            </a:r>
            <a:r>
              <a:rPr lang="fr-BE" sz="2000" dirty="0" smtClean="0"/>
              <a:t>selon Serra</a:t>
            </a:r>
            <a:r>
              <a:rPr lang="fr-BE" sz="2000" dirty="0"/>
              <a:t>, 2007 cité par Serra, C. &amp; Stephen, G., p169 in Carol, R., 2010). Ce recours (limité) en début d’apprentissage "</a:t>
            </a:r>
            <a:r>
              <a:rPr lang="fr-BE" sz="2000" i="1" dirty="0"/>
              <a:t>décroît rapidement à mesure que la base sémantique en L2 va en s’étoffant.</a:t>
            </a:r>
            <a:r>
              <a:rPr lang="fr-BE" sz="2000" dirty="0"/>
              <a:t>" (Serra, C. &amp; Stephen, G., p169, ibid</a:t>
            </a:r>
            <a:r>
              <a:rPr lang="fr-BE" sz="2000" dirty="0" smtClean="0"/>
              <a:t>.)</a:t>
            </a: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27</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423594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3041" y="756678"/>
            <a:ext cx="9796776" cy="5206240"/>
          </a:xfrm>
        </p:spPr>
        <p:txBody>
          <a:bodyPr>
            <a:normAutofit/>
          </a:bodyPr>
          <a:lstStyle/>
          <a:p>
            <a:r>
              <a:rPr lang="fr-BE" sz="2000" dirty="0" smtClean="0"/>
              <a:t>En cas de manque </a:t>
            </a:r>
            <a:r>
              <a:rPr lang="fr-BE" sz="2000" dirty="0"/>
              <a:t>de matériel pédagogique disponible dans la langue d’immersion respectant le cadre légal </a:t>
            </a:r>
            <a:r>
              <a:rPr lang="fr-BE" sz="2000" dirty="0" smtClean="0"/>
              <a:t>en </a:t>
            </a:r>
            <a:r>
              <a:rPr lang="fr-BE" sz="2000" dirty="0"/>
              <a:t>matière d’enseignement, l’enseignant doit souvent </a:t>
            </a:r>
            <a:r>
              <a:rPr lang="fr-BE" sz="2000" b="1" dirty="0">
                <a:solidFill>
                  <a:srgbClr val="FF0000"/>
                </a:solidFill>
              </a:rPr>
              <a:t>préparer son propre matériel en traduisant dans la langue d’immersion à partir du matériel disponible</a:t>
            </a:r>
            <a:r>
              <a:rPr lang="fr-BE" sz="2000" dirty="0"/>
              <a:t>. En cas d’utilisation de manuels étrangers, il faudra </a:t>
            </a:r>
            <a:r>
              <a:rPr lang="fr-BE" sz="2000" u="sng" dirty="0"/>
              <a:t>vérifier le contenu </a:t>
            </a:r>
            <a:r>
              <a:rPr lang="fr-BE" sz="2000" u="sng" dirty="0" smtClean="0"/>
              <a:t>des savoirs et des activités pédagogiques ainsi que leur </a:t>
            </a:r>
            <a:r>
              <a:rPr lang="fr-BE" sz="2000" u="sng" dirty="0"/>
              <a:t>niveau </a:t>
            </a:r>
            <a:r>
              <a:rPr lang="fr-BE" sz="2000" u="sng" dirty="0" smtClean="0"/>
              <a:t>en regard </a:t>
            </a:r>
            <a:r>
              <a:rPr lang="fr-BE" sz="2000" u="sng" dirty="0"/>
              <a:t>du programme </a:t>
            </a:r>
            <a:r>
              <a:rPr lang="fr-BE" sz="2000" u="sng" dirty="0" smtClean="0"/>
              <a:t>d’étude de la discipline et de la DIDACTIQUE à appliquer en Fédération Wallonie-Bruxelles et dans le réseau d’enseignement particulier</a:t>
            </a:r>
            <a:r>
              <a:rPr lang="fr-BE" sz="2000" dirty="0" smtClean="0"/>
              <a:t>.</a:t>
            </a:r>
          </a:p>
          <a:p>
            <a:pPr lvl="0"/>
            <a:r>
              <a:rPr lang="fr-BE" sz="2000" dirty="0" smtClean="0"/>
              <a:t>Dans </a:t>
            </a:r>
            <a:r>
              <a:rPr lang="fr-BE" sz="2000" dirty="0"/>
              <a:t>le cas de documents écrits à lire individuellement (donnés parfois pour rattraper </a:t>
            </a:r>
            <a:r>
              <a:rPr lang="fr-BE" sz="2000" dirty="0" smtClean="0"/>
              <a:t>les savoirs préconisés dans le </a:t>
            </a:r>
            <a:r>
              <a:rPr lang="fr-BE" sz="2000" dirty="0"/>
              <a:t>programme), l’enseignant doit veiller à avoir travaillé avec les </a:t>
            </a:r>
            <a:r>
              <a:rPr lang="fr-BE" sz="2000" dirty="0" smtClean="0"/>
              <a:t>élèves la </a:t>
            </a:r>
            <a:r>
              <a:rPr lang="fr-BE" sz="2000" b="1" dirty="0"/>
              <a:t>lecture de textes </a:t>
            </a:r>
            <a:r>
              <a:rPr lang="fr-BE" sz="2000" b="1" dirty="0" smtClean="0"/>
              <a:t>ou de graphiques/tableaux </a:t>
            </a:r>
            <a:r>
              <a:rPr lang="fr-BE" sz="2000" dirty="0" smtClean="0"/>
              <a:t>(ex. en sciences ou en mathématiques) et </a:t>
            </a:r>
            <a:r>
              <a:rPr lang="fr-BE" sz="2000" dirty="0"/>
              <a:t>les avoir outillés dans ce sens. Une attention particulière doit aussi porter sur le </a:t>
            </a:r>
            <a:r>
              <a:rPr lang="fr-BE" sz="2000" u="sng" dirty="0"/>
              <a:t>choix des textes</a:t>
            </a:r>
            <a:r>
              <a:rPr lang="fr-BE" sz="2000" dirty="0"/>
              <a:t> (authentiques, extraits de journaux, d’internet, </a:t>
            </a:r>
            <a:r>
              <a:rPr lang="fr-BE" sz="2000" dirty="0" err="1"/>
              <a:t>etc</a:t>
            </a:r>
            <a:r>
              <a:rPr lang="fr-BE" sz="2000" dirty="0"/>
              <a:t>).</a:t>
            </a:r>
          </a:p>
          <a:p>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28</a:t>
            </a:fld>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3325" y="1890506"/>
            <a:ext cx="1509403" cy="1333460"/>
          </a:xfrm>
          <a:prstGeom prst="rect">
            <a:avLst/>
          </a:prstGeom>
        </p:spPr>
      </p:pic>
      <p:sp>
        <p:nvSpPr>
          <p:cNvPr id="7" name="Espace réservé du pied de page 6"/>
          <p:cNvSpPr>
            <a:spLocks noGrp="1"/>
          </p:cNvSpPr>
          <p:nvPr>
            <p:ph type="ftr" sz="quarter" idx="11"/>
          </p:nvPr>
        </p:nvSpPr>
        <p:spPr/>
        <p:txBody>
          <a:bodyPr/>
          <a:lstStyle/>
          <a:p>
            <a:r>
              <a:rPr lang="fr-BE" smtClean="0"/>
              <a:t>Formation IFC EMILE/CLIL Copyright: Aude Verschueren</a:t>
            </a:r>
            <a:endParaRPr lang="fr-BE"/>
          </a:p>
        </p:txBody>
      </p:sp>
      <p:sp>
        <p:nvSpPr>
          <p:cNvPr id="8" name="ZoneTexte 7">
            <a:hlinkClick r:id="rId3"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2533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760553"/>
          </a:xfrm>
        </p:spPr>
        <p:txBody>
          <a:bodyPr/>
          <a:lstStyle/>
          <a:p>
            <a:r>
              <a:rPr lang="fr-BE" dirty="0" smtClean="0"/>
              <a:t>Séminaire 18 et 19 février 2019</a:t>
            </a:r>
            <a:endParaRPr lang="fr-BE" dirty="0"/>
          </a:p>
        </p:txBody>
      </p:sp>
      <p:sp>
        <p:nvSpPr>
          <p:cNvPr id="3" name="Espace réservé du contenu 2"/>
          <p:cNvSpPr>
            <a:spLocks noGrp="1"/>
          </p:cNvSpPr>
          <p:nvPr>
            <p:ph idx="1"/>
          </p:nvPr>
        </p:nvSpPr>
        <p:spPr>
          <a:xfrm>
            <a:off x="2589212" y="1476103"/>
            <a:ext cx="8915400" cy="4435119"/>
          </a:xfrm>
        </p:spPr>
        <p:txBody>
          <a:bodyPr/>
          <a:lstStyle/>
          <a:p>
            <a:r>
              <a:rPr lang="fr-BE" b="1" dirty="0" smtClean="0"/>
              <a:t>Problématiques  rencontrées par les professeurs du secondaire et solutions envisagées</a:t>
            </a:r>
          </a:p>
          <a:p>
            <a:r>
              <a:rPr lang="fr-BE" dirty="0" smtClean="0"/>
              <a:t>1. Quels sont les comportements scolaires des bons élèves en immersion et comment l’enseignant peut-il travailler  ces comportements en classe?</a:t>
            </a:r>
          </a:p>
          <a:p>
            <a:r>
              <a:rPr lang="fr-BE" dirty="0" smtClean="0"/>
              <a:t>2. Quelles sont les bonnes pratiques/outils/méthodes/activités qui fonctionnent bien en immersion?</a:t>
            </a:r>
          </a:p>
          <a:p>
            <a:r>
              <a:rPr lang="fr-BE" dirty="0" smtClean="0"/>
              <a:t>3. Comment gérer l’hétérogénéité des élèves en classe d’immersion?</a:t>
            </a:r>
          </a:p>
        </p:txBody>
      </p:sp>
      <p:sp>
        <p:nvSpPr>
          <p:cNvPr id="5" name="Espace réservé du numéro de diapositive 4"/>
          <p:cNvSpPr>
            <a:spLocks noGrp="1"/>
          </p:cNvSpPr>
          <p:nvPr>
            <p:ph type="sldNum" sz="quarter" idx="12"/>
          </p:nvPr>
        </p:nvSpPr>
        <p:spPr/>
        <p:txBody>
          <a:bodyPr/>
          <a:lstStyle/>
          <a:p>
            <a:fld id="{58861607-6F2F-4C6D-ACEB-260D43F7EE2B}" type="slidenum">
              <a:rPr lang="fr-BE" smtClean="0"/>
              <a:pPr/>
              <a:t>29</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4650" y="310601"/>
            <a:ext cx="8911687" cy="1280890"/>
          </a:xfrm>
        </p:spPr>
        <p:txBody>
          <a:bodyPr/>
          <a:lstStyle/>
          <a:p>
            <a:r>
              <a:rPr lang="fr-BE" dirty="0" smtClean="0"/>
              <a:t>Origines de l’EMILE</a:t>
            </a:r>
            <a:endParaRPr lang="fr-BE" dirty="0"/>
          </a:p>
        </p:txBody>
      </p:sp>
      <p:sp>
        <p:nvSpPr>
          <p:cNvPr id="3" name="Espace réservé du contenu 2"/>
          <p:cNvSpPr>
            <a:spLocks noGrp="1"/>
          </p:cNvSpPr>
          <p:nvPr>
            <p:ph idx="1"/>
          </p:nvPr>
        </p:nvSpPr>
        <p:spPr>
          <a:xfrm>
            <a:off x="2316175" y="985781"/>
            <a:ext cx="9285666" cy="5467270"/>
          </a:xfrm>
        </p:spPr>
        <p:txBody>
          <a:bodyPr>
            <a:noAutofit/>
          </a:bodyPr>
          <a:lstStyle/>
          <a:p>
            <a:r>
              <a:rPr lang="fr-BE" sz="2400" u="sng" dirty="0" smtClean="0"/>
              <a:t>Objectif</a:t>
            </a:r>
            <a:r>
              <a:rPr lang="fr-BE" sz="2400" dirty="0" smtClean="0"/>
              <a:t>: </a:t>
            </a:r>
            <a:r>
              <a:rPr lang="fr-BE" sz="2400" b="1" dirty="0" smtClean="0"/>
              <a:t>améliorer l’intégration des </a:t>
            </a:r>
            <a:r>
              <a:rPr lang="fr-BE" sz="2400" b="1" dirty="0" smtClean="0">
                <a:solidFill>
                  <a:srgbClr val="FF0000"/>
                </a:solidFill>
              </a:rPr>
              <a:t>minorités locales </a:t>
            </a:r>
            <a:r>
              <a:rPr lang="fr-BE" sz="2400" dirty="0" smtClean="0"/>
              <a:t>dans l’apprentissage d’une seconde langue (L2): </a:t>
            </a:r>
            <a:r>
              <a:rPr lang="fr-BE" sz="2400" dirty="0" smtClean="0">
                <a:solidFill>
                  <a:srgbClr val="FF0000"/>
                </a:solidFill>
              </a:rPr>
              <a:t>Canada</a:t>
            </a:r>
            <a:r>
              <a:rPr lang="fr-BE" sz="2400" dirty="0" smtClean="0"/>
              <a:t> (Montréal, Québec dans les </a:t>
            </a:r>
            <a:r>
              <a:rPr lang="fr-BE" sz="2400" b="1" dirty="0" smtClean="0">
                <a:solidFill>
                  <a:srgbClr val="FF0000"/>
                </a:solidFill>
              </a:rPr>
              <a:t>années 60 </a:t>
            </a:r>
            <a:r>
              <a:rPr lang="fr-BE" sz="2400" dirty="0" smtClean="0"/>
              <a:t>grâce au professeur Wallace Lambert de l’Université de Mc Gill), </a:t>
            </a:r>
            <a:r>
              <a:rPr lang="fr-BE" sz="2400" dirty="0" smtClean="0">
                <a:solidFill>
                  <a:srgbClr val="FF0000"/>
                </a:solidFill>
              </a:rPr>
              <a:t>États-Unis, Royaume-Uni, France, Espagne et Belgique </a:t>
            </a:r>
            <a:r>
              <a:rPr lang="fr-BE" sz="2400" dirty="0" smtClean="0"/>
              <a:t>(plusieurs langues nationales ou plusieurs nationalités d’immigrés présentes sur le territoire)</a:t>
            </a:r>
          </a:p>
          <a:p>
            <a:r>
              <a:rPr lang="fr-BE" sz="2400" dirty="0"/>
              <a:t>L’approche immersive est </a:t>
            </a:r>
            <a:r>
              <a:rPr lang="fr-BE" sz="2400" b="1" dirty="0"/>
              <a:t>transdisciplinaire</a:t>
            </a:r>
            <a:r>
              <a:rPr lang="fr-BE" sz="2400" dirty="0"/>
              <a:t> : c’est par le biais de </a:t>
            </a:r>
            <a:r>
              <a:rPr lang="fr-BE" sz="2400" b="1" dirty="0"/>
              <a:t>l’enseignement d’autres </a:t>
            </a:r>
            <a:r>
              <a:rPr lang="fr-BE" sz="2400" b="1" dirty="0" smtClean="0"/>
              <a:t>matières dans </a:t>
            </a:r>
            <a:r>
              <a:rPr lang="fr-BE" sz="2400" b="1" dirty="0"/>
              <a:t>cette langue que l’acquisition de la langue cible est assurée</a:t>
            </a:r>
            <a:r>
              <a:rPr lang="fr-BE" sz="2400" dirty="0"/>
              <a:t>. De cette façon, </a:t>
            </a:r>
            <a:r>
              <a:rPr lang="fr-BE" sz="2400" dirty="0" smtClean="0"/>
              <a:t>l’apprentissage bénéficie </a:t>
            </a:r>
            <a:r>
              <a:rPr lang="fr-BE" sz="2400" dirty="0"/>
              <a:t>d’un contexte de </a:t>
            </a:r>
            <a:r>
              <a:rPr lang="fr-BE" sz="2400" b="1" dirty="0"/>
              <a:t>communication réelle </a:t>
            </a:r>
            <a:r>
              <a:rPr lang="fr-BE" sz="2400" dirty="0"/>
              <a:t>et d’un </a:t>
            </a:r>
            <a:r>
              <a:rPr lang="fr-BE" sz="2400" b="1" dirty="0"/>
              <a:t>nombre d’heures important</a:t>
            </a:r>
            <a:r>
              <a:rPr lang="fr-BE" sz="2400" dirty="0"/>
              <a:t>, sans </a:t>
            </a:r>
            <a:r>
              <a:rPr lang="fr-BE" sz="2400" dirty="0" smtClean="0"/>
              <a:t>porter préjudice </a:t>
            </a:r>
            <a:r>
              <a:rPr lang="fr-BE" sz="2400" dirty="0"/>
              <a:t>au temps disponible pour les autres matières (COMMISSION EUROPEENNE, </a:t>
            </a:r>
            <a:r>
              <a:rPr lang="fr-BE" sz="2400" dirty="0">
                <a:solidFill>
                  <a:srgbClr val="FF0000"/>
                </a:solidFill>
              </a:rPr>
              <a:t>1997</a:t>
            </a:r>
            <a:r>
              <a:rPr lang="fr-BE" sz="2400" dirty="0"/>
              <a:t>).</a:t>
            </a:r>
          </a:p>
          <a:p>
            <a:endParaRPr lang="fr-BE" sz="24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3</a:t>
            </a:fld>
            <a:endParaRPr lang="fr-BE"/>
          </a:p>
        </p:txBody>
      </p:sp>
      <p:sp>
        <p:nvSpPr>
          <p:cNvPr id="7" name="Espace réservé du pied de page 6"/>
          <p:cNvSpPr>
            <a:spLocks noGrp="1"/>
          </p:cNvSpPr>
          <p:nvPr>
            <p:ph type="ftr" sz="quarter" idx="11"/>
          </p:nvPr>
        </p:nvSpPr>
        <p:spPr>
          <a:xfrm>
            <a:off x="1896881" y="6292562"/>
            <a:ext cx="7619999" cy="365125"/>
          </a:xfrm>
        </p:spPr>
        <p:txBody>
          <a:bodyPr/>
          <a:lstStyle/>
          <a:p>
            <a:r>
              <a:rPr lang="fr-BE" dirty="0" smtClean="0"/>
              <a:t>Formation IFC EMILE/CLIL Copyright: Aude Verschueren</a:t>
            </a:r>
            <a:endParaRPr lang="fr-BE" dirty="0"/>
          </a:p>
        </p:txBody>
      </p:sp>
      <p:sp>
        <p:nvSpPr>
          <p:cNvPr id="6" name="ZoneTexte 5">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110690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1863" y="624110"/>
            <a:ext cx="10084526" cy="1280890"/>
          </a:xfrm>
        </p:spPr>
        <p:txBody>
          <a:bodyPr>
            <a:noAutofit/>
          </a:bodyPr>
          <a:lstStyle/>
          <a:p>
            <a:r>
              <a:rPr lang="fr-BE" sz="2800" dirty="0" smtClean="0">
                <a:solidFill>
                  <a:schemeClr val="tx1"/>
                </a:solidFill>
              </a:rPr>
              <a:t>Problématique 1. Quels sont les comportements scolaires des bons élèves en immersion et comment l’enseignant peut-il travailler  ces comportements en classe?</a:t>
            </a:r>
            <a:r>
              <a:rPr lang="fr-BE" sz="2800" dirty="0" smtClean="0">
                <a:solidFill>
                  <a:srgbClr val="FF0000"/>
                </a:solidFill>
              </a:rPr>
              <a:t/>
            </a:r>
            <a:br>
              <a:rPr lang="fr-BE" sz="2800" dirty="0" smtClean="0">
                <a:solidFill>
                  <a:srgbClr val="FF0000"/>
                </a:solidFill>
              </a:rPr>
            </a:br>
            <a:endParaRPr lang="fr-BE" sz="2800" dirty="0">
              <a:solidFill>
                <a:srgbClr val="FF0000"/>
              </a:solidFill>
            </a:endParaRPr>
          </a:p>
        </p:txBody>
      </p:sp>
      <p:sp>
        <p:nvSpPr>
          <p:cNvPr id="3" name="Espace réservé du contenu 2"/>
          <p:cNvSpPr>
            <a:spLocks noGrp="1"/>
          </p:cNvSpPr>
          <p:nvPr>
            <p:ph idx="1"/>
          </p:nvPr>
        </p:nvSpPr>
        <p:spPr>
          <a:xfrm>
            <a:off x="2327955" y="2120537"/>
            <a:ext cx="8915400" cy="3777622"/>
          </a:xfrm>
        </p:spPr>
        <p:txBody>
          <a:bodyPr>
            <a:normAutofit/>
          </a:bodyPr>
          <a:lstStyle/>
          <a:p>
            <a:r>
              <a:rPr lang="fr-BE" dirty="0" smtClean="0"/>
              <a:t>Bons comportements: ex. l’élève curieux qui recherche par lui-même quand il  ne comprend pas (utilisation du dictionnaire, d’internet, d’un livre), qui va voir plus loin dans la matière (compréhension approfondie de certains concepts, événements évoqués en surface au cours)</a:t>
            </a:r>
          </a:p>
          <a:p>
            <a:r>
              <a:rPr lang="fr-BE" dirty="0" smtClean="0"/>
              <a:t>Esprit de synthèse: </a:t>
            </a:r>
          </a:p>
          <a:p>
            <a:pPr>
              <a:buNone/>
            </a:pPr>
            <a:r>
              <a:rPr lang="fr-BE" dirty="0" smtClean="0"/>
              <a:t>Tutorat entre élèves </a:t>
            </a:r>
          </a:p>
          <a:p>
            <a:pPr>
              <a:buNone/>
            </a:pPr>
            <a:r>
              <a:rPr lang="fr-BE" dirty="0" smtClean="0"/>
              <a:t>Transfert de connaissances et de compétences</a:t>
            </a:r>
          </a:p>
          <a:p>
            <a:pPr>
              <a:buNone/>
            </a:pPr>
            <a:r>
              <a:rPr lang="fr-BE" dirty="0" smtClean="0"/>
              <a:t>Niveau de difficulté appropriée quitte à moins voir  dans la matière et moins en extension  pourvu que les bases de connaissances et compétences indiquées dans les socles de compétences et les référentiels (programmes) soient atteintes.</a:t>
            </a:r>
            <a:endParaRPr lang="fr-BE" dirty="0"/>
          </a:p>
        </p:txBody>
      </p:sp>
      <p:sp>
        <p:nvSpPr>
          <p:cNvPr id="5" name="Espace réservé du numéro de diapositive 4"/>
          <p:cNvSpPr>
            <a:spLocks noGrp="1"/>
          </p:cNvSpPr>
          <p:nvPr>
            <p:ph type="sldNum" sz="quarter" idx="12"/>
          </p:nvPr>
        </p:nvSpPr>
        <p:spPr/>
        <p:txBody>
          <a:bodyPr/>
          <a:lstStyle/>
          <a:p>
            <a:fld id="{58861607-6F2F-4C6D-ACEB-260D43F7EE2B}" type="slidenum">
              <a:rPr lang="fr-BE" smtClean="0"/>
              <a:pPr/>
              <a:t>30</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487" y="624110"/>
            <a:ext cx="9741126" cy="1280890"/>
          </a:xfrm>
        </p:spPr>
        <p:txBody>
          <a:bodyPr>
            <a:normAutofit fontScale="90000"/>
          </a:bodyPr>
          <a:lstStyle/>
          <a:p>
            <a:r>
              <a:rPr lang="fr-BE" dirty="0" smtClean="0"/>
              <a:t>Problématique 2. Quelles sont les bonnes pratiques/outils/méthodes/activités qui fonctionnent bien en immersion?</a:t>
            </a:r>
            <a:br>
              <a:rPr lang="fr-BE" dirty="0" smtClean="0"/>
            </a:br>
            <a:endParaRPr lang="fr-BE" dirty="0"/>
          </a:p>
        </p:txBody>
      </p:sp>
      <p:sp>
        <p:nvSpPr>
          <p:cNvPr id="3" name="Espace réservé du contenu 2"/>
          <p:cNvSpPr>
            <a:spLocks noGrp="1"/>
          </p:cNvSpPr>
          <p:nvPr>
            <p:ph idx="1"/>
          </p:nvPr>
        </p:nvSpPr>
        <p:spPr/>
        <p:txBody>
          <a:bodyPr/>
          <a:lstStyle/>
          <a:p>
            <a:r>
              <a:rPr lang="fr-BE" dirty="0" smtClean="0"/>
              <a:t>Utiliser  un maximum la communication en langue cible, quitte à pratiquer le code </a:t>
            </a:r>
            <a:r>
              <a:rPr lang="fr-BE" dirty="0" err="1" smtClean="0"/>
              <a:t>mixing</a:t>
            </a:r>
            <a:r>
              <a:rPr lang="fr-BE" dirty="0" smtClean="0"/>
              <a:t> /</a:t>
            </a:r>
            <a:r>
              <a:rPr lang="fr-BE" dirty="0" err="1" smtClean="0"/>
              <a:t>switching</a:t>
            </a:r>
            <a:r>
              <a:rPr lang="fr-BE" dirty="0" smtClean="0"/>
              <a:t> avec la langue native, cette exigence va croissante du début de l’apprentissage (ex. la première année) vers la fin (ex. la rhétorique). Le recours à la langue native s’adresse à des comportements hors contexte de classe ou à la discipline si les élèves ne peuvent pas l’exprimer dans la langue apprise en immersion.</a:t>
            </a:r>
          </a:p>
          <a:p>
            <a:r>
              <a:rPr lang="fr-BE" dirty="0" smtClean="0"/>
              <a:t>Établir avec les élèves les concepts clés importants en langue cible pour le chapitre vu dans la matière</a:t>
            </a:r>
          </a:p>
          <a:p>
            <a:r>
              <a:rPr lang="fr-BE" dirty="0" smtClean="0"/>
              <a:t>Être </a:t>
            </a:r>
            <a:r>
              <a:rPr lang="fr-BE" dirty="0" err="1" smtClean="0"/>
              <a:t>répétif</a:t>
            </a:r>
            <a:r>
              <a:rPr lang="fr-BE" dirty="0" smtClean="0"/>
              <a:t>, redondant, répéter en langue cible, demander à l’élève de répéter en langue cible</a:t>
            </a:r>
          </a:p>
          <a:p>
            <a:r>
              <a:rPr lang="fr-BE" dirty="0" smtClean="0"/>
              <a:t>Faire régulièrement des synthèses avec les élèves (en sous-groupe, sur support visuel type carte mentale, liste)</a:t>
            </a:r>
            <a:endParaRPr lang="fr-BE" dirty="0"/>
          </a:p>
        </p:txBody>
      </p:sp>
      <p:sp>
        <p:nvSpPr>
          <p:cNvPr id="5" name="Espace réservé du numéro de diapositive 4"/>
          <p:cNvSpPr>
            <a:spLocks noGrp="1"/>
          </p:cNvSpPr>
          <p:nvPr>
            <p:ph type="sldNum" sz="quarter" idx="12"/>
          </p:nvPr>
        </p:nvSpPr>
        <p:spPr/>
        <p:txBody>
          <a:bodyPr/>
          <a:lstStyle/>
          <a:p>
            <a:fld id="{58861607-6F2F-4C6D-ACEB-260D43F7EE2B}" type="slidenum">
              <a:rPr lang="fr-BE" smtClean="0"/>
              <a:pPr/>
              <a:t>31</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8617" y="624110"/>
            <a:ext cx="10006149" cy="1280890"/>
          </a:xfrm>
        </p:spPr>
        <p:txBody>
          <a:bodyPr>
            <a:normAutofit fontScale="90000"/>
          </a:bodyPr>
          <a:lstStyle/>
          <a:p>
            <a:r>
              <a:rPr lang="fr-BE" dirty="0" smtClean="0"/>
              <a:t>Problématique 3. Comment gérer l’hétérogénéité des élèves en classe d’immersion?</a:t>
            </a:r>
            <a:br>
              <a:rPr lang="fr-BE" dirty="0" smtClean="0"/>
            </a:br>
            <a:endParaRPr lang="fr-BE" dirty="0"/>
          </a:p>
        </p:txBody>
      </p:sp>
      <p:sp>
        <p:nvSpPr>
          <p:cNvPr id="3" name="Espace réservé du contenu 2"/>
          <p:cNvSpPr>
            <a:spLocks noGrp="1"/>
          </p:cNvSpPr>
          <p:nvPr>
            <p:ph idx="1"/>
          </p:nvPr>
        </p:nvSpPr>
        <p:spPr>
          <a:xfrm>
            <a:off x="2589212" y="1841863"/>
            <a:ext cx="8915400" cy="4069359"/>
          </a:xfrm>
        </p:spPr>
        <p:txBody>
          <a:bodyPr/>
          <a:lstStyle/>
          <a:p>
            <a:r>
              <a:rPr lang="fr-BE" dirty="0" smtClean="0"/>
              <a:t>Créer avec les élèves et afficher des outils (panneaux, A3 plastifiées) d’expressions langagières types à utiliser en classe pour les transformer en "routines langagières"</a:t>
            </a:r>
          </a:p>
          <a:p>
            <a:r>
              <a:rPr lang="fr-BE" dirty="0" smtClean="0"/>
              <a:t>Organiser  des tutorats entre élèves, bénéfiques à chaque élève</a:t>
            </a:r>
          </a:p>
          <a:p>
            <a:r>
              <a:rPr lang="fr-BE" dirty="0" smtClean="0"/>
              <a:t>Prévoir des exercices de dépassement, de renforcement, d’extension sous forme ludique (mots cachés, mots mêlés, mots croisés)</a:t>
            </a:r>
          </a:p>
          <a:p>
            <a:r>
              <a:rPr lang="fr-BE" dirty="0" smtClean="0"/>
              <a:t>Organiser des temps d’apprentissage ludique (mimes, </a:t>
            </a:r>
            <a:r>
              <a:rPr lang="fr-BE" dirty="0" err="1" smtClean="0"/>
              <a:t>etc</a:t>
            </a:r>
            <a:r>
              <a:rPr lang="fr-BE" dirty="0" smtClean="0"/>
              <a:t>) pour tout le monde.</a:t>
            </a:r>
          </a:p>
          <a:p>
            <a:r>
              <a:rPr lang="fr-BE" dirty="0" smtClean="0"/>
              <a:t>Contrat d’apprentissage individuel/ de groupe : déterminer des objectifs individuels ou en groupe, réalistes et réalisables</a:t>
            </a:r>
            <a:endParaRPr lang="fr-BE" dirty="0"/>
          </a:p>
        </p:txBody>
      </p:sp>
      <p:sp>
        <p:nvSpPr>
          <p:cNvPr id="5" name="Espace réservé du numéro de diapositive 4"/>
          <p:cNvSpPr>
            <a:spLocks noGrp="1"/>
          </p:cNvSpPr>
          <p:nvPr>
            <p:ph type="sldNum" sz="quarter" idx="12"/>
          </p:nvPr>
        </p:nvSpPr>
        <p:spPr/>
        <p:txBody>
          <a:bodyPr/>
          <a:lstStyle/>
          <a:p>
            <a:fld id="{58861607-6F2F-4C6D-ACEB-260D43F7EE2B}" type="slidenum">
              <a:rPr lang="fr-BE" smtClean="0"/>
              <a:pPr/>
              <a:t>32</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532367"/>
            <a:ext cx="10515600" cy="1325563"/>
          </a:xfrm>
        </p:spPr>
        <p:txBody>
          <a:bodyPr/>
          <a:lstStyle/>
          <a:p>
            <a:r>
              <a:rPr lang="fr-BE" dirty="0" smtClean="0"/>
              <a:t>Attitudes à adopter </a:t>
            </a:r>
            <a:r>
              <a:rPr lang="fr-BE" dirty="0" smtClean="0"/>
              <a:t>face aux "bilingues</a:t>
            </a:r>
            <a:r>
              <a:rPr lang="fr-BE" dirty="0" smtClean="0"/>
              <a:t>"</a:t>
            </a:r>
            <a:endParaRPr lang="fr-BE" dirty="0"/>
          </a:p>
        </p:txBody>
      </p:sp>
      <p:sp>
        <p:nvSpPr>
          <p:cNvPr id="3" name="Espace réservé du contenu 2"/>
          <p:cNvSpPr>
            <a:spLocks noGrp="1"/>
          </p:cNvSpPr>
          <p:nvPr>
            <p:ph idx="1"/>
          </p:nvPr>
        </p:nvSpPr>
        <p:spPr>
          <a:xfrm>
            <a:off x="1791237" y="1365160"/>
            <a:ext cx="9310354" cy="5009882"/>
          </a:xfrm>
        </p:spPr>
        <p:txBody>
          <a:bodyPr>
            <a:normAutofit/>
          </a:bodyPr>
          <a:lstStyle/>
          <a:p>
            <a:r>
              <a:rPr lang="fr-BE" sz="2000" dirty="0" smtClean="0"/>
              <a:t>Accepter que les bilingues utilisent quelquefois la traduction mot à mot, qu’ils mélangent des mots ou la syntaxe des deux langues, sans les déprécier.</a:t>
            </a:r>
          </a:p>
          <a:p>
            <a:r>
              <a:rPr lang="fr-BE" sz="2000" dirty="0" smtClean="0"/>
              <a:t>Respecter le droit de l’apprenant à être lui-même, à utiliser le langage un peu différemment des natifs, à avoir des connaissances différentes de celles des monolingues et une autre façon de « penser » et de se comporter.</a:t>
            </a:r>
          </a:p>
          <a:p>
            <a:r>
              <a:rPr lang="fr-BE" sz="2000" dirty="0" smtClean="0"/>
              <a:t>À l’école, ne pas comparer en permanence le langage des bilingues ou apprenants de L2 au langage des locuteurs natifs.</a:t>
            </a:r>
          </a:p>
          <a:p>
            <a:r>
              <a:rPr lang="fr-BE" sz="2000" dirty="0" smtClean="0"/>
              <a:t>Valoriser sa langue maternelle sans cesser de le motiver à acquérir la langue dominante.</a:t>
            </a:r>
          </a:p>
          <a:p>
            <a:r>
              <a:rPr lang="fr-BE" sz="2000" dirty="0" smtClean="0"/>
              <a:t>Faire que la langue maternelle et la culture d’origine soient respectées par le système scolaire et la société dominante.</a:t>
            </a:r>
          </a:p>
          <a:p>
            <a:pPr marL="0" indent="0">
              <a:buNone/>
            </a:pPr>
            <a:r>
              <a:rPr lang="fr-BE" sz="2000" dirty="0" smtClean="0"/>
              <a:t>Extrait repris de </a:t>
            </a:r>
            <a:r>
              <a:rPr lang="fr-BE" sz="2000" dirty="0" err="1" smtClean="0"/>
              <a:t>Bijeljac-Babić</a:t>
            </a:r>
            <a:r>
              <a:rPr lang="fr-BE" sz="2000" dirty="0" smtClean="0"/>
              <a:t>, R., 2017, p152.</a:t>
            </a: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33</a:t>
            </a:fld>
            <a:endParaRPr lang="fr-BE"/>
          </a:p>
        </p:txBody>
      </p:sp>
      <p:sp>
        <p:nvSpPr>
          <p:cNvPr id="6" name="Espace réservé du pied de page 5"/>
          <p:cNvSpPr>
            <a:spLocks noGrp="1"/>
          </p:cNvSpPr>
          <p:nvPr>
            <p:ph type="ftr" sz="quarter" idx="11"/>
          </p:nvPr>
        </p:nvSpPr>
        <p:spPr>
          <a:xfrm>
            <a:off x="2589212" y="6266437"/>
            <a:ext cx="7619999" cy="365125"/>
          </a:xfrm>
        </p:spPr>
        <p:txBody>
          <a:bodyPr/>
          <a:lstStyle/>
          <a:p>
            <a:r>
              <a:rPr lang="fr-BE" dirty="0" smtClean="0"/>
              <a:t>Formation IFC EMILE/CLIL Copyright: Aude Verschueren</a:t>
            </a:r>
            <a:endParaRPr lang="fr-BE" dirty="0"/>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603992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841863" y="480418"/>
            <a:ext cx="10136777" cy="1280890"/>
          </a:xfrm>
        </p:spPr>
        <p:txBody>
          <a:bodyPr/>
          <a:lstStyle/>
          <a:p>
            <a:r>
              <a:rPr lang="fr-BE" dirty="0" smtClean="0"/>
              <a:t>Bénéfices de </a:t>
            </a:r>
            <a:r>
              <a:rPr lang="fr-BE" dirty="0" smtClean="0"/>
              <a:t>l’apprentissage en immersion</a:t>
            </a:r>
            <a:endParaRPr lang="fr-BE" dirty="0"/>
          </a:p>
        </p:txBody>
      </p:sp>
      <p:sp>
        <p:nvSpPr>
          <p:cNvPr id="3" name="Espace réservé du contenu 2"/>
          <p:cNvSpPr>
            <a:spLocks noGrp="1"/>
          </p:cNvSpPr>
          <p:nvPr>
            <p:ph idx="1"/>
          </p:nvPr>
        </p:nvSpPr>
        <p:spPr>
          <a:xfrm>
            <a:off x="1597109" y="1133927"/>
            <a:ext cx="9267423" cy="5415566"/>
          </a:xfrm>
        </p:spPr>
        <p:txBody>
          <a:bodyPr>
            <a:noAutofit/>
          </a:bodyPr>
          <a:lstStyle/>
          <a:p>
            <a:pPr marL="0" indent="0">
              <a:buNone/>
            </a:pPr>
            <a:r>
              <a:rPr lang="fr-BE" sz="2000" b="1" dirty="0" smtClean="0"/>
              <a:t>Préambule: </a:t>
            </a:r>
            <a:r>
              <a:rPr lang="fr-BE" sz="2000" dirty="0" smtClean="0"/>
              <a:t>Que </a:t>
            </a:r>
            <a:r>
              <a:rPr lang="fr-BE" sz="2000" dirty="0"/>
              <a:t>sait-on de l’acquisition de la langue maternelle et du bilinguisme précoce?</a:t>
            </a:r>
          </a:p>
          <a:p>
            <a:r>
              <a:rPr lang="fr-BE" sz="2000" dirty="0" smtClean="0"/>
              <a:t>L’acquisition de la langue maternelle se réalise sur plusieurs années dans un environnement où l’enfant est </a:t>
            </a:r>
            <a:r>
              <a:rPr lang="fr-BE" sz="2000" u="sng" dirty="0" smtClean="0"/>
              <a:t>exposé massivement à la langue en situation naturelle </a:t>
            </a:r>
            <a:r>
              <a:rPr lang="fr-BE" sz="2000" dirty="0" smtClean="0"/>
              <a:t>et dans des </a:t>
            </a:r>
            <a:r>
              <a:rPr lang="fr-BE" sz="2000" u="sng" dirty="0" smtClean="0"/>
              <a:t>conditions optimales d’interaction avec un environnement social adéquat</a:t>
            </a:r>
            <a:r>
              <a:rPr lang="fr-BE" sz="2000" dirty="0" smtClean="0"/>
              <a:t> grâce à des déterminants innés (structures cérébrales) sans effort, avec efficacité et rapidité jusqu’à l’âge de 8-9 ans (Chomsky, 1977 et </a:t>
            </a:r>
            <a:r>
              <a:rPr lang="fr-BE" sz="2000" dirty="0" err="1" smtClean="0"/>
              <a:t>Lenneberg</a:t>
            </a:r>
            <a:r>
              <a:rPr lang="fr-BE" sz="2000" dirty="0" smtClean="0"/>
              <a:t>, 1967). </a:t>
            </a:r>
          </a:p>
          <a:p>
            <a:r>
              <a:rPr lang="fr-BE" sz="2000" u="sng" dirty="0" smtClean="0"/>
              <a:t>L’acquisition précoce de deux langues (souvent via les parents où chacun s’adresse à l’enfant dans sa langue maternelle et dans des situations naturelles) est idéale et ne correspond pas à l’apprentissage en contexte scolaire.</a:t>
            </a:r>
            <a:r>
              <a:rPr lang="fr-BE" sz="2000" dirty="0" smtClean="0"/>
              <a:t> (Roussel S. &amp; </a:t>
            </a:r>
            <a:r>
              <a:rPr lang="fr-BE" sz="2000" dirty="0" err="1" smtClean="0"/>
              <a:t>Gaonac’h</a:t>
            </a:r>
            <a:r>
              <a:rPr lang="fr-BE" sz="2000" dirty="0"/>
              <a:t> </a:t>
            </a:r>
            <a:r>
              <a:rPr lang="fr-BE" sz="2000" dirty="0" smtClean="0"/>
              <a:t>D., 2017, p10)</a:t>
            </a:r>
          </a:p>
          <a:p>
            <a:pPr marL="0" indent="0">
              <a:buNone/>
            </a:pPr>
            <a:r>
              <a:rPr lang="fr-BE" sz="2000" dirty="0" smtClean="0"/>
              <a:t>! Exception faite pour les enfants présentant des lésions cérébrales, subissant l’isolement social et le manque de stimulation, ou souffrant de surdité.</a:t>
            </a:r>
          </a:p>
          <a:p>
            <a:pPr marL="0" indent="0">
              <a:buNone/>
            </a:pPr>
            <a:endParaRPr lang="fr-BE" sz="2000" dirty="0" smtClean="0"/>
          </a:p>
        </p:txBody>
      </p:sp>
      <p:sp>
        <p:nvSpPr>
          <p:cNvPr id="5" name="Espace réservé du numéro de diapositive 4"/>
          <p:cNvSpPr>
            <a:spLocks noGrp="1"/>
          </p:cNvSpPr>
          <p:nvPr>
            <p:ph type="sldNum" sz="quarter" idx="12"/>
          </p:nvPr>
        </p:nvSpPr>
        <p:spPr/>
        <p:txBody>
          <a:bodyPr/>
          <a:lstStyle/>
          <a:p>
            <a:fld id="{58861607-6F2F-4C6D-ACEB-260D43F7EE2B}" type="slidenum">
              <a:rPr lang="fr-BE" smtClean="0"/>
              <a:pPr/>
              <a:t>34</a:t>
            </a:fld>
            <a:endParaRPr lang="fr-BE"/>
          </a:p>
        </p:txBody>
      </p:sp>
      <p:sp>
        <p:nvSpPr>
          <p:cNvPr id="7" name="Espace réservé du pied de page 6"/>
          <p:cNvSpPr>
            <a:spLocks noGrp="1"/>
          </p:cNvSpPr>
          <p:nvPr>
            <p:ph type="ftr" sz="quarter" idx="11"/>
          </p:nvPr>
        </p:nvSpPr>
        <p:spPr/>
        <p:txBody>
          <a:bodyPr/>
          <a:lstStyle/>
          <a:p>
            <a:r>
              <a:rPr lang="fr-BE" smtClean="0"/>
              <a:t>Formation IFC EMILE/CLIL Copyright: Aude Verschueren</a:t>
            </a:r>
            <a:endParaRPr lang="fr-BE"/>
          </a:p>
        </p:txBody>
      </p:sp>
      <p:sp>
        <p:nvSpPr>
          <p:cNvPr id="6" name="ZoneTexte 5">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846963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42037" y="796834"/>
            <a:ext cx="8687873" cy="5146653"/>
          </a:xfrm>
        </p:spPr>
        <p:txBody>
          <a:bodyPr>
            <a:normAutofit/>
          </a:bodyPr>
          <a:lstStyle/>
          <a:p>
            <a:pPr marL="0" indent="0">
              <a:buNone/>
            </a:pPr>
            <a:r>
              <a:rPr lang="fr-BE" sz="2000" dirty="0" smtClean="0"/>
              <a:t>→ L’acquisition peut être tardive à condition de </a:t>
            </a:r>
            <a:r>
              <a:rPr lang="fr-BE" sz="2000" u="sng" dirty="0" smtClean="0"/>
              <a:t>ne pas dépasser ces limites d’âges</a:t>
            </a:r>
            <a:r>
              <a:rPr lang="fr-BE" sz="2000" dirty="0" smtClean="0"/>
              <a:t> au-delà desquelles un réapprentissage "</a:t>
            </a:r>
            <a:r>
              <a:rPr lang="fr-BE" sz="2000" i="1" dirty="0" smtClean="0"/>
              <a:t>complet"</a:t>
            </a:r>
            <a:r>
              <a:rPr lang="fr-BE" sz="2000" dirty="0" smtClean="0"/>
              <a:t> n’est plus possible. </a:t>
            </a:r>
            <a:r>
              <a:rPr lang="fr-BE" sz="2000" u="sng" dirty="0" smtClean="0"/>
              <a:t>Des phénomènes de compensation à l’âge adulte apparaissent mais la récupération n’est jamais complète </a:t>
            </a:r>
            <a:r>
              <a:rPr lang="fr-BE" sz="2000" dirty="0" smtClean="0"/>
              <a:t>(</a:t>
            </a:r>
            <a:r>
              <a:rPr lang="fr-BE" sz="2000" dirty="0" err="1" smtClean="0"/>
              <a:t>Gleitman</a:t>
            </a:r>
            <a:r>
              <a:rPr lang="fr-BE" sz="2000" dirty="0" smtClean="0"/>
              <a:t> &amp; Newport, 1995).</a:t>
            </a:r>
          </a:p>
          <a:p>
            <a:r>
              <a:rPr lang="fr-BE" sz="2000" b="1" dirty="0" smtClean="0"/>
              <a:t>Chez les bilingues tardifs, le fonctionnement dans les deux langues sollicite des zones différentes du cerveau alors qu’une seule et même zone est activée chez des bilingues précoces </a:t>
            </a:r>
            <a:r>
              <a:rPr lang="fr-BE" sz="2000" dirty="0" smtClean="0"/>
              <a:t>(</a:t>
            </a:r>
            <a:r>
              <a:rPr lang="fr-BE" sz="2000" dirty="0" err="1" smtClean="0"/>
              <a:t>Kail</a:t>
            </a:r>
            <a:r>
              <a:rPr lang="fr-BE" sz="2000" dirty="0" smtClean="0"/>
              <a:t>, 2015). (L1 stockée dans l’hémisphère temporal gauche, L2 dans l’hémisphère temporal droit + autres zones selon les individus pour les bilingues tardifs, L1 et L2 dans l’hémisphère temporal gauche pour les bilingues </a:t>
            </a:r>
            <a:r>
              <a:rPr lang="fr-BE" sz="2000" dirty="0"/>
              <a:t>précoces </a:t>
            </a:r>
            <a:r>
              <a:rPr lang="fr-BE" sz="2000" dirty="0" err="1"/>
              <a:t>Bijeljac-Babić</a:t>
            </a:r>
            <a:r>
              <a:rPr lang="fr-BE" sz="2000" dirty="0"/>
              <a:t>, </a:t>
            </a:r>
            <a:r>
              <a:rPr lang="fr-BE" sz="2000" dirty="0" smtClean="0"/>
              <a:t>R., 2017, chap.6 Les langues dans le cerveau).</a:t>
            </a: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35</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254333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487909"/>
            <a:ext cx="10515600" cy="766125"/>
          </a:xfrm>
        </p:spPr>
        <p:txBody>
          <a:bodyPr/>
          <a:lstStyle/>
          <a:p>
            <a:r>
              <a:rPr lang="fr-BE" u="sng" dirty="0"/>
              <a:t>Avantages </a:t>
            </a:r>
            <a:r>
              <a:rPr lang="fr-BE" u="sng" dirty="0" smtClean="0"/>
              <a:t>linguistiques</a:t>
            </a:r>
            <a:endParaRPr lang="fr-BE" dirty="0"/>
          </a:p>
        </p:txBody>
      </p:sp>
      <p:sp>
        <p:nvSpPr>
          <p:cNvPr id="4" name="Espace réservé du contenu 3"/>
          <p:cNvSpPr>
            <a:spLocks noGrp="1"/>
          </p:cNvSpPr>
          <p:nvPr>
            <p:ph idx="1"/>
          </p:nvPr>
        </p:nvSpPr>
        <p:spPr>
          <a:xfrm>
            <a:off x="1596980" y="705394"/>
            <a:ext cx="9756820" cy="5052525"/>
          </a:xfrm>
        </p:spPr>
        <p:txBody>
          <a:bodyPr>
            <a:normAutofit/>
          </a:bodyPr>
          <a:lstStyle/>
          <a:p>
            <a:endParaRPr lang="fr-BE" sz="1800" dirty="0" smtClean="0"/>
          </a:p>
          <a:p>
            <a:pPr marL="0" indent="0">
              <a:buNone/>
            </a:pPr>
            <a:r>
              <a:rPr lang="fr-BE" sz="1800" dirty="0" smtClean="0"/>
              <a:t>Extrait de Braun, A. et </a:t>
            </a:r>
            <a:r>
              <a:rPr lang="fr-BE" sz="1800" dirty="0" err="1" smtClean="0"/>
              <a:t>Hamers</a:t>
            </a:r>
            <a:r>
              <a:rPr lang="fr-BE" sz="1800" dirty="0" smtClean="0"/>
              <a:t>, J.F. (2009), ch. Développer des compétences et des aptitudes grâce à l’immersion (p 107).</a:t>
            </a:r>
            <a:endParaRPr lang="fr-BE" sz="1800"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xmlns="" val="0"/>
              </a:ext>
            </a:extLst>
          </a:blip>
          <a:srcRect l="2216" r="2686" b="47995"/>
          <a:stretch/>
        </p:blipFill>
        <p:spPr>
          <a:xfrm>
            <a:off x="2118574" y="1813472"/>
            <a:ext cx="8713631" cy="4454257"/>
          </a:xfrm>
          <a:prstGeom prst="rect">
            <a:avLst/>
          </a:prstGeom>
        </p:spPr>
      </p:pic>
      <p:sp>
        <p:nvSpPr>
          <p:cNvPr id="6" name="Espace réservé du numéro de diapositive 5"/>
          <p:cNvSpPr>
            <a:spLocks noGrp="1"/>
          </p:cNvSpPr>
          <p:nvPr>
            <p:ph type="sldNum" sz="quarter" idx="12"/>
          </p:nvPr>
        </p:nvSpPr>
        <p:spPr/>
        <p:txBody>
          <a:bodyPr/>
          <a:lstStyle/>
          <a:p>
            <a:fld id="{58861607-6F2F-4C6D-ACEB-260D43F7EE2B}" type="slidenum">
              <a:rPr lang="fr-BE" smtClean="0"/>
              <a:pPr/>
              <a:t>36</a:t>
            </a:fld>
            <a:endParaRPr lang="fr-BE"/>
          </a:p>
        </p:txBody>
      </p:sp>
      <p:sp>
        <p:nvSpPr>
          <p:cNvPr id="8" name="Espace réservé du pied de page 7"/>
          <p:cNvSpPr>
            <a:spLocks noGrp="1"/>
          </p:cNvSpPr>
          <p:nvPr>
            <p:ph type="ftr" sz="quarter" idx="11"/>
          </p:nvPr>
        </p:nvSpPr>
        <p:spPr>
          <a:xfrm>
            <a:off x="2197326" y="6292562"/>
            <a:ext cx="7619999" cy="365125"/>
          </a:xfrm>
        </p:spPr>
        <p:txBody>
          <a:bodyPr/>
          <a:lstStyle/>
          <a:p>
            <a:r>
              <a:rPr lang="fr-BE" smtClean="0"/>
              <a:t>Formation IFC EMILE/CLIL Copyright: Aude Verschueren</a:t>
            </a:r>
            <a:endParaRPr lang="fr-BE"/>
          </a:p>
        </p:txBody>
      </p:sp>
      <p:sp>
        <p:nvSpPr>
          <p:cNvPr id="7" name="ZoneTexte 6">
            <a:hlinkClick r:id="rId3" action="ppaction://hlinksldjump"/>
          </p:cNvPr>
          <p:cNvSpPr txBox="1"/>
          <p:nvPr/>
        </p:nvSpPr>
        <p:spPr>
          <a:xfrm>
            <a:off x="10424161" y="6257109"/>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965577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xmlns="" val="0"/>
              </a:ext>
            </a:extLst>
          </a:blip>
          <a:srcRect t="47935" b="1"/>
          <a:stretch/>
        </p:blipFill>
        <p:spPr>
          <a:xfrm>
            <a:off x="2086963" y="1184857"/>
            <a:ext cx="9632422" cy="4687910"/>
          </a:xfrm>
          <a:prstGeom prst="rect">
            <a:avLst/>
          </a:prstGeom>
        </p:spPr>
      </p:pic>
      <p:sp>
        <p:nvSpPr>
          <p:cNvPr id="3" name="Espace réservé du numéro de diapositive 2"/>
          <p:cNvSpPr>
            <a:spLocks noGrp="1"/>
          </p:cNvSpPr>
          <p:nvPr>
            <p:ph type="sldNum" sz="quarter" idx="12"/>
          </p:nvPr>
        </p:nvSpPr>
        <p:spPr/>
        <p:txBody>
          <a:bodyPr/>
          <a:lstStyle/>
          <a:p>
            <a:fld id="{58861607-6F2F-4C6D-ACEB-260D43F7EE2B}" type="slidenum">
              <a:rPr lang="fr-BE" smtClean="0"/>
              <a:pPr/>
              <a:t>37</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3"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682613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15166" y="463640"/>
            <a:ext cx="9138634" cy="6143222"/>
          </a:xfrm>
        </p:spPr>
        <p:txBody>
          <a:bodyPr>
            <a:normAutofit/>
          </a:bodyPr>
          <a:lstStyle/>
          <a:p>
            <a:r>
              <a:rPr lang="fr-BE" b="1" dirty="0"/>
              <a:t>La seconde langue est mieux </a:t>
            </a:r>
            <a:r>
              <a:rPr lang="fr-BE" b="1" dirty="0" smtClean="0"/>
              <a:t>maîtrisée lorsqu’elle </a:t>
            </a:r>
            <a:r>
              <a:rPr lang="fr-BE" b="1" dirty="0"/>
              <a:t>est utilisée pour apprendre d’autres disciplines scolaires que lorsqu’elle est apprise pour </a:t>
            </a:r>
            <a:r>
              <a:rPr lang="fr-BE" b="1" dirty="0" smtClean="0"/>
              <a:t>elle-même</a:t>
            </a:r>
            <a:r>
              <a:rPr lang="fr-BE" dirty="0" smtClean="0"/>
              <a:t>: </a:t>
            </a:r>
            <a:r>
              <a:rPr lang="fr-BE" sz="1800" dirty="0" smtClean="0"/>
              <a:t>(</a:t>
            </a:r>
            <a:r>
              <a:rPr lang="fr-BE" sz="1800" dirty="0"/>
              <a:t>Duverger, J. 1995. Repère et enjeux, in : Revue internationale d’éducation, n°7, Dossier enseignements bilingues, Sèvres, CIEP, pp 40-42; synthèse des travaux de Dalton-</a:t>
            </a:r>
            <a:r>
              <a:rPr lang="fr-BE" sz="1800" dirty="0" err="1"/>
              <a:t>Puffer</a:t>
            </a:r>
            <a:r>
              <a:rPr lang="fr-BE" sz="1800" dirty="0"/>
              <a:t>, 2011)</a:t>
            </a:r>
            <a:endParaRPr lang="fr-BE" sz="1800" dirty="0" smtClean="0"/>
          </a:p>
          <a:p>
            <a:pPr>
              <a:buFont typeface="Wingdings" panose="05000000000000000000" pitchFamily="2" charset="2"/>
              <a:buChar char="ü"/>
            </a:pPr>
            <a:r>
              <a:rPr lang="fr-BE" b="1" dirty="0" smtClean="0"/>
              <a:t>acquisition lexicale de mots moins fréquents ou plus spécifiques</a:t>
            </a:r>
            <a:r>
              <a:rPr lang="fr-BE" dirty="0" smtClean="0"/>
              <a:t>;</a:t>
            </a:r>
          </a:p>
          <a:p>
            <a:pPr>
              <a:buFont typeface="Wingdings" panose="05000000000000000000" pitchFamily="2" charset="2"/>
              <a:buChar char="ü"/>
            </a:pPr>
            <a:r>
              <a:rPr lang="fr-BE" b="1" dirty="0" smtClean="0"/>
              <a:t>meilleures </a:t>
            </a:r>
            <a:r>
              <a:rPr lang="fr-BE" b="1" dirty="0"/>
              <a:t>compétences en réception </a:t>
            </a:r>
            <a:r>
              <a:rPr lang="fr-BE" b="1" dirty="0" smtClean="0"/>
              <a:t>et en production orale (plus de fluidité) et écrite (phrases plus élaborées et plus précises)</a:t>
            </a:r>
            <a:endParaRPr lang="fr-BE" b="1" dirty="0"/>
          </a:p>
          <a:p>
            <a:r>
              <a:rPr lang="fr-BE" dirty="0"/>
              <a:t>L’enfant bilingue </a:t>
            </a:r>
            <a:r>
              <a:rPr lang="fr-BE" b="1" dirty="0"/>
              <a:t>distingue plus efficacement les sons </a:t>
            </a:r>
            <a:r>
              <a:rPr lang="fr-BE" dirty="0"/>
              <a:t>que l’enfant monolingue </a:t>
            </a:r>
            <a:r>
              <a:rPr lang="fr-BE" sz="1800" dirty="0"/>
              <a:t>(</a:t>
            </a:r>
            <a:r>
              <a:rPr lang="fr-BE" sz="1800" dirty="0" err="1"/>
              <a:t>Bijeljac-Babić</a:t>
            </a:r>
            <a:r>
              <a:rPr lang="fr-BE" sz="1800" dirty="0"/>
              <a:t>, R. 2017. Chap. L’avantage linguistique, p122</a:t>
            </a:r>
            <a:r>
              <a:rPr lang="fr-BE" sz="1800" dirty="0" smtClean="0"/>
              <a:t>)</a:t>
            </a:r>
            <a:r>
              <a:rPr lang="fr-BE" dirty="0" smtClean="0"/>
              <a:t>.</a:t>
            </a:r>
          </a:p>
          <a:p>
            <a:r>
              <a:rPr lang="fr-BE" dirty="0" smtClean="0"/>
              <a:t>Lorsque les filières classiques d’apprentissage d’une L2 donnent de bons scores aux évaluations linguistiques, les pédagogies intégrées permettent à davantage d’élèves d’un niveau moyen intéressés par les langues </a:t>
            </a:r>
            <a:r>
              <a:rPr lang="fr-BE" b="1" dirty="0" smtClean="0"/>
              <a:t>d’améliorer considérablement leur niveau </a:t>
            </a:r>
            <a:r>
              <a:rPr lang="fr-BE" sz="1900" dirty="0" smtClean="0"/>
              <a:t>(Dalton-</a:t>
            </a:r>
            <a:r>
              <a:rPr lang="fr-BE" sz="1900" dirty="0" err="1" smtClean="0"/>
              <a:t>Puffer</a:t>
            </a:r>
            <a:r>
              <a:rPr lang="fr-BE" sz="1900" dirty="0" smtClean="0"/>
              <a:t>)</a:t>
            </a:r>
            <a:r>
              <a:rPr lang="fr-BE" dirty="0" smtClean="0"/>
              <a:t>.</a:t>
            </a:r>
          </a:p>
          <a:p>
            <a:r>
              <a:rPr lang="fr-BE" b="1" dirty="0" smtClean="0"/>
              <a:t>L’immersion commencée au secondaire donne des résultats intéressants même s’ils n’atteignent pas le niveau de l’immersion en primaire</a:t>
            </a:r>
            <a:r>
              <a:rPr lang="fr-BE" dirty="0" smtClean="0"/>
              <a:t>. </a:t>
            </a:r>
            <a:r>
              <a:rPr lang="fr-BE" b="1" dirty="0" smtClean="0"/>
              <a:t>Ces résultats dépassent toutefois les résultats obtenus dans l’enseignement traditionnel.</a:t>
            </a:r>
            <a:r>
              <a:rPr lang="fr-BE" dirty="0" smtClean="0"/>
              <a:t> (</a:t>
            </a:r>
            <a:r>
              <a:rPr lang="fr-BE" dirty="0"/>
              <a:t>Braun, A. &amp; </a:t>
            </a:r>
            <a:r>
              <a:rPr lang="fr-BE" dirty="0" err="1"/>
              <a:t>Hamers</a:t>
            </a:r>
            <a:r>
              <a:rPr lang="fr-BE" dirty="0"/>
              <a:t>, J.F., 2009, </a:t>
            </a:r>
            <a:r>
              <a:rPr lang="fr-BE" dirty="0" smtClean="0"/>
              <a:t>p134)</a:t>
            </a:r>
            <a:endParaRPr lang="fr-BE"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38</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11707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4352" y="731520"/>
            <a:ext cx="9112875" cy="5653825"/>
          </a:xfrm>
        </p:spPr>
        <p:txBody>
          <a:bodyPr>
            <a:normAutofit/>
          </a:bodyPr>
          <a:lstStyle/>
          <a:p>
            <a:r>
              <a:rPr lang="fr-BE" sz="2000" dirty="0"/>
              <a:t>L’apprentissage d’une L2 a des </a:t>
            </a:r>
            <a:r>
              <a:rPr lang="fr-BE" sz="2000" b="1" dirty="0"/>
              <a:t>effets positifs sur la maîtrise de certains aspects de la L1 lors de l’apprentissage précoce surtout pour les élèves de niveau scolaire moyen</a:t>
            </a:r>
            <a:r>
              <a:rPr lang="fr-BE" sz="2000" dirty="0"/>
              <a:t>: ils seraient sollicités à, par exemple, opérer des comparaisons entre les langues et trier intérieurement les informations (Garfinkel et Tabor, </a:t>
            </a:r>
            <a:r>
              <a:rPr lang="fr-BE" sz="2000" dirty="0" smtClean="0"/>
              <a:t>1991, </a:t>
            </a:r>
            <a:r>
              <a:rPr lang="fr-BE" sz="2000" dirty="0"/>
              <a:t>cité par Roussel &amp; </a:t>
            </a:r>
            <a:r>
              <a:rPr lang="fr-BE" sz="2000" dirty="0" err="1"/>
              <a:t>Gaonac’h</a:t>
            </a:r>
            <a:r>
              <a:rPr lang="fr-BE" sz="2000" dirty="0"/>
              <a:t>, 2017, p15</a:t>
            </a:r>
            <a:r>
              <a:rPr lang="fr-BE" sz="2000" dirty="0" smtClean="0"/>
              <a:t>). </a:t>
            </a:r>
            <a:r>
              <a:rPr lang="fr-BE" sz="2000" u="sng" dirty="0"/>
              <a:t>Certains mélanges dans l’utilisation du lexique (L2 en L1 et inversement) survenant par moments en seraient la preuve. Ce processus est tout à fait normal du point de vue de l’organisation mentale de l’apprentissage</a:t>
            </a:r>
            <a:r>
              <a:rPr lang="fr-BE" sz="2000" dirty="0"/>
              <a:t>.</a:t>
            </a:r>
          </a:p>
          <a:p>
            <a:r>
              <a:rPr lang="fr-BE" sz="2000" dirty="0" smtClean="0"/>
              <a:t>Les enfants bilingues seraient </a:t>
            </a:r>
            <a:r>
              <a:rPr lang="fr-BE" sz="2000" b="1" dirty="0" smtClean="0"/>
              <a:t>plus performants dans des épreuves de reconnaissances de mots écrits et métalinguistiques </a:t>
            </a:r>
            <a:r>
              <a:rPr lang="fr-BE" sz="2000" dirty="0" smtClean="0"/>
              <a:t>(segmentation lexicale dans des phrases, syllabique et phonétique) </a:t>
            </a:r>
            <a:r>
              <a:rPr lang="fr-BE" sz="2000" b="1" dirty="0" smtClean="0"/>
              <a:t>importantes pour l’acquisition de l’écrit </a:t>
            </a:r>
            <a:r>
              <a:rPr lang="fr-BE" sz="2000" dirty="0" smtClean="0"/>
              <a:t>(</a:t>
            </a:r>
            <a:r>
              <a:rPr lang="fr-BE" sz="2000" dirty="0" err="1" smtClean="0"/>
              <a:t>Demont</a:t>
            </a:r>
            <a:r>
              <a:rPr lang="fr-BE" sz="2000" dirty="0" smtClean="0"/>
              <a:t>, 2001 cité par Roussel &amp; </a:t>
            </a:r>
            <a:r>
              <a:rPr lang="fr-BE" sz="2000" dirty="0" err="1" smtClean="0"/>
              <a:t>Gaonac’h</a:t>
            </a:r>
            <a:r>
              <a:rPr lang="fr-BE" sz="2000" dirty="0" smtClean="0"/>
              <a:t>, 2017, p15). Résultats cohérents avec ceux de </a:t>
            </a:r>
            <a:r>
              <a:rPr lang="fr-BE" sz="2000" dirty="0" err="1" smtClean="0"/>
              <a:t>Bertaux</a:t>
            </a:r>
            <a:r>
              <a:rPr lang="fr-BE" sz="2000" dirty="0" smtClean="0"/>
              <a:t> (2005) cité par Braun, A. &amp; </a:t>
            </a:r>
            <a:r>
              <a:rPr lang="fr-BE" sz="2000" dirty="0" err="1" smtClean="0"/>
              <a:t>Hamers</a:t>
            </a:r>
            <a:r>
              <a:rPr lang="fr-BE" sz="2000" dirty="0" smtClean="0"/>
              <a:t>, J.F. (2009, p33) sur l’association de concepts différents.</a:t>
            </a: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39</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313043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6273" y="388979"/>
            <a:ext cx="8911687" cy="1280890"/>
          </a:xfrm>
        </p:spPr>
        <p:txBody>
          <a:bodyPr/>
          <a:lstStyle/>
          <a:p>
            <a:r>
              <a:rPr lang="fr-BE" dirty="0" smtClean="0"/>
              <a:t>Origines de l’EMILE </a:t>
            </a:r>
            <a:r>
              <a:rPr lang="fr-BE" sz="1600" dirty="0" smtClean="0"/>
              <a:t>(suite)</a:t>
            </a:r>
            <a:endParaRPr lang="fr-BE" sz="1600" dirty="0"/>
          </a:p>
        </p:txBody>
      </p:sp>
      <p:sp>
        <p:nvSpPr>
          <p:cNvPr id="3" name="Espace réservé du contenu 2"/>
          <p:cNvSpPr>
            <a:spLocks noGrp="1"/>
          </p:cNvSpPr>
          <p:nvPr>
            <p:ph idx="1"/>
          </p:nvPr>
        </p:nvSpPr>
        <p:spPr>
          <a:xfrm>
            <a:off x="1978971" y="1010621"/>
            <a:ext cx="9191243" cy="5377116"/>
          </a:xfrm>
        </p:spPr>
        <p:txBody>
          <a:bodyPr>
            <a:noAutofit/>
          </a:bodyPr>
          <a:lstStyle/>
          <a:p>
            <a:r>
              <a:rPr lang="fr-BE" sz="2400" dirty="0" smtClean="0"/>
              <a:t>En </a:t>
            </a:r>
            <a:r>
              <a:rPr lang="fr-BE" sz="2400" b="1" dirty="0" smtClean="0"/>
              <a:t>Communauté française (FWB), à Liège, Lycée Léonie de </a:t>
            </a:r>
            <a:r>
              <a:rPr lang="fr-BE" sz="2400" b="1" dirty="0" err="1" smtClean="0"/>
              <a:t>Waha</a:t>
            </a:r>
            <a:r>
              <a:rPr lang="fr-BE" sz="2400" dirty="0" smtClean="0"/>
              <a:t>, en </a:t>
            </a:r>
            <a:r>
              <a:rPr lang="fr-BE" sz="2400" b="1" dirty="0" smtClean="0">
                <a:solidFill>
                  <a:srgbClr val="FF0000"/>
                </a:solidFill>
              </a:rPr>
              <a:t>1989</a:t>
            </a:r>
            <a:r>
              <a:rPr lang="fr-BE" sz="2400" dirty="0" smtClean="0"/>
              <a:t> (cf. Ouvrage de </a:t>
            </a:r>
            <a:r>
              <a:rPr lang="fr-BE" sz="2400" b="1" dirty="0" smtClean="0"/>
              <a:t>Robert Briquet</a:t>
            </a:r>
            <a:r>
              <a:rPr lang="fr-BE" sz="2400" dirty="0" smtClean="0"/>
              <a:t>, directeur du Lycée à cette période), décret en 1998 autorisant l’immersion (promulgué par le Conseil de la Communauté française à l’initiative de la ministre de l’Éducation, </a:t>
            </a:r>
            <a:r>
              <a:rPr lang="fr-BE" sz="2400" dirty="0" err="1" smtClean="0"/>
              <a:t>L.Onkelinx</a:t>
            </a:r>
            <a:r>
              <a:rPr lang="fr-BE" sz="2400" dirty="0"/>
              <a:t>.</a:t>
            </a:r>
            <a:endParaRPr lang="fr-BE" sz="2400" dirty="0" smtClean="0"/>
          </a:p>
          <a:p>
            <a:r>
              <a:rPr lang="fr-BE" sz="2400" dirty="0" smtClean="0"/>
              <a:t>Autres appellations: Dual </a:t>
            </a:r>
            <a:r>
              <a:rPr lang="fr-BE" sz="2400" dirty="0" err="1" smtClean="0"/>
              <a:t>Focussed</a:t>
            </a:r>
            <a:r>
              <a:rPr lang="fr-BE" sz="2400" dirty="0" smtClean="0"/>
              <a:t> Instruction, </a:t>
            </a:r>
            <a:r>
              <a:rPr lang="fr-BE" sz="2400" dirty="0" err="1" smtClean="0"/>
              <a:t>Teaching</a:t>
            </a:r>
            <a:r>
              <a:rPr lang="fr-BE" sz="2400" dirty="0" smtClean="0"/>
              <a:t> Content </a:t>
            </a:r>
            <a:r>
              <a:rPr lang="fr-BE" sz="2400" dirty="0" err="1" smtClean="0"/>
              <a:t>through</a:t>
            </a:r>
            <a:r>
              <a:rPr lang="fr-BE" sz="2400" dirty="0" smtClean="0"/>
              <a:t> a </a:t>
            </a:r>
            <a:r>
              <a:rPr lang="fr-BE" sz="2400" dirty="0" err="1" smtClean="0"/>
              <a:t>Foreign</a:t>
            </a:r>
            <a:r>
              <a:rPr lang="fr-BE" sz="2400" dirty="0" smtClean="0"/>
              <a:t> </a:t>
            </a:r>
            <a:r>
              <a:rPr lang="fr-BE" sz="2400" dirty="0" err="1" smtClean="0"/>
              <a:t>Language</a:t>
            </a:r>
            <a:r>
              <a:rPr lang="fr-BE" sz="2400" dirty="0" smtClean="0"/>
              <a:t>, Content </a:t>
            </a:r>
            <a:r>
              <a:rPr lang="fr-BE" sz="2400" dirty="0" err="1" smtClean="0"/>
              <a:t>Based</a:t>
            </a:r>
            <a:r>
              <a:rPr lang="fr-BE" sz="2400" dirty="0" smtClean="0"/>
              <a:t> </a:t>
            </a:r>
            <a:r>
              <a:rPr lang="fr-BE" sz="2400" dirty="0" err="1" smtClean="0"/>
              <a:t>Language</a:t>
            </a:r>
            <a:r>
              <a:rPr lang="fr-BE" sz="2400" dirty="0" smtClean="0"/>
              <a:t> </a:t>
            </a:r>
            <a:r>
              <a:rPr lang="fr-BE" sz="2400" dirty="0" err="1" smtClean="0"/>
              <a:t>Teaching</a:t>
            </a:r>
            <a:r>
              <a:rPr lang="fr-BE" sz="2400" dirty="0" smtClean="0"/>
              <a:t>, </a:t>
            </a:r>
            <a:r>
              <a:rPr lang="fr-BE" sz="2400" dirty="0" err="1" smtClean="0"/>
              <a:t>Bilingual</a:t>
            </a:r>
            <a:r>
              <a:rPr lang="fr-BE" sz="2400" dirty="0" smtClean="0"/>
              <a:t> Content </a:t>
            </a:r>
            <a:r>
              <a:rPr lang="fr-BE" sz="2400" dirty="0" err="1" smtClean="0"/>
              <a:t>Teaching</a:t>
            </a:r>
            <a:r>
              <a:rPr lang="fr-BE" sz="2400" dirty="0" smtClean="0"/>
              <a:t> (Gravé-Brousseau, 2011, p4, cité par Roussel et </a:t>
            </a:r>
            <a:r>
              <a:rPr lang="fr-BE" sz="2400" dirty="0" err="1" smtClean="0"/>
              <a:t>Gaonac’h</a:t>
            </a:r>
            <a:r>
              <a:rPr lang="fr-BE" sz="2400" dirty="0" smtClean="0"/>
              <a:t>, 2017, p101).</a:t>
            </a:r>
          </a:p>
          <a:p>
            <a:r>
              <a:rPr lang="fr-BE" sz="2400" b="1" dirty="0" smtClean="0"/>
              <a:t>Approches pédagogiques, objectifs et pratiques TRÈS variés selon les écoles</a:t>
            </a:r>
            <a:r>
              <a:rPr lang="fr-BE" sz="2400" b="1" dirty="0"/>
              <a:t> </a:t>
            </a:r>
            <a:r>
              <a:rPr lang="fr-BE" sz="2400" b="1" dirty="0" smtClean="0"/>
              <a:t>avec une efficacité aussi relative.</a:t>
            </a:r>
          </a:p>
          <a:p>
            <a:endParaRPr lang="fr-BE" sz="2400" dirty="0"/>
          </a:p>
        </p:txBody>
      </p:sp>
      <p:sp>
        <p:nvSpPr>
          <p:cNvPr id="5" name="Espace réservé du numéro de diapositive 4"/>
          <p:cNvSpPr>
            <a:spLocks noGrp="1"/>
          </p:cNvSpPr>
          <p:nvPr>
            <p:ph type="sldNum" sz="quarter" idx="12"/>
          </p:nvPr>
        </p:nvSpPr>
        <p:spPr/>
        <p:txBody>
          <a:bodyPr/>
          <a:lstStyle/>
          <a:p>
            <a:fld id="{58861607-6F2F-4C6D-ACEB-260D43F7EE2B}" type="slidenum">
              <a:rPr lang="fr-BE" smtClean="0"/>
              <a:pPr/>
              <a:t>4</a:t>
            </a:fld>
            <a:endParaRPr lang="fr-BE"/>
          </a:p>
        </p:txBody>
      </p:sp>
      <p:sp>
        <p:nvSpPr>
          <p:cNvPr id="7" name="Espace réservé du pied de page 6"/>
          <p:cNvSpPr>
            <a:spLocks noGrp="1"/>
          </p:cNvSpPr>
          <p:nvPr>
            <p:ph type="ftr" sz="quarter" idx="11"/>
          </p:nvPr>
        </p:nvSpPr>
        <p:spPr>
          <a:xfrm>
            <a:off x="1883818" y="6318688"/>
            <a:ext cx="7619999" cy="365125"/>
          </a:xfrm>
        </p:spPr>
        <p:txBody>
          <a:bodyPr/>
          <a:lstStyle/>
          <a:p>
            <a:r>
              <a:rPr lang="fr-BE" dirty="0" smtClean="0"/>
              <a:t>Formation IFC EMILE/CLIL Copyright: Aude Verschueren</a:t>
            </a:r>
            <a:endParaRPr lang="fr-BE" dirty="0"/>
          </a:p>
        </p:txBody>
      </p:sp>
      <p:sp>
        <p:nvSpPr>
          <p:cNvPr id="6" name="ZoneTexte 5">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907115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73769" y="643575"/>
            <a:ext cx="8069687" cy="5507262"/>
          </a:xfrm>
        </p:spPr>
        <p:txBody>
          <a:bodyPr>
            <a:normAutofit/>
          </a:bodyPr>
          <a:lstStyle/>
          <a:p>
            <a:pPr marL="0" indent="0">
              <a:buNone/>
            </a:pPr>
            <a:r>
              <a:rPr lang="fr-BE" sz="2000" u="sng" dirty="0" smtClean="0"/>
              <a:t>Autres résultats positifs:</a:t>
            </a:r>
          </a:p>
          <a:p>
            <a:r>
              <a:rPr lang="fr-BE" sz="2000" dirty="0" smtClean="0"/>
              <a:t>une </a:t>
            </a:r>
            <a:r>
              <a:rPr lang="fr-BE" sz="2000" b="1" dirty="0" smtClean="0"/>
              <a:t>meilleure flexibilité ou souplesse mentale</a:t>
            </a:r>
            <a:r>
              <a:rPr lang="fr-BE" sz="2000" dirty="0"/>
              <a:t>;</a:t>
            </a:r>
            <a:endParaRPr lang="fr-BE" sz="2000" dirty="0" smtClean="0"/>
          </a:p>
          <a:p>
            <a:r>
              <a:rPr lang="fr-BE" sz="2000" dirty="0" smtClean="0"/>
              <a:t>le </a:t>
            </a:r>
            <a:r>
              <a:rPr lang="fr-BE" sz="2000" b="1" dirty="0" smtClean="0"/>
              <a:t>développement d’une pensée abstraite, divergente, créative, originale;</a:t>
            </a:r>
          </a:p>
          <a:p>
            <a:r>
              <a:rPr lang="fr-BE" sz="2000" dirty="0" smtClean="0"/>
              <a:t>un </a:t>
            </a:r>
            <a:r>
              <a:rPr lang="fr-BE" sz="2000" b="1" dirty="0" smtClean="0"/>
              <a:t>capacité accrue de résolution de problèmes</a:t>
            </a:r>
            <a:r>
              <a:rPr lang="fr-BE" sz="2000" dirty="0" smtClean="0"/>
              <a:t>;</a:t>
            </a:r>
          </a:p>
          <a:p>
            <a:r>
              <a:rPr lang="fr-BE" sz="2000" dirty="0" smtClean="0"/>
              <a:t>une plus </a:t>
            </a:r>
            <a:r>
              <a:rPr lang="fr-BE" sz="2000" b="1" dirty="0" smtClean="0"/>
              <a:t>grande mobilité conceptuelle </a:t>
            </a:r>
            <a:r>
              <a:rPr lang="fr-BE" sz="2000" dirty="0" smtClean="0"/>
              <a:t>et</a:t>
            </a:r>
          </a:p>
          <a:p>
            <a:r>
              <a:rPr lang="fr-BE" sz="2000" dirty="0" smtClean="0"/>
              <a:t>une </a:t>
            </a:r>
            <a:r>
              <a:rPr lang="fr-BE" sz="2000" b="1" dirty="0" smtClean="0"/>
              <a:t>mémoire de travail plus performante</a:t>
            </a:r>
            <a:r>
              <a:rPr lang="fr-BE" sz="2000" dirty="0" smtClean="0"/>
              <a:t>;</a:t>
            </a:r>
          </a:p>
          <a:p>
            <a:pPr marL="0" indent="0">
              <a:buNone/>
            </a:pPr>
            <a:r>
              <a:rPr lang="fr-BE" sz="2000" dirty="0" smtClean="0"/>
              <a:t>(</a:t>
            </a:r>
            <a:r>
              <a:rPr lang="fr-BE" sz="2000" dirty="0"/>
              <a:t>recueil </a:t>
            </a:r>
            <a:r>
              <a:rPr lang="fr-BE" sz="2000" dirty="0" smtClean="0"/>
              <a:t>de résultats de </a:t>
            </a:r>
            <a:r>
              <a:rPr lang="fr-BE" sz="2000" dirty="0"/>
              <a:t>recherches réalisé par </a:t>
            </a:r>
            <a:r>
              <a:rPr lang="fr-BE" sz="2000" dirty="0" err="1" smtClean="0"/>
              <a:t>Bijeljac-Babić</a:t>
            </a:r>
            <a:r>
              <a:rPr lang="fr-BE" sz="2000" dirty="0" smtClean="0"/>
              <a:t>, R., 2017, p151, et par </a:t>
            </a:r>
            <a:r>
              <a:rPr lang="fr-BE" sz="2000" dirty="0"/>
              <a:t>Braun, A. &amp; </a:t>
            </a:r>
            <a:r>
              <a:rPr lang="fr-BE" sz="2000" dirty="0" err="1"/>
              <a:t>Hamers</a:t>
            </a:r>
            <a:r>
              <a:rPr lang="fr-BE" sz="2000" dirty="0"/>
              <a:t>, </a:t>
            </a:r>
            <a:r>
              <a:rPr lang="fr-BE" sz="2000" dirty="0" smtClean="0"/>
              <a:t>J.F., 2009</a:t>
            </a:r>
            <a:r>
              <a:rPr lang="fr-BE" sz="2000" dirty="0"/>
              <a:t>, </a:t>
            </a:r>
            <a:r>
              <a:rPr lang="fr-BE" sz="2000" dirty="0" smtClean="0"/>
              <a:t>p33-35)</a:t>
            </a:r>
          </a:p>
          <a:p>
            <a:r>
              <a:rPr lang="fr-BE" sz="2000" dirty="0" smtClean="0"/>
              <a:t>Un </a:t>
            </a:r>
            <a:r>
              <a:rPr lang="fr-BE" sz="2000" b="1" dirty="0" smtClean="0"/>
              <a:t>effet facilitateur pour l’apprentissage d’une L3 </a:t>
            </a:r>
            <a:r>
              <a:rPr lang="fr-BE" sz="2000" dirty="0" smtClean="0"/>
              <a:t>(Sanz, 2000, cité par </a:t>
            </a:r>
            <a:r>
              <a:rPr lang="fr-BE" sz="2000" dirty="0"/>
              <a:t>Braun, A. &amp; </a:t>
            </a:r>
            <a:r>
              <a:rPr lang="fr-BE" sz="2000" dirty="0" err="1"/>
              <a:t>Hamers</a:t>
            </a:r>
            <a:r>
              <a:rPr lang="fr-BE" sz="2000" dirty="0"/>
              <a:t>, J.F., 2009, </a:t>
            </a:r>
            <a:r>
              <a:rPr lang="fr-BE" sz="2000" dirty="0" smtClean="0"/>
              <a:t>p43).</a:t>
            </a:r>
          </a:p>
          <a:p>
            <a:endParaRPr lang="fr-BE" sz="2000" dirty="0" smtClean="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40</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3071451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91588" y="467356"/>
            <a:ext cx="8911687" cy="1280890"/>
          </a:xfrm>
        </p:spPr>
        <p:txBody>
          <a:bodyPr/>
          <a:lstStyle/>
          <a:p>
            <a:r>
              <a:rPr lang="fr-BE" u="sng" dirty="0"/>
              <a:t>Bénéfices </a:t>
            </a:r>
            <a:r>
              <a:rPr lang="fr-BE" u="sng" dirty="0" smtClean="0"/>
              <a:t>culturels et identitaires</a:t>
            </a:r>
            <a:endParaRPr lang="fr-BE" dirty="0"/>
          </a:p>
        </p:txBody>
      </p:sp>
      <p:sp>
        <p:nvSpPr>
          <p:cNvPr id="3" name="Espace réservé du contenu 2"/>
          <p:cNvSpPr>
            <a:spLocks noGrp="1"/>
          </p:cNvSpPr>
          <p:nvPr>
            <p:ph idx="1"/>
          </p:nvPr>
        </p:nvSpPr>
        <p:spPr>
          <a:xfrm>
            <a:off x="1652398" y="1322660"/>
            <a:ext cx="8760875" cy="5048519"/>
          </a:xfrm>
        </p:spPr>
        <p:txBody>
          <a:bodyPr>
            <a:noAutofit/>
          </a:bodyPr>
          <a:lstStyle/>
          <a:p>
            <a:r>
              <a:rPr lang="fr-BE" sz="2000" dirty="0" smtClean="0"/>
              <a:t>Une langue est porteuse de valeurs culturelles différentes et son enseignement ouvre l’esprit sur d’autres façons de penser (Duverger, J. ibidem): </a:t>
            </a:r>
            <a:r>
              <a:rPr lang="fr-BE" sz="2000" b="1" dirty="0" smtClean="0"/>
              <a:t>attitudes et motivations plus positives </a:t>
            </a:r>
            <a:r>
              <a:rPr lang="fr-BE" sz="2000" dirty="0" smtClean="0"/>
              <a:t>des élèves en immersion, </a:t>
            </a:r>
            <a:r>
              <a:rPr lang="fr-BE" sz="2000" b="1" dirty="0" smtClean="0"/>
              <a:t>tolérance sociale accrue </a:t>
            </a:r>
            <a:r>
              <a:rPr lang="fr-BE" sz="2000" dirty="0" smtClean="0"/>
              <a:t>(Van Der </a:t>
            </a:r>
            <a:r>
              <a:rPr lang="fr-BE" sz="2000" dirty="0" err="1" smtClean="0"/>
              <a:t>Keilen</a:t>
            </a:r>
            <a:r>
              <a:rPr lang="fr-BE" sz="2000" dirty="0" smtClean="0"/>
              <a:t> (1995) cité </a:t>
            </a:r>
            <a:r>
              <a:rPr lang="fr-BE" sz="2000" dirty="0"/>
              <a:t>par Braun, A. &amp; </a:t>
            </a:r>
            <a:r>
              <a:rPr lang="fr-BE" sz="2000" dirty="0" err="1"/>
              <a:t>Hamers</a:t>
            </a:r>
            <a:r>
              <a:rPr lang="fr-BE" sz="2000" dirty="0"/>
              <a:t>, J.F., 2009, </a:t>
            </a:r>
            <a:r>
              <a:rPr lang="fr-BE" sz="2000" dirty="0" smtClean="0"/>
              <a:t>p35).</a:t>
            </a:r>
          </a:p>
          <a:p>
            <a:r>
              <a:rPr lang="fr-BE" sz="2000" dirty="0"/>
              <a:t>Incidence culturelle: contrairement à l’adulte, </a:t>
            </a:r>
            <a:r>
              <a:rPr lang="fr-BE" sz="2000" dirty="0" smtClean="0"/>
              <a:t>l’enfant éduqué en immersion est </a:t>
            </a:r>
            <a:r>
              <a:rPr lang="fr-BE" sz="2000" b="1" dirty="0" smtClean="0"/>
              <a:t>moins inhibé lorsqu’il doit recourir à une autre langue que sa langue maternelle</a:t>
            </a:r>
            <a:r>
              <a:rPr lang="fr-BE" sz="2000" dirty="0" smtClean="0"/>
              <a:t>. Il montre </a:t>
            </a:r>
            <a:r>
              <a:rPr lang="fr-BE" sz="2000" b="1" dirty="0"/>
              <a:t>moins de résistance </a:t>
            </a:r>
            <a:r>
              <a:rPr lang="fr-BE" sz="2000" dirty="0"/>
              <a:t>à un système linguistico-culturel complètement </a:t>
            </a:r>
            <a:r>
              <a:rPr lang="fr-BE" sz="2000" dirty="0" smtClean="0"/>
              <a:t>nouveau</a:t>
            </a:r>
            <a:r>
              <a:rPr lang="fr-BE" sz="2000" dirty="0"/>
              <a:t> </a:t>
            </a:r>
            <a:r>
              <a:rPr lang="fr-BE" sz="2000" dirty="0" smtClean="0"/>
              <a:t>contrairement à l’adulte.</a:t>
            </a:r>
          </a:p>
          <a:p>
            <a:r>
              <a:rPr lang="fr-BE" sz="2000" dirty="0" smtClean="0"/>
              <a:t>Alain Rey (cité par </a:t>
            </a:r>
            <a:r>
              <a:rPr lang="fr-BE" sz="2000" dirty="0" err="1" smtClean="0"/>
              <a:t>Bijeljac-Babić</a:t>
            </a:r>
            <a:r>
              <a:rPr lang="fr-BE" sz="2000" dirty="0" smtClean="0"/>
              <a:t>, 2017, p154) affirme que le bilinguisme est « </a:t>
            </a:r>
            <a:r>
              <a:rPr lang="fr-BE" sz="2000" i="1" dirty="0" smtClean="0"/>
              <a:t>le moteur de la pensée, de rapprochement des peuples</a:t>
            </a:r>
            <a:r>
              <a:rPr lang="fr-BE" sz="2000" dirty="0" smtClean="0"/>
              <a:t> » et en fait une richesse de « </a:t>
            </a:r>
            <a:r>
              <a:rPr lang="fr-BE" sz="2000" i="1" dirty="0" smtClean="0"/>
              <a:t>deux cultures qui additionnent leurs possibilités, deux langues qui additionnent leurs possibilités</a:t>
            </a:r>
            <a:r>
              <a:rPr lang="fr-BE" sz="2000" dirty="0" smtClean="0"/>
              <a:t> ».</a:t>
            </a:r>
            <a:endParaRPr lang="fr-BE" sz="2000" dirty="0"/>
          </a:p>
          <a:p>
            <a:endParaRPr lang="fr-BE" sz="2000" dirty="0" smtClean="0"/>
          </a:p>
          <a:p>
            <a:endParaRPr lang="fr-BE" sz="2000" dirty="0"/>
          </a:p>
        </p:txBody>
      </p:sp>
      <p:sp>
        <p:nvSpPr>
          <p:cNvPr id="5" name="Espace réservé du numéro de diapositive 4"/>
          <p:cNvSpPr>
            <a:spLocks noGrp="1"/>
          </p:cNvSpPr>
          <p:nvPr>
            <p:ph type="sldNum" sz="quarter" idx="12"/>
          </p:nvPr>
        </p:nvSpPr>
        <p:spPr/>
        <p:txBody>
          <a:bodyPr/>
          <a:lstStyle/>
          <a:p>
            <a:fld id="{58861607-6F2F-4C6D-ACEB-260D43F7EE2B}" type="slidenum">
              <a:rPr lang="fr-BE" smtClean="0"/>
              <a:pPr/>
              <a:t>41</a:t>
            </a:fld>
            <a:endParaRPr lang="fr-BE"/>
          </a:p>
        </p:txBody>
      </p:sp>
      <p:sp>
        <p:nvSpPr>
          <p:cNvPr id="7" name="Espace réservé du pied de page 6"/>
          <p:cNvSpPr>
            <a:spLocks noGrp="1"/>
          </p:cNvSpPr>
          <p:nvPr>
            <p:ph type="ftr" sz="quarter" idx="11"/>
          </p:nvPr>
        </p:nvSpPr>
        <p:spPr/>
        <p:txBody>
          <a:bodyPr/>
          <a:lstStyle/>
          <a:p>
            <a:r>
              <a:rPr lang="fr-BE" smtClean="0"/>
              <a:t>Formation IFC EMILE/CLIL Copyright: Aude Verschueren</a:t>
            </a:r>
            <a:endParaRPr lang="fr-BE"/>
          </a:p>
        </p:txBody>
      </p:sp>
      <p:sp>
        <p:nvSpPr>
          <p:cNvPr id="6" name="ZoneTexte 5">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588" y="441230"/>
            <a:ext cx="8911687" cy="1280890"/>
          </a:xfrm>
        </p:spPr>
        <p:txBody>
          <a:bodyPr/>
          <a:lstStyle/>
          <a:p>
            <a:r>
              <a:rPr lang="fr-BE" u="sng" dirty="0"/>
              <a:t>Avantages cognitifs</a:t>
            </a:r>
            <a:endParaRPr lang="fr-BE" dirty="0"/>
          </a:p>
        </p:txBody>
      </p:sp>
      <p:sp>
        <p:nvSpPr>
          <p:cNvPr id="3" name="Espace réservé du contenu 2"/>
          <p:cNvSpPr>
            <a:spLocks noGrp="1"/>
          </p:cNvSpPr>
          <p:nvPr>
            <p:ph idx="1"/>
          </p:nvPr>
        </p:nvSpPr>
        <p:spPr>
          <a:xfrm>
            <a:off x="1675540" y="1321141"/>
            <a:ext cx="8855299" cy="4819873"/>
          </a:xfrm>
        </p:spPr>
        <p:txBody>
          <a:bodyPr>
            <a:noAutofit/>
          </a:bodyPr>
          <a:lstStyle/>
          <a:p>
            <a:r>
              <a:rPr lang="fr-BE" sz="2000" dirty="0" smtClean="0"/>
              <a:t>Les </a:t>
            </a:r>
            <a:r>
              <a:rPr lang="fr-BE" sz="2000" dirty="0"/>
              <a:t>enfants qui évoluent dans un système linguistique bilingue sont plus sensibles aux variations de leur environnement et sont plus alertes (</a:t>
            </a:r>
            <a:r>
              <a:rPr lang="fr-BE" sz="2000" dirty="0" err="1"/>
              <a:t>Kovacs</a:t>
            </a:r>
            <a:r>
              <a:rPr lang="fr-BE" sz="2000" dirty="0"/>
              <a:t> et </a:t>
            </a:r>
            <a:r>
              <a:rPr lang="fr-BE" sz="2000" dirty="0" err="1"/>
              <a:t>Mehler</a:t>
            </a:r>
            <a:r>
              <a:rPr lang="fr-BE" sz="2000" dirty="0"/>
              <a:t>, 2009 a et 2009b cités par </a:t>
            </a:r>
            <a:r>
              <a:rPr lang="fr-BE" sz="2000" dirty="0" err="1" smtClean="0"/>
              <a:t>Bijeljac-Babi</a:t>
            </a:r>
            <a:r>
              <a:rPr lang="fr-BE" sz="2000" dirty="0" err="1"/>
              <a:t>ć</a:t>
            </a:r>
            <a:r>
              <a:rPr lang="fr-BE" sz="2000" dirty="0" smtClean="0"/>
              <a:t>, </a:t>
            </a:r>
            <a:r>
              <a:rPr lang="fr-BE" sz="2000" dirty="0"/>
              <a:t>p124-125). Dans une étude portant sur 100 bébés de 6 mois bilingues et monolingues (Singh et al., 2015 cité par </a:t>
            </a:r>
            <a:r>
              <a:rPr lang="fr-BE" sz="2000" dirty="0" err="1" smtClean="0"/>
              <a:t>Bijeljac-Babi</a:t>
            </a:r>
            <a:r>
              <a:rPr lang="fr-BE" sz="2000" dirty="0" err="1"/>
              <a:t>ć</a:t>
            </a:r>
            <a:r>
              <a:rPr lang="fr-BE" sz="2000" dirty="0" smtClean="0"/>
              <a:t>, </a:t>
            </a:r>
            <a:r>
              <a:rPr lang="fr-BE" sz="2000" dirty="0"/>
              <a:t>p125) provenant de 3 communautés (Chinoise, Indienne et Malaisienne), </a:t>
            </a:r>
            <a:r>
              <a:rPr lang="fr-BE" sz="2000" b="1" dirty="0"/>
              <a:t>les bébés bilingues ont montré une plus grande efficacité pour coder des stimuli visuels et pour reconnaître des objets nouveaux par rapport aux monolingues</a:t>
            </a:r>
            <a:r>
              <a:rPr lang="fr-BE" sz="2000" dirty="0"/>
              <a:t>.</a:t>
            </a:r>
          </a:p>
          <a:p>
            <a:pPr marL="0" indent="0">
              <a:buNone/>
            </a:pPr>
            <a:r>
              <a:rPr lang="fr-BE" sz="2000" dirty="0" smtClean="0"/>
              <a:t>NB: L’environnement </a:t>
            </a:r>
            <a:r>
              <a:rPr lang="fr-BE" sz="2000" dirty="0"/>
              <a:t>des bilingues </a:t>
            </a:r>
            <a:r>
              <a:rPr lang="fr-BE" sz="2000" dirty="0" smtClean="0"/>
              <a:t>est par définition </a:t>
            </a:r>
            <a:r>
              <a:rPr lang="fr-BE" sz="2000" dirty="0"/>
              <a:t>plus riche et diversifié que celui des </a:t>
            </a:r>
            <a:r>
              <a:rPr lang="fr-BE" sz="2000" dirty="0" smtClean="0"/>
              <a:t>monolingues en termes de stimulations linguistiques, </a:t>
            </a:r>
            <a:r>
              <a:rPr lang="fr-BE" sz="2000" dirty="0"/>
              <a:t>ce qui expliquerait pourquoi, dans ce type d’environnement</a:t>
            </a:r>
            <a:r>
              <a:rPr lang="fr-BE" sz="2000" b="1" dirty="0"/>
              <a:t>, l’individu doit être plus attentif aux changements et plus sensible à la nouveauté</a:t>
            </a:r>
            <a:r>
              <a:rPr lang="fr-BE" sz="2000" dirty="0"/>
              <a:t>. Les bénéfices ont été </a:t>
            </a:r>
            <a:r>
              <a:rPr lang="fr-BE" sz="2000" dirty="0" smtClean="0"/>
              <a:t>constatés </a:t>
            </a:r>
            <a:r>
              <a:rPr lang="fr-BE" sz="2000" dirty="0"/>
              <a:t>pour les nourrissons, quel que soit leur QI mesuré.</a:t>
            </a:r>
          </a:p>
          <a:p>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42</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39690105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7338" y="654798"/>
            <a:ext cx="9151513" cy="5378473"/>
          </a:xfrm>
        </p:spPr>
        <p:txBody>
          <a:bodyPr>
            <a:noAutofit/>
          </a:bodyPr>
          <a:lstStyle/>
          <a:p>
            <a:r>
              <a:rPr lang="fr-BE" sz="2000" dirty="0"/>
              <a:t>Ces résultats présentent toujours les mêmes tendances quel que soit les langues concernées par le bilinguisme </a:t>
            </a:r>
            <a:r>
              <a:rPr lang="fr-BE" sz="2000" dirty="0" smtClean="0"/>
              <a:t>- langues </a:t>
            </a:r>
            <a:r>
              <a:rPr lang="fr-BE" sz="2000" dirty="0"/>
              <a:t>reconnues internationalement et langues dites </a:t>
            </a:r>
            <a:r>
              <a:rPr lang="fr-BE" sz="2000" dirty="0" smtClean="0"/>
              <a:t>mineures (</a:t>
            </a:r>
            <a:r>
              <a:rPr lang="fr-BE" sz="2000" dirty="0" err="1" smtClean="0"/>
              <a:t>Lauchlan</a:t>
            </a:r>
            <a:r>
              <a:rPr lang="fr-BE" sz="2000" dirty="0" smtClean="0"/>
              <a:t> </a:t>
            </a:r>
            <a:r>
              <a:rPr lang="fr-BE" sz="2000" dirty="0"/>
              <a:t>et al. 2012, cité par </a:t>
            </a:r>
            <a:r>
              <a:rPr lang="fr-BE" sz="2000" dirty="0" err="1"/>
              <a:t>Bijeljac-Babić</a:t>
            </a:r>
            <a:r>
              <a:rPr lang="fr-BE" sz="2000" dirty="0"/>
              <a:t>, p128</a:t>
            </a:r>
            <a:r>
              <a:rPr lang="fr-BE" sz="2000" dirty="0" smtClean="0"/>
              <a:t>).</a:t>
            </a:r>
          </a:p>
          <a:p>
            <a:r>
              <a:rPr lang="fr-BE" sz="2000" dirty="0"/>
              <a:t>Les données récentes des études comportementales et d’imagerie cérébrale montrent que </a:t>
            </a:r>
            <a:r>
              <a:rPr lang="fr-BE" sz="2000" b="1" dirty="0"/>
              <a:t>l’exposition simultanée aux deux langues entraînent chez les enfants à déployer des stratégies et des comportements particuliers </a:t>
            </a:r>
            <a:r>
              <a:rPr lang="fr-BE" sz="2000" dirty="0"/>
              <a:t>(</a:t>
            </a:r>
            <a:r>
              <a:rPr lang="fr-BE" sz="2000" dirty="0" err="1"/>
              <a:t>Bijeljac-Babić</a:t>
            </a:r>
            <a:r>
              <a:rPr lang="fr-BE" sz="2000" dirty="0"/>
              <a:t>, R., 2017, p30</a:t>
            </a:r>
            <a:r>
              <a:rPr lang="fr-BE" sz="2000" dirty="0" smtClean="0"/>
              <a:t>).</a:t>
            </a:r>
            <a:endParaRPr lang="fr-BE" sz="2000" dirty="0"/>
          </a:p>
          <a:p>
            <a:r>
              <a:rPr lang="fr-BE" sz="2000" dirty="0" smtClean="0"/>
              <a:t>En </a:t>
            </a:r>
            <a:r>
              <a:rPr lang="fr-BE" sz="2000" dirty="0"/>
              <a:t>termes de conséquences directes sur le cerveau, le bilinguisme ou l’apprentissage et l’utilisation même limité d’une seconde langue entraîne une </a:t>
            </a:r>
            <a:r>
              <a:rPr lang="fr-BE" sz="2000" b="1" dirty="0"/>
              <a:t>modification des structures du cerveau</a:t>
            </a:r>
            <a:r>
              <a:rPr lang="fr-BE" sz="2000" dirty="0"/>
              <a:t>, et ce, </a:t>
            </a:r>
            <a:r>
              <a:rPr lang="fr-BE" sz="2000" b="1" dirty="0"/>
              <a:t>indépendamment de </a:t>
            </a:r>
            <a:r>
              <a:rPr lang="fr-BE" sz="2000" b="1" dirty="0" smtClean="0"/>
              <a:t>l’âge</a:t>
            </a:r>
            <a:r>
              <a:rPr lang="fr-BE" sz="2000" dirty="0" smtClean="0"/>
              <a:t>: augmentation </a:t>
            </a:r>
            <a:r>
              <a:rPr lang="fr-BE" sz="2000" dirty="0"/>
              <a:t>de la densité de la matière grise, épaississement du cortex, augmentation de la consistance de la matière blanche, en d’autres termes l’apprentissage d’une L2 a pour incidence </a:t>
            </a:r>
            <a:r>
              <a:rPr lang="fr-BE" sz="2000" b="1" dirty="0"/>
              <a:t>l’augmentation de l’activité neuronale, siège de la </a:t>
            </a:r>
            <a:r>
              <a:rPr lang="fr-BE" sz="2000" b="1" dirty="0" smtClean="0"/>
              <a:t>connaissance </a:t>
            </a:r>
            <a:r>
              <a:rPr lang="fr-BE" sz="2000" b="1" dirty="0"/>
              <a:t>et des connexions entre </a:t>
            </a:r>
            <a:r>
              <a:rPr lang="fr-BE" sz="2000" b="1" dirty="0" smtClean="0"/>
              <a:t>neurones </a:t>
            </a:r>
            <a:r>
              <a:rPr lang="fr-BE" sz="2000" dirty="0"/>
              <a:t>(</a:t>
            </a:r>
            <a:r>
              <a:rPr lang="fr-BE" sz="2000" dirty="0" err="1"/>
              <a:t>Bijeljac-Babić</a:t>
            </a:r>
            <a:r>
              <a:rPr lang="fr-BE" sz="2000" dirty="0"/>
              <a:t>, R., 2017, </a:t>
            </a:r>
            <a:r>
              <a:rPr lang="fr-BE" sz="2000" dirty="0" smtClean="0"/>
              <a:t>p117; </a:t>
            </a:r>
            <a:r>
              <a:rPr lang="fr-BE" sz="2000" dirty="0" err="1"/>
              <a:t>Kail</a:t>
            </a:r>
            <a:r>
              <a:rPr lang="fr-BE" sz="2000" dirty="0"/>
              <a:t>, 2015, cité par Roussel &amp; </a:t>
            </a:r>
            <a:r>
              <a:rPr lang="fr-BE" sz="2000" dirty="0" err="1"/>
              <a:t>Gaonac’h</a:t>
            </a:r>
            <a:r>
              <a:rPr lang="fr-BE" sz="2000" dirty="0"/>
              <a:t>, 2017, p121</a:t>
            </a:r>
            <a:r>
              <a:rPr lang="fr-BE" sz="2000" dirty="0" smtClean="0"/>
              <a:t>).</a:t>
            </a: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43</a:t>
            </a:fld>
            <a:endParaRPr lang="fr-BE"/>
          </a:p>
        </p:txBody>
      </p:sp>
      <p:sp>
        <p:nvSpPr>
          <p:cNvPr id="6" name="Espace réservé du pied de page 5"/>
          <p:cNvSpPr>
            <a:spLocks noGrp="1"/>
          </p:cNvSpPr>
          <p:nvPr>
            <p:ph type="ftr" sz="quarter" idx="11"/>
          </p:nvPr>
        </p:nvSpPr>
        <p:spPr>
          <a:xfrm>
            <a:off x="6677887" y="6174996"/>
            <a:ext cx="4098971" cy="365125"/>
          </a:xfrm>
        </p:spPr>
        <p:txBody>
          <a:bodyPr/>
          <a:lstStyle/>
          <a:p>
            <a:r>
              <a:rPr lang="fr-BE" dirty="0" smtClean="0"/>
              <a:t>Formation IFC EMILE/CLIL Copyright: Aude Verschueren</a:t>
            </a:r>
            <a:endParaRPr lang="fr-BE" dirty="0"/>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3953065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02288" y="927279"/>
            <a:ext cx="9151512" cy="5249684"/>
          </a:xfrm>
        </p:spPr>
        <p:txBody>
          <a:bodyPr>
            <a:normAutofit lnSpcReduction="10000"/>
          </a:bodyPr>
          <a:lstStyle/>
          <a:p>
            <a:r>
              <a:rPr lang="fr-BE" sz="2000" dirty="0" smtClean="0"/>
              <a:t>Pour ce qui concerne l’incidence sur les apprentissages disciplinaires des matières enseignées dans la L2, </a:t>
            </a:r>
            <a:r>
              <a:rPr lang="fr-BE" sz="2000" b="1" dirty="0" smtClean="0"/>
              <a:t>les élèves qui suivent l’apprentissage en immersion ne semblent apprendre ni mieux ni moins bien les contenus</a:t>
            </a:r>
            <a:r>
              <a:rPr lang="fr-BE" sz="2000" dirty="0" smtClean="0"/>
              <a:t> (</a:t>
            </a:r>
            <a:r>
              <a:rPr lang="fr-BE" sz="2000" dirty="0" err="1" smtClean="0"/>
              <a:t>Jäppinen</a:t>
            </a:r>
            <a:r>
              <a:rPr lang="fr-BE" sz="2000" dirty="0" smtClean="0"/>
              <a:t>, 2005; </a:t>
            </a:r>
            <a:r>
              <a:rPr lang="fr-BE" sz="2000" dirty="0" err="1" smtClean="0"/>
              <a:t>Badertscher</a:t>
            </a:r>
            <a:r>
              <a:rPr lang="fr-BE" sz="2000" dirty="0" smtClean="0"/>
              <a:t> &amp; Bieri, 2009, cités par Roussel &amp; </a:t>
            </a:r>
            <a:r>
              <a:rPr lang="fr-BE" sz="2000" dirty="0" err="1" smtClean="0"/>
              <a:t>Gaonac’h</a:t>
            </a:r>
            <a:r>
              <a:rPr lang="fr-BE" sz="2000" dirty="0" smtClean="0"/>
              <a:t>, 2017, p104; </a:t>
            </a:r>
            <a:r>
              <a:rPr lang="fr-BE" sz="2000" dirty="0"/>
              <a:t>résultats similaires obtenus par Briquet, R. cf</a:t>
            </a:r>
            <a:r>
              <a:rPr lang="fr-BE" sz="2000" dirty="0" smtClean="0"/>
              <a:t>. p121, documents </a:t>
            </a:r>
            <a:r>
              <a:rPr lang="fr-BE" sz="2000" dirty="0"/>
              <a:t>distribués en </a:t>
            </a:r>
            <a:r>
              <a:rPr lang="fr-BE" sz="2000" dirty="0" smtClean="0"/>
              <a:t>copies)</a:t>
            </a:r>
          </a:p>
          <a:p>
            <a:r>
              <a:rPr lang="fr-BE" sz="2000" dirty="0"/>
              <a:t>Selon plusieurs études, </a:t>
            </a:r>
            <a:r>
              <a:rPr lang="fr-BE" sz="2000" b="1" dirty="0"/>
              <a:t>les enfants issus de milieux défavorisés n’accusent aucun retard dans les matières scolaires et atteignent un très bon niveau de maîtrise dans la L2 </a:t>
            </a:r>
            <a:r>
              <a:rPr lang="fr-BE" sz="2000" dirty="0"/>
              <a:t>(expériences menées pour des enfants natifs anglais apprenant le français en </a:t>
            </a:r>
            <a:r>
              <a:rPr lang="fr-BE" sz="2000" dirty="0" smtClean="0"/>
              <a:t>L2: </a:t>
            </a:r>
            <a:r>
              <a:rPr lang="fr-BE" sz="2000" dirty="0"/>
              <a:t>Bruck, </a:t>
            </a:r>
            <a:r>
              <a:rPr lang="fr-BE" sz="2000" dirty="0" err="1"/>
              <a:t>Jakimik</a:t>
            </a:r>
            <a:r>
              <a:rPr lang="fr-BE" sz="2000" dirty="0"/>
              <a:t> &amp; Tucker, 1975 et Genesee, 1984 et </a:t>
            </a:r>
            <a:r>
              <a:rPr lang="fr-BE" sz="2000" dirty="0" smtClean="0"/>
              <a:t>1991, </a:t>
            </a:r>
            <a:r>
              <a:rPr lang="fr-BE" sz="2000" dirty="0"/>
              <a:t>cités par Braun A. et </a:t>
            </a:r>
            <a:r>
              <a:rPr lang="fr-BE" sz="2000" dirty="0" err="1"/>
              <a:t>Hamers</a:t>
            </a:r>
            <a:r>
              <a:rPr lang="fr-BE" sz="2000" dirty="0"/>
              <a:t> J.F., </a:t>
            </a:r>
            <a:r>
              <a:rPr lang="fr-BE" sz="2000" dirty="0" smtClean="0"/>
              <a:t>2009, p25;)</a:t>
            </a:r>
          </a:p>
          <a:p>
            <a:r>
              <a:rPr lang="fr-BE" sz="2000" dirty="0" smtClean="0"/>
              <a:t>Selon Bruck (1982) cité par Braun &amp; </a:t>
            </a:r>
            <a:r>
              <a:rPr lang="fr-BE" sz="2000" dirty="0" err="1" smtClean="0"/>
              <a:t>Hamers</a:t>
            </a:r>
            <a:r>
              <a:rPr lang="fr-BE" sz="2000" dirty="0" smtClean="0"/>
              <a:t> (ibid.), </a:t>
            </a:r>
            <a:r>
              <a:rPr lang="fr-BE" sz="2000" b="1" dirty="0" smtClean="0"/>
              <a:t>des enfants en difficultés d’apprentissage ou plus lents gagnent à suivre un programme d’immersion</a:t>
            </a:r>
            <a:r>
              <a:rPr lang="fr-BE" sz="2000" dirty="0" smtClean="0"/>
              <a:t>. Leurs résultats sont semblables à leurs pairs en difficulté dans un programme régulier avec le </a:t>
            </a:r>
            <a:r>
              <a:rPr lang="fr-BE" sz="2000" b="1" dirty="0" smtClean="0"/>
              <a:t>bénéfice pour eux, d’une excellente maîtrise de la L2</a:t>
            </a:r>
            <a:r>
              <a:rPr lang="fr-BE" sz="2000" dirty="0" smtClean="0"/>
              <a:t>.</a:t>
            </a:r>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44</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149969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50412" y="706682"/>
            <a:ext cx="8932571" cy="5623171"/>
          </a:xfrm>
        </p:spPr>
        <p:txBody>
          <a:bodyPr>
            <a:normAutofit/>
          </a:bodyPr>
          <a:lstStyle/>
          <a:p>
            <a:r>
              <a:rPr lang="fr-BE" sz="2000" dirty="0" smtClean="0"/>
              <a:t>Si différences constatées il y a (ex. en mathématiques où les élèves CLIL se sont montrés plus performants qu’un groupe apprenant dans sa langue maternel) (van de </a:t>
            </a:r>
            <a:r>
              <a:rPr lang="fr-BE" sz="2000" dirty="0" err="1" smtClean="0"/>
              <a:t>Craen</a:t>
            </a:r>
            <a:r>
              <a:rPr lang="fr-BE" sz="2000" dirty="0" smtClean="0"/>
              <a:t>, </a:t>
            </a:r>
            <a:r>
              <a:rPr lang="fr-BE" sz="2000" dirty="0" err="1" smtClean="0"/>
              <a:t>Ceuleers</a:t>
            </a:r>
            <a:r>
              <a:rPr lang="fr-BE" sz="2000" dirty="0" smtClean="0"/>
              <a:t> &amp; </a:t>
            </a:r>
            <a:r>
              <a:rPr lang="fr-BE" sz="2000" dirty="0" err="1" smtClean="0"/>
              <a:t>Mondt</a:t>
            </a:r>
            <a:r>
              <a:rPr lang="fr-BE" sz="2000" dirty="0" smtClean="0"/>
              <a:t>, 2007, cités par Roussel &amp; </a:t>
            </a:r>
            <a:r>
              <a:rPr lang="fr-BE" sz="2000" dirty="0" err="1" smtClean="0"/>
              <a:t>Gaonac’h</a:t>
            </a:r>
            <a:r>
              <a:rPr lang="fr-BE" sz="2000" dirty="0" smtClean="0"/>
              <a:t>, 2017, p103), elles s’expliqueraient entre autres par le fait que </a:t>
            </a:r>
            <a:r>
              <a:rPr lang="fr-BE" sz="2000" b="1" dirty="0" smtClean="0"/>
              <a:t>les élèves en immersion montreraient une plus grande persévérance face à la tâche, une résistance accrue à la frustration et une activité mentale investie plus intense </a:t>
            </a:r>
            <a:r>
              <a:rPr lang="fr-BE" sz="2000" dirty="0" smtClean="0"/>
              <a:t>pour trouver des solutions face aux problèmes rencontrés (Vollmer et al. 2006, cités par Dalton-</a:t>
            </a:r>
            <a:r>
              <a:rPr lang="fr-BE" sz="2000" dirty="0" err="1" smtClean="0"/>
              <a:t>Puffer</a:t>
            </a:r>
            <a:r>
              <a:rPr lang="fr-BE" sz="2000" dirty="0" smtClean="0"/>
              <a:t>, 2011). </a:t>
            </a:r>
          </a:p>
          <a:p>
            <a:r>
              <a:rPr lang="fr-BE" sz="2000" dirty="0" smtClean="0"/>
              <a:t>D’autres études portant sur les différences interindividuelles montrent que les élèves en immersion sont d’emblée </a:t>
            </a:r>
            <a:r>
              <a:rPr lang="fr-BE" sz="2000" b="1" dirty="0" smtClean="0"/>
              <a:t>plus motivés à l’apprentissage d’une L2 et ont globalement de meilleures performances dans les autres matières </a:t>
            </a:r>
            <a:r>
              <a:rPr lang="fr-BE" sz="2000" dirty="0" smtClean="0"/>
              <a:t>(</a:t>
            </a:r>
            <a:r>
              <a:rPr lang="fr-BE" sz="2000" dirty="0" err="1" smtClean="0"/>
              <a:t>Rumlich</a:t>
            </a:r>
            <a:r>
              <a:rPr lang="fr-BE" sz="2000" dirty="0" smtClean="0"/>
              <a:t>, 2014; </a:t>
            </a:r>
            <a:r>
              <a:rPr lang="fr-BE" sz="2000" dirty="0" err="1"/>
              <a:t>Bruton</a:t>
            </a:r>
            <a:r>
              <a:rPr lang="fr-BE" sz="2000" dirty="0"/>
              <a:t>, </a:t>
            </a:r>
            <a:r>
              <a:rPr lang="fr-BE" sz="2000" dirty="0" smtClean="0"/>
              <a:t>2013, cités par Roussel &amp; </a:t>
            </a:r>
            <a:r>
              <a:rPr lang="fr-BE" sz="2000" dirty="0" err="1" smtClean="0"/>
              <a:t>Gaonac’h</a:t>
            </a:r>
            <a:r>
              <a:rPr lang="fr-BE" sz="2000" dirty="0" smtClean="0"/>
              <a:t>, 2017, p107).</a:t>
            </a:r>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45</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178955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56108" y="886987"/>
            <a:ext cx="8662114" cy="5172411"/>
          </a:xfrm>
        </p:spPr>
        <p:txBody>
          <a:bodyPr>
            <a:normAutofit/>
          </a:bodyPr>
          <a:lstStyle/>
          <a:p>
            <a:r>
              <a:rPr lang="fr-BE" sz="2000" dirty="0" smtClean="0"/>
              <a:t>Dans </a:t>
            </a:r>
            <a:r>
              <a:rPr lang="fr-BE" sz="2000" dirty="0"/>
              <a:t>la prononciation des enfants élevés en contexte bilingue, on remarque la </a:t>
            </a:r>
            <a:r>
              <a:rPr lang="fr-BE" sz="2000" b="1" dirty="0"/>
              <a:t>trace de chaque langue dans l’utilisation de l’autre </a:t>
            </a:r>
            <a:r>
              <a:rPr lang="fr-BE" sz="2000" dirty="0"/>
              <a:t>(ex. </a:t>
            </a:r>
            <a:r>
              <a:rPr lang="fr-BE" sz="2000" dirty="0" smtClean="0"/>
              <a:t>Accentuation </a:t>
            </a:r>
            <a:r>
              <a:rPr lang="fr-BE" sz="2000" dirty="0"/>
              <a:t>en début de mot et rallongement de la dernière syllabe quel que soit le mot français ou anglais prononcé. </a:t>
            </a:r>
            <a:r>
              <a:rPr lang="fr-BE" sz="2000" dirty="0" err="1"/>
              <a:t>Bijeljac-Babić</a:t>
            </a:r>
            <a:r>
              <a:rPr lang="fr-BE" sz="2000" dirty="0"/>
              <a:t>, </a:t>
            </a:r>
            <a:r>
              <a:rPr lang="fr-BE" sz="2000" dirty="0" smtClean="0"/>
              <a:t>2017</a:t>
            </a:r>
            <a:r>
              <a:rPr lang="fr-BE" sz="2000" dirty="0"/>
              <a:t>, p84</a:t>
            </a:r>
            <a:r>
              <a:rPr lang="fr-BE" sz="2000" dirty="0" smtClean="0"/>
              <a:t>)</a:t>
            </a:r>
          </a:p>
          <a:p>
            <a:r>
              <a:rPr lang="fr-BE" sz="2000" dirty="0" smtClean="0"/>
              <a:t>Autres résultats positifs: cf. Braun, A. et </a:t>
            </a:r>
            <a:r>
              <a:rPr lang="fr-BE" sz="2000" dirty="0" err="1" smtClean="0"/>
              <a:t>Hamers</a:t>
            </a:r>
            <a:r>
              <a:rPr lang="fr-BE" sz="2000" dirty="0" smtClean="0"/>
              <a:t>, J.F. (2009), p103-106, et extraits de documents en copie distribués lors de la formation.</a:t>
            </a: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46</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888204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8525" y="493482"/>
            <a:ext cx="8911687" cy="812804"/>
          </a:xfrm>
        </p:spPr>
        <p:txBody>
          <a:bodyPr/>
          <a:lstStyle/>
          <a:p>
            <a:r>
              <a:rPr lang="fr-BE" dirty="0" smtClean="0"/>
              <a:t>Inconvénients cognitifs</a:t>
            </a:r>
            <a:endParaRPr lang="fr-BE" dirty="0"/>
          </a:p>
        </p:txBody>
      </p:sp>
      <p:sp>
        <p:nvSpPr>
          <p:cNvPr id="3" name="Espace réservé du contenu 2"/>
          <p:cNvSpPr>
            <a:spLocks noGrp="1"/>
          </p:cNvSpPr>
          <p:nvPr>
            <p:ph idx="1"/>
          </p:nvPr>
        </p:nvSpPr>
        <p:spPr>
          <a:xfrm>
            <a:off x="1973227" y="1363873"/>
            <a:ext cx="8662115" cy="5203064"/>
          </a:xfrm>
        </p:spPr>
        <p:txBody>
          <a:bodyPr>
            <a:normAutofit/>
          </a:bodyPr>
          <a:lstStyle/>
          <a:p>
            <a:r>
              <a:rPr lang="fr-BE" sz="2000" dirty="0" err="1" smtClean="0"/>
              <a:t>Chanquoy</a:t>
            </a:r>
            <a:r>
              <a:rPr lang="fr-BE" sz="2000" dirty="0" smtClean="0"/>
              <a:t>, Tricot &amp; </a:t>
            </a:r>
            <a:r>
              <a:rPr lang="fr-BE" sz="2000" dirty="0" err="1" smtClean="0"/>
              <a:t>Sweller</a:t>
            </a:r>
            <a:r>
              <a:rPr lang="fr-BE" sz="2000" dirty="0" smtClean="0"/>
              <a:t> (2007) ont élaboré une </a:t>
            </a:r>
            <a:r>
              <a:rPr lang="fr-BE" sz="2000" b="1" dirty="0" smtClean="0"/>
              <a:t>théorie de la charge cognitive.</a:t>
            </a:r>
            <a:r>
              <a:rPr lang="fr-BE" sz="2000" dirty="0" smtClean="0"/>
              <a:t> </a:t>
            </a:r>
          </a:p>
          <a:p>
            <a:pPr marL="0" indent="0">
              <a:buNone/>
            </a:pPr>
            <a:r>
              <a:rPr lang="fr-BE" sz="2000" dirty="0" smtClean="0"/>
              <a:t>L’apprentissage en immersion réunit deux compétences secondaires (la L2 et la discipline), soit une </a:t>
            </a:r>
            <a:r>
              <a:rPr lang="fr-BE" sz="2000" u="sng" dirty="0" smtClean="0"/>
              <a:t>double tâche</a:t>
            </a:r>
            <a:r>
              <a:rPr lang="fr-BE" sz="2000" dirty="0" smtClean="0"/>
              <a:t>. Ces activités cognitives entrainent chacune une dépense mentale car elle nécessite des efforts conscients (un coût) contrairement aux connaissances dites primaires demandant moins d’efforts de concentration comme par exemple l’apprentissage de la langue maternelle en situation naturelle. </a:t>
            </a:r>
          </a:p>
          <a:p>
            <a:r>
              <a:rPr lang="fr-BE" sz="2000" dirty="0" smtClean="0"/>
              <a:t>Selon Roussel &amp; </a:t>
            </a:r>
            <a:r>
              <a:rPr lang="fr-BE" sz="2000" dirty="0" err="1" smtClean="0"/>
              <a:t>Gaonac’h</a:t>
            </a:r>
            <a:r>
              <a:rPr lang="fr-BE" sz="2000" dirty="0" smtClean="0"/>
              <a:t> (2017, p105), </a:t>
            </a:r>
            <a:r>
              <a:rPr lang="fr-BE" sz="2000" b="1" dirty="0" smtClean="0"/>
              <a:t>une dégradation des performances peut survenir si le coût total dépasse les capacités de la mémoire de travail</a:t>
            </a:r>
            <a:r>
              <a:rPr lang="fr-BE" sz="2000" dirty="0" smtClean="0"/>
              <a:t>. L’apprentissage simultané d’une double tâche peut aboutir à une telle surcharge (</a:t>
            </a:r>
            <a:r>
              <a:rPr lang="fr-BE" sz="2000" dirty="0" err="1" smtClean="0"/>
              <a:t>Geary</a:t>
            </a:r>
            <a:r>
              <a:rPr lang="fr-BE" sz="2000" dirty="0" smtClean="0"/>
              <a:t>, 2008; </a:t>
            </a:r>
            <a:r>
              <a:rPr lang="fr-BE" sz="2000" dirty="0" err="1" smtClean="0"/>
              <a:t>Sweller</a:t>
            </a:r>
            <a:r>
              <a:rPr lang="fr-BE" sz="2000" dirty="0" smtClean="0"/>
              <a:t>, 2015</a:t>
            </a:r>
            <a:endParaRPr lang="fr-BE" sz="2000" b="1" dirty="0" smtClean="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47</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555762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53724" y="734648"/>
            <a:ext cx="8862322" cy="2818450"/>
          </a:xfrm>
        </p:spPr>
        <p:txBody>
          <a:bodyPr>
            <a:normAutofit/>
          </a:bodyPr>
          <a:lstStyle/>
          <a:p>
            <a:pPr marL="0" indent="0" algn="ctr">
              <a:buNone/>
            </a:pPr>
            <a:r>
              <a:rPr lang="fr-BE" sz="2000" dirty="0" smtClean="0"/>
              <a:t> </a:t>
            </a:r>
            <a:r>
              <a:rPr lang="fr-BE" sz="2000" b="1" dirty="0"/>
              <a:t>Une attention très particulière doit donc être portée sur la mise en situation dans ce type de tâches d’élèves porteurs de difficultés d’apprentissage</a:t>
            </a:r>
            <a:r>
              <a:rPr lang="fr-BE" sz="2000" b="1" dirty="0" smtClean="0"/>
              <a:t>.</a:t>
            </a:r>
            <a:endParaRPr lang="fr-BE" sz="2000" dirty="0" smtClean="0"/>
          </a:p>
          <a:p>
            <a:r>
              <a:rPr lang="fr-BE" sz="2000" dirty="0" smtClean="0"/>
              <a:t>Ainsi, l’on déconseillera l’apprentissage en immersion aux enfants dyslexiques, ceux qui présentent des difficultés articulatoires lourdes, ou un développement de la langue maternelle insuffisant (retard de plus de 18 mois) (Briquet, R. 2006, p53).</a:t>
            </a: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48</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966360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3210" y="323665"/>
            <a:ext cx="10012732" cy="1280890"/>
          </a:xfrm>
        </p:spPr>
        <p:txBody>
          <a:bodyPr>
            <a:normAutofit/>
          </a:bodyPr>
          <a:lstStyle/>
          <a:p>
            <a:pPr lvl="0"/>
            <a:r>
              <a:rPr lang="fr-BE" dirty="0" smtClean="0"/>
              <a:t>Conditions à la réussite </a:t>
            </a:r>
            <a:r>
              <a:rPr lang="fr-BE" dirty="0" smtClean="0"/>
              <a:t/>
            </a:r>
            <a:br>
              <a:rPr lang="fr-BE" dirty="0" smtClean="0"/>
            </a:br>
            <a:r>
              <a:rPr lang="fr-BE" dirty="0" smtClean="0"/>
              <a:t>d’un </a:t>
            </a:r>
            <a:r>
              <a:rPr lang="fr-BE" dirty="0" smtClean="0"/>
              <a:t>apprentissage en immersion</a:t>
            </a:r>
            <a:endParaRPr lang="fr-BE" dirty="0"/>
          </a:p>
        </p:txBody>
      </p:sp>
      <p:sp>
        <p:nvSpPr>
          <p:cNvPr id="3" name="Espace réservé du contenu 2"/>
          <p:cNvSpPr>
            <a:spLocks noGrp="1"/>
          </p:cNvSpPr>
          <p:nvPr>
            <p:ph idx="1"/>
          </p:nvPr>
        </p:nvSpPr>
        <p:spPr>
          <a:xfrm>
            <a:off x="2377439" y="1682533"/>
            <a:ext cx="8391659" cy="4404575"/>
          </a:xfrm>
        </p:spPr>
        <p:txBody>
          <a:bodyPr>
            <a:normAutofit fontScale="92500" lnSpcReduction="10000"/>
          </a:bodyPr>
          <a:lstStyle/>
          <a:p>
            <a:pPr marL="0" indent="0">
              <a:buNone/>
            </a:pPr>
            <a:r>
              <a:rPr lang="fr-BE" sz="2000" dirty="0"/>
              <a:t>Synthèse de </a:t>
            </a:r>
            <a:r>
              <a:rPr lang="fr-BE" sz="2000" dirty="0" err="1"/>
              <a:t>Netten</a:t>
            </a:r>
            <a:r>
              <a:rPr lang="fr-BE" sz="2000" dirty="0"/>
              <a:t> et Germain, 2012, cités par Roussel &amp; </a:t>
            </a:r>
            <a:r>
              <a:rPr lang="fr-BE" sz="2000" dirty="0" err="1"/>
              <a:t>Gaonac’h</a:t>
            </a:r>
            <a:r>
              <a:rPr lang="fr-BE" sz="2000" dirty="0"/>
              <a:t>, 2017, p118; Braun, A. &amp; </a:t>
            </a:r>
            <a:r>
              <a:rPr lang="fr-BE" sz="2000" dirty="0" err="1"/>
              <a:t>Hamers</a:t>
            </a:r>
            <a:r>
              <a:rPr lang="fr-BE" sz="2000" dirty="0"/>
              <a:t>, J.H., 2009; Briquet, R. 2006, chapitre 2; apports personnels selon expériences.</a:t>
            </a:r>
          </a:p>
          <a:p>
            <a:pPr marL="0" indent="0">
              <a:buNone/>
            </a:pPr>
            <a:r>
              <a:rPr lang="fr-BE" sz="2000" u="sng" dirty="0" smtClean="0"/>
              <a:t>NB</a:t>
            </a:r>
            <a:r>
              <a:rPr lang="fr-BE" sz="2000" dirty="0" smtClean="0"/>
              <a:t>: Qu’ils soient monolingues ou bilingues, les modes d’accès au langage se révèlent très différents d’un enfant à l’autre (</a:t>
            </a:r>
            <a:r>
              <a:rPr lang="fr-BE" sz="2000" dirty="0" err="1"/>
              <a:t>Bijeljac-Babić</a:t>
            </a:r>
            <a:r>
              <a:rPr lang="fr-BE" sz="2000" dirty="0"/>
              <a:t>, </a:t>
            </a:r>
            <a:r>
              <a:rPr lang="fr-BE" sz="2000" dirty="0" smtClean="0"/>
              <a:t>2017, p79).</a:t>
            </a:r>
          </a:p>
          <a:p>
            <a:pPr marL="0" indent="0">
              <a:buNone/>
            </a:pPr>
            <a:r>
              <a:rPr lang="fr-BE" sz="2000" dirty="0" smtClean="0"/>
              <a:t>L’efficacité de ce type d’apprentissage est tributaire des conditions de sa mise en œuvre.</a:t>
            </a:r>
          </a:p>
          <a:p>
            <a:r>
              <a:rPr lang="fr-BE" sz="2200" dirty="0" smtClean="0"/>
              <a:t>Débuter de manière </a:t>
            </a:r>
            <a:r>
              <a:rPr lang="fr-BE" sz="2200" b="1" dirty="0" smtClean="0"/>
              <a:t>précoce</a:t>
            </a:r>
            <a:r>
              <a:rPr lang="fr-BE" sz="2200" dirty="0" smtClean="0"/>
              <a:t> (dès la 3</a:t>
            </a:r>
            <a:r>
              <a:rPr lang="fr-BE" sz="2200" baseline="30000" dirty="0" smtClean="0"/>
              <a:t>ème</a:t>
            </a:r>
            <a:r>
              <a:rPr lang="fr-BE" sz="2200" dirty="0" smtClean="0"/>
              <a:t> maternelle);</a:t>
            </a:r>
          </a:p>
          <a:p>
            <a:r>
              <a:rPr lang="fr-BE" sz="2200" dirty="0" smtClean="0"/>
              <a:t>Pouvoir occuper au </a:t>
            </a:r>
            <a:r>
              <a:rPr lang="fr-BE" sz="2200" b="1" dirty="0" smtClean="0"/>
              <a:t>minimum 50% du temps scolaire </a:t>
            </a:r>
            <a:r>
              <a:rPr lang="fr-BE" sz="2200" dirty="0" smtClean="0"/>
              <a:t>voire 75% (100% dans certains pays);</a:t>
            </a:r>
          </a:p>
          <a:p>
            <a:r>
              <a:rPr lang="fr-BE" sz="2200" dirty="0" smtClean="0"/>
              <a:t>Donner </a:t>
            </a:r>
            <a:r>
              <a:rPr lang="fr-BE" sz="2200" dirty="0"/>
              <a:t>la </a:t>
            </a:r>
            <a:r>
              <a:rPr lang="fr-BE" sz="2200" b="1" dirty="0"/>
              <a:t>priorité à l’oral</a:t>
            </a:r>
            <a:r>
              <a:rPr lang="fr-BE" sz="2200" dirty="0"/>
              <a:t> </a:t>
            </a:r>
            <a:r>
              <a:rPr lang="fr-BE" sz="2200" dirty="0" smtClean="0"/>
              <a:t>;</a:t>
            </a:r>
          </a:p>
          <a:p>
            <a:r>
              <a:rPr lang="fr-BE" sz="2200" dirty="0" smtClean="0"/>
              <a:t>Les </a:t>
            </a:r>
            <a:r>
              <a:rPr lang="fr-BE" sz="2200" b="1" dirty="0" smtClean="0"/>
              <a:t>qualités linguistiques </a:t>
            </a:r>
            <a:r>
              <a:rPr lang="fr-BE" sz="2200" dirty="0" smtClean="0"/>
              <a:t>du professeur sont primordiales;</a:t>
            </a:r>
          </a:p>
          <a:p>
            <a:pPr marL="0" indent="0">
              <a:buNone/>
            </a:pP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49</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993005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9965" y="323664"/>
            <a:ext cx="8911687" cy="1230448"/>
          </a:xfrm>
        </p:spPr>
        <p:txBody>
          <a:bodyPr>
            <a:normAutofit/>
          </a:bodyPr>
          <a:lstStyle/>
          <a:p>
            <a:r>
              <a:rPr lang="fr-BE" dirty="0" smtClean="0"/>
              <a:t>Définitions</a:t>
            </a:r>
            <a:br>
              <a:rPr lang="fr-BE" dirty="0" smtClean="0"/>
            </a:br>
            <a:r>
              <a:rPr lang="fr-BE" sz="2000" u="sng" dirty="0" smtClean="0"/>
              <a:t>Source</a:t>
            </a:r>
            <a:r>
              <a:rPr lang="fr-BE" sz="2000" dirty="0"/>
              <a:t> : </a:t>
            </a:r>
            <a:r>
              <a:rPr lang="fr-BE" sz="2000" dirty="0" smtClean="0"/>
              <a:t>Décret du 11 mai 2007</a:t>
            </a:r>
            <a:endParaRPr lang="fr-BE" sz="1800" dirty="0"/>
          </a:p>
        </p:txBody>
      </p:sp>
      <p:sp>
        <p:nvSpPr>
          <p:cNvPr id="5" name="AutoShape 2" descr="Displaying WP_20170607_15_00_32_Pro (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ZoneTexte 7"/>
          <p:cNvSpPr txBox="1"/>
          <p:nvPr/>
        </p:nvSpPr>
        <p:spPr>
          <a:xfrm>
            <a:off x="1632859" y="1463038"/>
            <a:ext cx="3958044" cy="3108543"/>
          </a:xfrm>
          <a:prstGeom prst="rect">
            <a:avLst/>
          </a:prstGeom>
          <a:noFill/>
        </p:spPr>
        <p:txBody>
          <a:bodyPr wrap="square" rtlCol="0">
            <a:spAutoFit/>
          </a:bodyPr>
          <a:lstStyle/>
          <a:p>
            <a:r>
              <a:rPr lang="fr-BE" sz="2800" dirty="0" smtClean="0"/>
              <a:t>DIDACTIQUE de la discipline enseignée</a:t>
            </a:r>
          </a:p>
          <a:p>
            <a:pPr>
              <a:buFontTx/>
              <a:buChar char="-"/>
            </a:pPr>
            <a:r>
              <a:rPr lang="fr-BE" sz="2800" dirty="0" smtClean="0"/>
              <a:t> Objectifs</a:t>
            </a:r>
          </a:p>
          <a:p>
            <a:pPr>
              <a:buFontTx/>
              <a:buChar char="-"/>
            </a:pPr>
            <a:r>
              <a:rPr lang="fr-BE" sz="2800" dirty="0" smtClean="0"/>
              <a:t> Compétences (savoirs, savoir faire, savoir être, savoir devenir)</a:t>
            </a:r>
          </a:p>
        </p:txBody>
      </p:sp>
      <p:sp>
        <p:nvSpPr>
          <p:cNvPr id="9" name="ZoneTexte 8"/>
          <p:cNvSpPr txBox="1"/>
          <p:nvPr/>
        </p:nvSpPr>
        <p:spPr>
          <a:xfrm>
            <a:off x="8765177" y="2560318"/>
            <a:ext cx="1622560" cy="954107"/>
          </a:xfrm>
          <a:prstGeom prst="rect">
            <a:avLst/>
          </a:prstGeom>
          <a:noFill/>
        </p:spPr>
        <p:txBody>
          <a:bodyPr wrap="none" rtlCol="0">
            <a:spAutoFit/>
          </a:bodyPr>
          <a:lstStyle/>
          <a:p>
            <a:r>
              <a:rPr lang="fr-BE" sz="2800" dirty="0" smtClean="0"/>
              <a:t>LANGUE</a:t>
            </a:r>
          </a:p>
          <a:p>
            <a:r>
              <a:rPr lang="fr-BE" sz="2800" dirty="0" smtClean="0"/>
              <a:t> CIBLE</a:t>
            </a:r>
            <a:endParaRPr lang="fr-BE" sz="2800" dirty="0"/>
          </a:p>
        </p:txBody>
      </p:sp>
      <p:sp>
        <p:nvSpPr>
          <p:cNvPr id="10" name="Accolade ouvrante 9"/>
          <p:cNvSpPr/>
          <p:nvPr/>
        </p:nvSpPr>
        <p:spPr>
          <a:xfrm>
            <a:off x="8072846" y="1645916"/>
            <a:ext cx="391885" cy="29652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Accolade fermante 10"/>
          <p:cNvSpPr/>
          <p:nvPr/>
        </p:nvSpPr>
        <p:spPr>
          <a:xfrm>
            <a:off x="5355772" y="1606728"/>
            <a:ext cx="339635" cy="30044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2" name="ZoneTexte 11"/>
          <p:cNvSpPr txBox="1"/>
          <p:nvPr/>
        </p:nvSpPr>
        <p:spPr>
          <a:xfrm>
            <a:off x="6139543" y="2586443"/>
            <a:ext cx="1622560" cy="1200329"/>
          </a:xfrm>
          <a:prstGeom prst="rect">
            <a:avLst/>
          </a:prstGeom>
          <a:noFill/>
        </p:spPr>
        <p:txBody>
          <a:bodyPr wrap="none" rtlCol="0">
            <a:spAutoFit/>
          </a:bodyPr>
          <a:lstStyle/>
          <a:p>
            <a:r>
              <a:rPr lang="fr-BE" sz="3600" dirty="0" smtClean="0">
                <a:solidFill>
                  <a:srgbClr val="FF0000"/>
                </a:solidFill>
              </a:rPr>
              <a:t>EMILE/</a:t>
            </a:r>
          </a:p>
          <a:p>
            <a:r>
              <a:rPr lang="fr-BE" sz="3600" dirty="0" smtClean="0">
                <a:solidFill>
                  <a:srgbClr val="FF0000"/>
                </a:solidFill>
              </a:rPr>
              <a:t>CLIL</a:t>
            </a:r>
            <a:endParaRPr lang="fr-BE" sz="3600" dirty="0">
              <a:solidFill>
                <a:srgbClr val="FF0000"/>
              </a:solidFill>
            </a:endParaRPr>
          </a:p>
        </p:txBody>
      </p:sp>
      <p:sp>
        <p:nvSpPr>
          <p:cNvPr id="13" name="Espace réservé du numéro de diapositive 12"/>
          <p:cNvSpPr>
            <a:spLocks noGrp="1"/>
          </p:cNvSpPr>
          <p:nvPr>
            <p:ph type="sldNum" sz="quarter" idx="12"/>
          </p:nvPr>
        </p:nvSpPr>
        <p:spPr/>
        <p:txBody>
          <a:bodyPr/>
          <a:lstStyle/>
          <a:p>
            <a:fld id="{58861607-6F2F-4C6D-ACEB-260D43F7EE2B}" type="slidenum">
              <a:rPr lang="fr-BE" smtClean="0"/>
              <a:pPr/>
              <a:t>5</a:t>
            </a:fld>
            <a:endParaRPr lang="fr-BE"/>
          </a:p>
        </p:txBody>
      </p:sp>
      <p:sp>
        <p:nvSpPr>
          <p:cNvPr id="15" name="Espace réservé du pied de page 14"/>
          <p:cNvSpPr>
            <a:spLocks noGrp="1"/>
          </p:cNvSpPr>
          <p:nvPr>
            <p:ph type="ftr" sz="quarter" idx="11"/>
          </p:nvPr>
        </p:nvSpPr>
        <p:spPr/>
        <p:txBody>
          <a:bodyPr/>
          <a:lstStyle/>
          <a:p>
            <a:r>
              <a:rPr lang="fr-BE" smtClean="0"/>
              <a:t>Formation IFC EMILE/CLIL Copyright: Aude Verschueren</a:t>
            </a:r>
            <a:endParaRPr lang="fr-BE"/>
          </a:p>
        </p:txBody>
      </p:sp>
      <p:sp>
        <p:nvSpPr>
          <p:cNvPr id="14" name="ZoneTexte 13">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6672660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95362" y="669700"/>
            <a:ext cx="8597721" cy="4958367"/>
          </a:xfrm>
        </p:spPr>
        <p:txBody>
          <a:bodyPr>
            <a:normAutofit/>
          </a:bodyPr>
          <a:lstStyle/>
          <a:p>
            <a:pPr>
              <a:lnSpc>
                <a:spcPct val="200000"/>
              </a:lnSpc>
            </a:pPr>
            <a:r>
              <a:rPr lang="fr-BE" sz="2000" b="1" dirty="0" smtClean="0"/>
              <a:t>Une classe </a:t>
            </a:r>
            <a:r>
              <a:rPr lang="fr-BE" sz="2000" dirty="0" smtClean="0"/>
              <a:t>avec </a:t>
            </a:r>
            <a:r>
              <a:rPr lang="fr-BE" sz="2000" b="1" dirty="0" smtClean="0"/>
              <a:t>un professeur </a:t>
            </a:r>
            <a:r>
              <a:rPr lang="fr-BE" sz="2000" dirty="0" smtClean="0"/>
              <a:t>= une seule et même langue, pas de mélange;</a:t>
            </a:r>
            <a:endParaRPr lang="fr-BE" sz="2000" dirty="0"/>
          </a:p>
          <a:p>
            <a:pPr>
              <a:lnSpc>
                <a:spcPct val="200000"/>
              </a:lnSpc>
            </a:pPr>
            <a:r>
              <a:rPr lang="fr-BE" sz="2000" dirty="0"/>
              <a:t>Permettre l’acquisition d’une </a:t>
            </a:r>
            <a:r>
              <a:rPr lang="fr-BE" sz="2000" b="1" dirty="0"/>
              <a:t>grammaire </a:t>
            </a:r>
            <a:r>
              <a:rPr lang="fr-BE" sz="2000" b="1" dirty="0" smtClean="0"/>
              <a:t>interne </a:t>
            </a:r>
            <a:r>
              <a:rPr lang="fr-BE" sz="2000" dirty="0" smtClean="0"/>
              <a:t>(parler en langage correct)</a:t>
            </a:r>
            <a:r>
              <a:rPr lang="fr-BE" sz="2000" dirty="0"/>
              <a:t> ;</a:t>
            </a:r>
          </a:p>
          <a:p>
            <a:pPr>
              <a:lnSpc>
                <a:spcPct val="200000"/>
              </a:lnSpc>
            </a:pPr>
            <a:r>
              <a:rPr lang="fr-BE" sz="2000" dirty="0"/>
              <a:t>Mettre </a:t>
            </a:r>
            <a:r>
              <a:rPr lang="fr-BE" sz="2000" b="1" dirty="0"/>
              <a:t>l’accent sur la signification </a:t>
            </a:r>
            <a:r>
              <a:rPr lang="fr-BE" sz="2000" dirty="0"/>
              <a:t>plutôt que sur la forme ;</a:t>
            </a:r>
          </a:p>
          <a:p>
            <a:pPr>
              <a:lnSpc>
                <a:spcPct val="200000"/>
              </a:lnSpc>
            </a:pPr>
            <a:r>
              <a:rPr lang="fr-BE" sz="2000" b="1" dirty="0"/>
              <a:t>Privilégier l’authenticité des situations de communication </a:t>
            </a:r>
            <a:r>
              <a:rPr lang="fr-BE" sz="2000" dirty="0"/>
              <a:t>et </a:t>
            </a:r>
            <a:r>
              <a:rPr lang="fr-BE" sz="2000" b="1" dirty="0"/>
              <a:t>l’interaction entre les élèves </a:t>
            </a:r>
            <a:r>
              <a:rPr lang="fr-BE" sz="2000" dirty="0"/>
              <a:t>dans la salle de classe ;</a:t>
            </a:r>
          </a:p>
          <a:p>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50</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36319525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68617" y="553790"/>
            <a:ext cx="8456054" cy="5834132"/>
          </a:xfrm>
        </p:spPr>
        <p:txBody>
          <a:bodyPr>
            <a:noAutofit/>
          </a:bodyPr>
          <a:lstStyle/>
          <a:p>
            <a:pPr marL="0" indent="0">
              <a:lnSpc>
                <a:spcPct val="150000"/>
              </a:lnSpc>
              <a:spcBef>
                <a:spcPts val="0"/>
              </a:spcBef>
              <a:buNone/>
            </a:pPr>
            <a:r>
              <a:rPr lang="fr-BE" sz="2000" dirty="0" smtClean="0"/>
              <a:t>Synthèse de </a:t>
            </a:r>
            <a:r>
              <a:rPr lang="fr-BE" sz="2000" dirty="0" err="1" smtClean="0"/>
              <a:t>Krashen</a:t>
            </a:r>
            <a:r>
              <a:rPr lang="fr-BE" sz="2000" dirty="0"/>
              <a:t>, </a:t>
            </a:r>
            <a:r>
              <a:rPr lang="fr-BE" sz="2000" dirty="0" smtClean="0"/>
              <a:t>1983, </a:t>
            </a:r>
            <a:r>
              <a:rPr lang="fr-BE" sz="2000" dirty="0"/>
              <a:t>(cité par Braun, A. &amp; </a:t>
            </a:r>
            <a:r>
              <a:rPr lang="fr-BE" sz="2000" dirty="0" err="1"/>
              <a:t>Hamers</a:t>
            </a:r>
            <a:r>
              <a:rPr lang="fr-BE" sz="2000" dirty="0"/>
              <a:t>, J.H., 2009, p54)</a:t>
            </a:r>
            <a:r>
              <a:rPr lang="fr-BE" sz="2000" dirty="0" smtClean="0"/>
              <a:t> et  </a:t>
            </a:r>
            <a:r>
              <a:rPr lang="fr-BE" sz="2000" dirty="0"/>
              <a:t>Snow, </a:t>
            </a:r>
            <a:r>
              <a:rPr lang="fr-BE" sz="2000" dirty="0" smtClean="0"/>
              <a:t>1987 (ibid., p83) :</a:t>
            </a:r>
          </a:p>
          <a:p>
            <a:pPr>
              <a:lnSpc>
                <a:spcPct val="150000"/>
              </a:lnSpc>
              <a:spcBef>
                <a:spcPts val="0"/>
              </a:spcBef>
            </a:pPr>
            <a:r>
              <a:rPr lang="fr-BE" sz="2000" dirty="0" smtClean="0"/>
              <a:t>Rendre les </a:t>
            </a:r>
            <a:r>
              <a:rPr lang="fr-BE" sz="2000" b="1" dirty="0" smtClean="0"/>
              <a:t>routines scolaires prévisibles </a:t>
            </a:r>
            <a:r>
              <a:rPr lang="fr-BE" sz="2000" dirty="0" smtClean="0"/>
              <a:t>(introduction au cours, conclusion, devoirs, instructions);</a:t>
            </a:r>
          </a:p>
          <a:p>
            <a:pPr>
              <a:lnSpc>
                <a:spcPct val="150000"/>
              </a:lnSpc>
              <a:spcBef>
                <a:spcPts val="0"/>
              </a:spcBef>
            </a:pPr>
            <a:r>
              <a:rPr lang="fr-BE" sz="2000" b="1" dirty="0" smtClean="0"/>
              <a:t>Partir des connaissances, du vécu </a:t>
            </a:r>
            <a:r>
              <a:rPr lang="fr-BE" sz="2000" dirty="0" smtClean="0"/>
              <a:t>des élèves;</a:t>
            </a:r>
          </a:p>
          <a:p>
            <a:pPr>
              <a:lnSpc>
                <a:spcPct val="150000"/>
              </a:lnSpc>
              <a:spcBef>
                <a:spcPts val="0"/>
              </a:spcBef>
            </a:pPr>
            <a:r>
              <a:rPr lang="fr-BE" sz="2000" b="1" dirty="0" smtClean="0"/>
              <a:t>Corriger indirectement </a:t>
            </a:r>
            <a:r>
              <a:rPr lang="fr-BE" sz="2000" dirty="0" smtClean="0"/>
              <a:t>(ex. reformuler et renvoyer la forme correcte dans la réponse);</a:t>
            </a:r>
          </a:p>
          <a:p>
            <a:pPr>
              <a:lnSpc>
                <a:spcPct val="150000"/>
              </a:lnSpc>
              <a:spcBef>
                <a:spcPts val="0"/>
              </a:spcBef>
            </a:pPr>
            <a:r>
              <a:rPr lang="fr-BE" sz="2000" dirty="0" smtClean="0"/>
              <a:t>Opérer (les faire opérer) des liens avec leur vécu;</a:t>
            </a:r>
          </a:p>
          <a:p>
            <a:pPr>
              <a:lnSpc>
                <a:spcPct val="150000"/>
              </a:lnSpc>
              <a:spcBef>
                <a:spcPts val="0"/>
              </a:spcBef>
            </a:pPr>
            <a:r>
              <a:rPr lang="fr-BE" sz="2000" dirty="0" smtClean="0"/>
              <a:t>Utiliser des </a:t>
            </a:r>
            <a:r>
              <a:rPr lang="fr-BE" sz="2000" b="1" dirty="0" smtClean="0"/>
              <a:t>référents concrets </a:t>
            </a:r>
            <a:r>
              <a:rPr lang="fr-BE" sz="2000" dirty="0" smtClean="0"/>
              <a:t>(« hands on », matériel à manipuler, images, visuel, textes, photos) apposés sur les murs, vitres, armoires;</a:t>
            </a:r>
          </a:p>
          <a:p>
            <a:pPr>
              <a:lnSpc>
                <a:spcPct val="150000"/>
              </a:lnSpc>
              <a:spcBef>
                <a:spcPts val="0"/>
              </a:spcBef>
            </a:pPr>
            <a:endParaRPr lang="fr-BE" sz="2000" dirty="0" smtClean="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51</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896078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08174" y="606041"/>
            <a:ext cx="8481811" cy="5834131"/>
          </a:xfrm>
        </p:spPr>
        <p:txBody>
          <a:bodyPr>
            <a:noAutofit/>
          </a:bodyPr>
          <a:lstStyle/>
          <a:p>
            <a:pPr>
              <a:lnSpc>
                <a:spcPct val="150000"/>
              </a:lnSpc>
              <a:spcBef>
                <a:spcPts val="0"/>
              </a:spcBef>
            </a:pPr>
            <a:r>
              <a:rPr lang="fr-BE" sz="2000" dirty="0" smtClean="0"/>
              <a:t>Recourir à la </a:t>
            </a:r>
            <a:r>
              <a:rPr lang="fr-BE" sz="2000" b="1" dirty="0" smtClean="0"/>
              <a:t>répétition e</a:t>
            </a:r>
            <a:r>
              <a:rPr lang="fr-BE" sz="2000" dirty="0" smtClean="0"/>
              <a:t>t à la </a:t>
            </a:r>
            <a:r>
              <a:rPr lang="fr-BE" sz="2000" b="1" dirty="0" smtClean="0"/>
              <a:t>redondance</a:t>
            </a:r>
            <a:r>
              <a:rPr lang="fr-BE" sz="2000" dirty="0" smtClean="0"/>
              <a:t>, aux </a:t>
            </a:r>
            <a:r>
              <a:rPr lang="fr-BE" sz="2000" b="1" dirty="0" smtClean="0"/>
              <a:t>paraphrases</a:t>
            </a:r>
            <a:r>
              <a:rPr lang="fr-BE" sz="2000" dirty="0" smtClean="0"/>
              <a:t>;</a:t>
            </a:r>
          </a:p>
          <a:p>
            <a:pPr>
              <a:lnSpc>
                <a:spcPct val="150000"/>
              </a:lnSpc>
              <a:spcBef>
                <a:spcPts val="0"/>
              </a:spcBef>
            </a:pPr>
            <a:r>
              <a:rPr lang="fr-BE" sz="2000" b="1" dirty="0" smtClean="0"/>
              <a:t>Donner un modèle </a:t>
            </a:r>
            <a:r>
              <a:rPr lang="fr-BE" sz="2000" dirty="0" smtClean="0"/>
              <a:t>(de mot, de phrase) à l’élève;</a:t>
            </a:r>
          </a:p>
          <a:p>
            <a:pPr>
              <a:lnSpc>
                <a:spcPct val="150000"/>
              </a:lnSpc>
              <a:spcBef>
                <a:spcPts val="0"/>
              </a:spcBef>
            </a:pPr>
            <a:r>
              <a:rPr lang="fr-BE" sz="2000" dirty="0" smtClean="0"/>
              <a:t>Vérifier régulièrement sa </a:t>
            </a:r>
            <a:r>
              <a:rPr lang="fr-BE" sz="2000" b="1" dirty="0" smtClean="0"/>
              <a:t>compréhension</a:t>
            </a:r>
            <a:r>
              <a:rPr lang="fr-BE" sz="2000" dirty="0" smtClean="0"/>
              <a:t>;</a:t>
            </a:r>
          </a:p>
          <a:p>
            <a:pPr>
              <a:lnSpc>
                <a:spcPct val="150000"/>
              </a:lnSpc>
              <a:spcBef>
                <a:spcPts val="0"/>
              </a:spcBef>
            </a:pPr>
            <a:r>
              <a:rPr lang="fr-BE" sz="2000" dirty="0" smtClean="0"/>
              <a:t>Utiliser le </a:t>
            </a:r>
            <a:r>
              <a:rPr lang="fr-BE" sz="2000" b="1" dirty="0" smtClean="0"/>
              <a:t>langage corporel </a:t>
            </a:r>
            <a:r>
              <a:rPr lang="fr-BE" sz="2000" dirty="0" smtClean="0"/>
              <a:t>(mimiques, gestes, expressions faciales, saynètes);</a:t>
            </a:r>
          </a:p>
          <a:p>
            <a:pPr>
              <a:lnSpc>
                <a:spcPct val="150000"/>
              </a:lnSpc>
              <a:spcBef>
                <a:spcPts val="0"/>
              </a:spcBef>
            </a:pPr>
            <a:r>
              <a:rPr lang="fr-BE" sz="2000" dirty="0" smtClean="0"/>
              <a:t>Pratiquer régulièrement des </a:t>
            </a:r>
            <a:r>
              <a:rPr lang="fr-BE" sz="2000" b="1" dirty="0" smtClean="0"/>
              <a:t>révisions</a:t>
            </a:r>
            <a:r>
              <a:rPr lang="fr-BE" sz="2000" dirty="0" smtClean="0"/>
              <a:t> (apprentissage en spirale);</a:t>
            </a:r>
          </a:p>
          <a:p>
            <a:pPr>
              <a:lnSpc>
                <a:spcPct val="150000"/>
              </a:lnSpc>
              <a:spcBef>
                <a:spcPts val="0"/>
              </a:spcBef>
            </a:pPr>
            <a:r>
              <a:rPr lang="fr-BE" sz="2000" dirty="0" smtClean="0"/>
              <a:t>Éviter l’implicite </a:t>
            </a:r>
            <a:r>
              <a:rPr lang="fr-BE" sz="2000" dirty="0"/>
              <a:t>(curriculum caché)</a:t>
            </a:r>
            <a:r>
              <a:rPr lang="fr-BE" sz="2000" dirty="0" smtClean="0"/>
              <a:t> et </a:t>
            </a:r>
            <a:r>
              <a:rPr lang="fr-BE" sz="2000" b="1" dirty="0" smtClean="0"/>
              <a:t>privilégier l’explicite</a:t>
            </a:r>
            <a:r>
              <a:rPr lang="fr-BE" sz="2000" dirty="0" smtClean="0"/>
              <a:t>;</a:t>
            </a:r>
          </a:p>
          <a:p>
            <a:pPr>
              <a:lnSpc>
                <a:spcPct val="150000"/>
              </a:lnSpc>
              <a:spcBef>
                <a:spcPts val="0"/>
              </a:spcBef>
            </a:pPr>
            <a:r>
              <a:rPr lang="fr-BE" sz="2000" b="1" dirty="0" smtClean="0"/>
              <a:t>Tenir compte du profil </a:t>
            </a:r>
            <a:r>
              <a:rPr lang="fr-BE" sz="2000" dirty="0" smtClean="0"/>
              <a:t>des apprenants (cf. la différenciation des apprentissages);</a:t>
            </a:r>
          </a:p>
          <a:p>
            <a:pPr>
              <a:lnSpc>
                <a:spcPct val="150000"/>
              </a:lnSpc>
              <a:spcBef>
                <a:spcPts val="0"/>
              </a:spcBef>
            </a:pPr>
            <a:endParaRPr lang="fr-BE" sz="2000" dirty="0" smtClean="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52</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2171618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69285" y="613954"/>
            <a:ext cx="8641725" cy="5397718"/>
          </a:xfrm>
        </p:spPr>
        <p:txBody>
          <a:bodyPr>
            <a:noAutofit/>
          </a:bodyPr>
          <a:lstStyle/>
          <a:p>
            <a:pPr>
              <a:lnSpc>
                <a:spcPct val="150000"/>
              </a:lnSpc>
              <a:spcBef>
                <a:spcPts val="1200"/>
              </a:spcBef>
            </a:pPr>
            <a:r>
              <a:rPr lang="fr-BE" sz="2000" b="1" dirty="0" smtClean="0"/>
              <a:t>Ne </a:t>
            </a:r>
            <a:r>
              <a:rPr lang="fr-BE" sz="2000" b="1" dirty="0"/>
              <a:t>pas attendre les mêmes résultats </a:t>
            </a:r>
            <a:r>
              <a:rPr lang="fr-BE" sz="2000" dirty="0"/>
              <a:t>comme si l’élève était élevé dans un </a:t>
            </a:r>
            <a:r>
              <a:rPr lang="fr-BE" sz="2000" b="1" dirty="0"/>
              <a:t>environnement domestique </a:t>
            </a:r>
            <a:r>
              <a:rPr lang="fr-BE" sz="2000" b="1" dirty="0" smtClean="0"/>
              <a:t>bilingue</a:t>
            </a:r>
            <a:r>
              <a:rPr lang="fr-BE" sz="2000" dirty="0" smtClean="0"/>
              <a:t> (mélange possible de mots, dans ce cas, ne pas stopper l’élève dans son élan)</a:t>
            </a:r>
            <a:r>
              <a:rPr lang="fr-BE" sz="2000" dirty="0"/>
              <a:t> ;</a:t>
            </a:r>
          </a:p>
          <a:p>
            <a:pPr>
              <a:lnSpc>
                <a:spcPct val="150000"/>
              </a:lnSpc>
              <a:spcBef>
                <a:spcPts val="1200"/>
              </a:spcBef>
            </a:pPr>
            <a:r>
              <a:rPr lang="fr-BE" sz="2000" dirty="0"/>
              <a:t>Mettre en place des </a:t>
            </a:r>
            <a:r>
              <a:rPr lang="fr-BE" sz="2000" b="1" dirty="0"/>
              <a:t>stratégies d’apprentissage efficaces</a:t>
            </a:r>
            <a:r>
              <a:rPr lang="fr-BE" sz="2000" dirty="0"/>
              <a:t> </a:t>
            </a:r>
            <a:r>
              <a:rPr lang="fr-BE" sz="2000" dirty="0" smtClean="0"/>
              <a:t>;</a:t>
            </a:r>
          </a:p>
          <a:p>
            <a:pPr>
              <a:lnSpc>
                <a:spcPct val="150000"/>
              </a:lnSpc>
              <a:spcBef>
                <a:spcPts val="1200"/>
              </a:spcBef>
            </a:pPr>
            <a:r>
              <a:rPr lang="fr-BE" sz="2000" dirty="0" smtClean="0"/>
              <a:t>Réorganiser les </a:t>
            </a:r>
            <a:r>
              <a:rPr lang="fr-BE" sz="2000" b="1" dirty="0" smtClean="0"/>
              <a:t>programmes</a:t>
            </a:r>
            <a:r>
              <a:rPr lang="fr-BE" sz="2000" dirty="0" smtClean="0"/>
              <a:t> de toutes les matières (découpage et priorités à revoir);</a:t>
            </a:r>
            <a:endParaRPr lang="fr-BE" sz="2000" dirty="0"/>
          </a:p>
          <a:p>
            <a:pPr>
              <a:lnSpc>
                <a:spcPct val="150000"/>
              </a:lnSpc>
              <a:spcBef>
                <a:spcPts val="1200"/>
              </a:spcBef>
            </a:pPr>
            <a:r>
              <a:rPr lang="fr-BE" sz="2000" dirty="0"/>
              <a:t>Dépassement par des </a:t>
            </a:r>
            <a:r>
              <a:rPr lang="fr-BE" sz="2000" b="1" dirty="0"/>
              <a:t>activités extrascolaires </a:t>
            </a:r>
            <a:r>
              <a:rPr lang="fr-BE" sz="2000" dirty="0"/>
              <a:t>comme la visualisation de films et de séries en VO avec une structure pédagogique à l’appui, séjour linguistique à l’étranger pour autant que le niveau puisse permettre une interaction active, … </a:t>
            </a:r>
            <a:r>
              <a:rPr lang="fr-BE" sz="2000" dirty="0" smtClean="0"/>
              <a:t>;</a:t>
            </a: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53</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425152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23503" y="772733"/>
            <a:ext cx="8327265" cy="5280338"/>
          </a:xfrm>
        </p:spPr>
        <p:txBody>
          <a:bodyPr>
            <a:normAutofit/>
          </a:bodyPr>
          <a:lstStyle/>
          <a:p>
            <a:pPr>
              <a:lnSpc>
                <a:spcPct val="150000"/>
              </a:lnSpc>
            </a:pPr>
            <a:r>
              <a:rPr lang="fr-BE" sz="2000" b="1" dirty="0" smtClean="0"/>
              <a:t>Mesurer </a:t>
            </a:r>
            <a:r>
              <a:rPr lang="fr-BE" sz="2000" b="1" dirty="0"/>
              <a:t>la difficulté cognitive </a:t>
            </a:r>
            <a:r>
              <a:rPr lang="fr-BE" sz="2000" dirty="0"/>
              <a:t>pour l’élève qui bénéficie de ce type d’enseignement (ex. les enfants dyslexiques peuvent apprendre une seconde langue mais avec une approche différenciée et un rythme approprié) </a:t>
            </a:r>
            <a:r>
              <a:rPr lang="fr-BE" sz="2000" dirty="0" smtClean="0"/>
              <a:t>et évaluer le bien-fondé de le placer en difficultés dans un programme d’immersion.</a:t>
            </a:r>
          </a:p>
          <a:p>
            <a:pPr>
              <a:lnSpc>
                <a:spcPct val="150000"/>
              </a:lnSpc>
            </a:pPr>
            <a:r>
              <a:rPr lang="fr-BE" sz="2000" dirty="0" smtClean="0"/>
              <a:t>Nécessité d’une </a:t>
            </a:r>
            <a:r>
              <a:rPr lang="fr-BE" sz="2000" b="1" dirty="0" smtClean="0"/>
              <a:t>continuité de l’exposition à la langue </a:t>
            </a:r>
            <a:r>
              <a:rPr lang="fr-BE" sz="2000" dirty="0" smtClean="0"/>
              <a:t>étrangère à l’intérieur et à l’extérieur du cadre scolaire de l’enfance à l’âge adulte (</a:t>
            </a:r>
            <a:r>
              <a:rPr lang="fr-BE" sz="2000" dirty="0" err="1" smtClean="0"/>
              <a:t>Hagège</a:t>
            </a:r>
            <a:r>
              <a:rPr lang="fr-BE" sz="2000" dirty="0" smtClean="0"/>
              <a:t>, 1996 cité par Braun &amp; </a:t>
            </a:r>
            <a:r>
              <a:rPr lang="fr-BE" sz="2000" dirty="0" err="1" smtClean="0"/>
              <a:t>Hamers</a:t>
            </a:r>
            <a:r>
              <a:rPr lang="fr-BE" sz="2000" dirty="0" smtClean="0"/>
              <a:t>) sans quoi les profits tirés d’un enseignement précoce risquent d’être annihilés ou compromis.</a:t>
            </a:r>
          </a:p>
          <a:p>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54</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84247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1938" y="1180563"/>
            <a:ext cx="8915400" cy="3777622"/>
          </a:xfrm>
        </p:spPr>
        <p:txBody>
          <a:bodyPr>
            <a:normAutofit/>
          </a:bodyPr>
          <a:lstStyle/>
          <a:p>
            <a:r>
              <a:rPr lang="fr-BE" sz="2000" dirty="0" smtClean="0"/>
              <a:t>L’emploi de la langue maternelle en classe: Le </a:t>
            </a:r>
            <a:r>
              <a:rPr lang="fr-BE" sz="2000" dirty="0"/>
              <a:t>recours à la L1 travaillée </a:t>
            </a:r>
            <a:r>
              <a:rPr lang="fr-BE" sz="2000" b="1" i="1" dirty="0"/>
              <a:t>dans un but de compréhension et d’augmentation de l’efficacité de l’apprentissage de la L2 n’est pas un obstacle </a:t>
            </a:r>
            <a:r>
              <a:rPr lang="fr-BE" sz="2000" dirty="0"/>
              <a:t>mais constitue un </a:t>
            </a:r>
            <a:r>
              <a:rPr lang="fr-BE" sz="2000" b="1" u="sng" dirty="0" smtClean="0"/>
              <a:t>outil de médiation</a:t>
            </a:r>
            <a:r>
              <a:rPr lang="fr-BE" sz="2000" b="1" dirty="0" smtClean="0"/>
              <a:t> </a:t>
            </a:r>
            <a:r>
              <a:rPr lang="fr-BE" sz="2000" dirty="0" smtClean="0"/>
              <a:t>et </a:t>
            </a:r>
            <a:r>
              <a:rPr lang="fr-BE" sz="2000" dirty="0"/>
              <a:t>permet le </a:t>
            </a:r>
            <a:r>
              <a:rPr lang="fr-BE" sz="2000" b="1" u="sng" dirty="0"/>
              <a:t>développement des compétences </a:t>
            </a:r>
            <a:r>
              <a:rPr lang="fr-BE" sz="2000" b="1" u="sng" dirty="0" smtClean="0"/>
              <a:t>métalinguistiques</a:t>
            </a:r>
            <a:r>
              <a:rPr lang="fr-BE" sz="2000" b="1" dirty="0" smtClean="0"/>
              <a:t> </a:t>
            </a:r>
            <a:r>
              <a:rPr lang="fr-BE" sz="2000" dirty="0"/>
              <a:t>pour les 2 langues ("</a:t>
            </a:r>
            <a:r>
              <a:rPr lang="fr-BE" sz="2000" i="1" dirty="0"/>
              <a:t>rôle structurant</a:t>
            </a:r>
            <a:r>
              <a:rPr lang="fr-BE" sz="2000" dirty="0"/>
              <a:t>" Serra, 2007 cité par Serra, C. &amp; Stephen, G., p169 in Carol, R., 2010). Ce recours (limité) en début d’apprentissage "</a:t>
            </a:r>
            <a:r>
              <a:rPr lang="fr-BE" sz="2000" i="1" dirty="0"/>
              <a:t>décroît rapidement à mesure que la base sémantique en L2 va en s’étoffant.</a:t>
            </a:r>
            <a:r>
              <a:rPr lang="fr-BE" sz="2000" dirty="0"/>
              <a:t>" (Serra, C. &amp; Stephen, G., p169, ibid</a:t>
            </a:r>
            <a:r>
              <a:rPr lang="fr-BE" sz="2000" dirty="0" smtClean="0"/>
              <a:t>.)</a:t>
            </a: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55</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5" name="ZoneTexte 4">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4138517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55" y="558307"/>
            <a:ext cx="5974908" cy="787167"/>
          </a:xfrm>
        </p:spPr>
        <p:txBody>
          <a:bodyPr>
            <a:normAutofit/>
          </a:bodyPr>
          <a:lstStyle/>
          <a:p>
            <a:r>
              <a:rPr lang="fr-BE" dirty="0" smtClean="0"/>
              <a:t>Difficultés liées à l’EMILE</a:t>
            </a:r>
            <a:endParaRPr lang="fr-BE" dirty="0"/>
          </a:p>
        </p:txBody>
      </p:sp>
      <p:sp>
        <p:nvSpPr>
          <p:cNvPr id="3" name="Espace réservé du contenu 2"/>
          <p:cNvSpPr>
            <a:spLocks noGrp="1"/>
          </p:cNvSpPr>
          <p:nvPr>
            <p:ph idx="1"/>
          </p:nvPr>
        </p:nvSpPr>
        <p:spPr>
          <a:xfrm>
            <a:off x="3065172" y="1661375"/>
            <a:ext cx="8288628" cy="4842456"/>
          </a:xfrm>
        </p:spPr>
        <p:txBody>
          <a:bodyPr>
            <a:normAutofit/>
          </a:bodyPr>
          <a:lstStyle/>
          <a:p>
            <a:r>
              <a:rPr lang="fr-BE" sz="2000" dirty="0" smtClean="0"/>
              <a:t>Le </a:t>
            </a:r>
            <a:r>
              <a:rPr lang="fr-BE" sz="2000" b="1" dirty="0" smtClean="0"/>
              <a:t>recrutement des enseignants </a:t>
            </a:r>
            <a:r>
              <a:rPr lang="fr-BE" sz="2000" dirty="0" smtClean="0"/>
              <a:t>(formation </a:t>
            </a:r>
            <a:r>
              <a:rPr lang="fr-BE" sz="2000" dirty="0"/>
              <a:t>pédagogique initiale et </a:t>
            </a:r>
            <a:r>
              <a:rPr lang="fr-BE" sz="2000" dirty="0" smtClean="0"/>
              <a:t>continue (idéalement 3 volets)), le </a:t>
            </a:r>
            <a:r>
              <a:rPr lang="fr-BE" sz="2000" b="1" dirty="0" smtClean="0"/>
              <a:t>matériel didactique</a:t>
            </a:r>
            <a:r>
              <a:rPr lang="fr-BE" sz="2000" dirty="0"/>
              <a:t>,</a:t>
            </a:r>
            <a:r>
              <a:rPr lang="fr-BE" sz="2000" dirty="0" smtClean="0"/>
              <a:t> l’</a:t>
            </a:r>
            <a:r>
              <a:rPr lang="fr-BE" sz="2000" b="1" dirty="0" smtClean="0"/>
              <a:t>évaluation</a:t>
            </a:r>
            <a:r>
              <a:rPr lang="fr-BE" sz="2000" dirty="0" smtClean="0"/>
              <a:t> </a:t>
            </a:r>
            <a:r>
              <a:rPr lang="fr-BE" sz="2000" dirty="0"/>
              <a:t>du travail de l’élève</a:t>
            </a:r>
            <a:r>
              <a:rPr lang="fr-BE" sz="2000" dirty="0" smtClean="0"/>
              <a:t>, les </a:t>
            </a:r>
            <a:r>
              <a:rPr lang="fr-BE" sz="2000" b="1" dirty="0"/>
              <a:t>collaborations</a:t>
            </a:r>
            <a:r>
              <a:rPr lang="fr-BE" sz="2000" dirty="0"/>
              <a:t> nécessaires en interdisciplinarité et entre les niveaux</a:t>
            </a:r>
            <a:r>
              <a:rPr lang="fr-BE" sz="2000" dirty="0" smtClean="0"/>
              <a:t>, les </a:t>
            </a:r>
            <a:r>
              <a:rPr lang="fr-BE" sz="2000" dirty="0"/>
              <a:t>relations intra et extra établissement scolaire, </a:t>
            </a:r>
            <a:r>
              <a:rPr lang="fr-BE" sz="2000" dirty="0" smtClean="0"/>
              <a:t>etc.</a:t>
            </a:r>
          </a:p>
          <a:p>
            <a:r>
              <a:rPr lang="fr-BE" sz="2000" dirty="0" smtClean="0"/>
              <a:t>L’augmentation du </a:t>
            </a:r>
            <a:r>
              <a:rPr lang="fr-BE" sz="2000" b="1" dirty="0" smtClean="0"/>
              <a:t>temps de préparation des supports </a:t>
            </a:r>
            <a:r>
              <a:rPr lang="fr-BE" sz="2000" dirty="0" smtClean="0"/>
              <a:t>pour les profs</a:t>
            </a:r>
          </a:p>
          <a:p>
            <a:r>
              <a:rPr lang="fr-BE" sz="2000" dirty="0" smtClean="0"/>
              <a:t>La nécessité d’asseoir les </a:t>
            </a:r>
            <a:r>
              <a:rPr lang="fr-BE" sz="2000" b="1" dirty="0" smtClean="0"/>
              <a:t>connaissances sémantiques </a:t>
            </a:r>
            <a:r>
              <a:rPr lang="fr-BE" sz="2000" dirty="0" smtClean="0"/>
              <a:t>(vocabulaire de base et spécifique)</a:t>
            </a:r>
          </a:p>
          <a:p>
            <a:r>
              <a:rPr lang="fr-BE" sz="2000" dirty="0" smtClean="0"/>
              <a:t>Traits de </a:t>
            </a:r>
            <a:r>
              <a:rPr lang="fr-BE" sz="2000" b="1" dirty="0" smtClean="0"/>
              <a:t>personnalité</a:t>
            </a:r>
            <a:r>
              <a:rPr lang="fr-BE" sz="2000" dirty="0" smtClean="0"/>
              <a:t> : patience, flexible, acteur, …</a:t>
            </a:r>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56</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3567804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75020" y="1661375"/>
            <a:ext cx="8378780" cy="4842456"/>
          </a:xfrm>
        </p:spPr>
        <p:txBody>
          <a:bodyPr>
            <a:normAutofit/>
          </a:bodyPr>
          <a:lstStyle/>
          <a:p>
            <a:r>
              <a:rPr lang="fr-BE" sz="2000" dirty="0"/>
              <a:t>La nécessité de </a:t>
            </a:r>
            <a:r>
              <a:rPr lang="fr-BE" sz="2000" b="1" dirty="0"/>
              <a:t>deux à trois années </a:t>
            </a:r>
            <a:r>
              <a:rPr lang="fr-BE" sz="2000" dirty="0"/>
              <a:t>pour que l’élève montre des signes tangibles d’une certaine maîtrise de la langue (quel que soit le type d’immersion</a:t>
            </a:r>
            <a:r>
              <a:rPr lang="fr-BE" sz="2000" dirty="0" smtClean="0"/>
              <a:t>)</a:t>
            </a:r>
            <a:endParaRPr lang="fr-BE" sz="2000" dirty="0"/>
          </a:p>
          <a:p>
            <a:r>
              <a:rPr lang="fr-BE" sz="2000" u="sng" dirty="0"/>
              <a:t>D</a:t>
            </a:r>
            <a:r>
              <a:rPr lang="fr-BE" sz="2000" u="sng" dirty="0" smtClean="0"/>
              <a:t>urant les trois premiers mois</a:t>
            </a:r>
            <a:r>
              <a:rPr lang="fr-BE" sz="2000" dirty="0" smtClean="0"/>
              <a:t>, l’élève ne parle pas la langue cible mais développe </a:t>
            </a:r>
            <a:r>
              <a:rPr lang="fr-BE" sz="2000" b="1" dirty="0" smtClean="0"/>
              <a:t>ses capacités de compréhension</a:t>
            </a:r>
            <a:r>
              <a:rPr lang="fr-BE" sz="2000" dirty="0" smtClean="0"/>
              <a:t>.</a:t>
            </a:r>
          </a:p>
          <a:p>
            <a:r>
              <a:rPr lang="fr-BE" sz="2000" dirty="0" smtClean="0"/>
              <a:t>Difficulté de l’élève liée à l’</a:t>
            </a:r>
            <a:r>
              <a:rPr lang="fr-BE" sz="2000" b="1" dirty="0" smtClean="0"/>
              <a:t>attitude des parents</a:t>
            </a:r>
            <a:r>
              <a:rPr lang="fr-BE" sz="2000" dirty="0" smtClean="0"/>
              <a:t> (négative à l’égard de la langue, discordance, exigences trop élevées)</a:t>
            </a:r>
          </a:p>
          <a:p>
            <a:r>
              <a:rPr lang="fr-BE" sz="2000" dirty="0" smtClean="0"/>
              <a:t>Nécessité de guidance par l’établissement et l’équipe éducative (retour sur le projet de l’établissement)</a:t>
            </a:r>
          </a:p>
          <a:p>
            <a:r>
              <a:rPr lang="fr-BE" sz="2000" dirty="0" smtClean="0"/>
              <a:t>Ne jamais obliger un enfant à suivre l’immersion contre son gré!</a:t>
            </a:r>
          </a:p>
          <a:p>
            <a:pPr marL="0" indent="0">
              <a:buNone/>
            </a:pPr>
            <a:r>
              <a:rPr lang="fr-BE" sz="2000" dirty="0" smtClean="0"/>
              <a:t>(Braun, A. et </a:t>
            </a:r>
            <a:r>
              <a:rPr lang="fr-BE" sz="2000" dirty="0" err="1" smtClean="0"/>
              <a:t>Hamers</a:t>
            </a:r>
            <a:r>
              <a:rPr lang="fr-BE" sz="2000" dirty="0" smtClean="0"/>
              <a:t>, J.F., 2009, p84-85, p89, p95, p97 et p103)</a:t>
            </a:r>
            <a:endParaRPr lang="fr-BE" sz="2000" dirty="0"/>
          </a:p>
          <a:p>
            <a:endParaRPr lang="fr-BE" sz="2000" dirty="0"/>
          </a:p>
        </p:txBody>
      </p:sp>
      <p:sp>
        <p:nvSpPr>
          <p:cNvPr id="5" name="Titre 1"/>
          <p:cNvSpPr>
            <a:spLocks noGrp="1"/>
          </p:cNvSpPr>
          <p:nvPr>
            <p:ph type="title"/>
          </p:nvPr>
        </p:nvSpPr>
        <p:spPr>
          <a:xfrm>
            <a:off x="2267755" y="558308"/>
            <a:ext cx="7294256" cy="806854"/>
          </a:xfrm>
        </p:spPr>
        <p:txBody>
          <a:bodyPr>
            <a:normAutofit/>
          </a:bodyPr>
          <a:lstStyle/>
          <a:p>
            <a:r>
              <a:rPr lang="fr-BE" dirty="0" smtClean="0"/>
              <a:t>Difficultés liées à l’EMILE </a:t>
            </a:r>
            <a:r>
              <a:rPr lang="fr-BE" sz="2400" dirty="0" smtClean="0"/>
              <a:t>(suite)</a:t>
            </a:r>
            <a:endParaRPr lang="fr-BE" sz="24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57</a:t>
            </a:fld>
            <a:endParaRPr lang="fr-BE"/>
          </a:p>
        </p:txBody>
      </p:sp>
      <p:sp>
        <p:nvSpPr>
          <p:cNvPr id="7" name="Espace réservé du pied de page 6"/>
          <p:cNvSpPr>
            <a:spLocks noGrp="1"/>
          </p:cNvSpPr>
          <p:nvPr>
            <p:ph type="ftr" sz="quarter" idx="11"/>
          </p:nvPr>
        </p:nvSpPr>
        <p:spPr/>
        <p:txBody>
          <a:bodyPr/>
          <a:lstStyle/>
          <a:p>
            <a:r>
              <a:rPr lang="fr-BE" smtClean="0"/>
              <a:t>Formation IFC EMILE/CLIL Copyright: Aude Verschueren</a:t>
            </a:r>
            <a:endParaRPr lang="fr-BE"/>
          </a:p>
        </p:txBody>
      </p:sp>
      <p:sp>
        <p:nvSpPr>
          <p:cNvPr id="6" name="ZoneTexte 5">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7308213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6995" y="624110"/>
            <a:ext cx="9427618" cy="1280890"/>
          </a:xfrm>
        </p:spPr>
        <p:txBody>
          <a:bodyPr/>
          <a:lstStyle/>
          <a:p>
            <a:r>
              <a:rPr lang="fr-BE" dirty="0" smtClean="0"/>
              <a:t>Efficacité des TIC sur l’apprentissage d’une seconde langue</a:t>
            </a:r>
            <a:endParaRPr lang="fr-BE" dirty="0"/>
          </a:p>
        </p:txBody>
      </p:sp>
      <p:sp>
        <p:nvSpPr>
          <p:cNvPr id="3" name="Espace réservé du contenu 2"/>
          <p:cNvSpPr>
            <a:spLocks noGrp="1"/>
          </p:cNvSpPr>
          <p:nvPr>
            <p:ph idx="1"/>
          </p:nvPr>
        </p:nvSpPr>
        <p:spPr>
          <a:xfrm>
            <a:off x="2589212" y="1985553"/>
            <a:ext cx="8915400" cy="3161213"/>
          </a:xfrm>
        </p:spPr>
        <p:txBody>
          <a:bodyPr>
            <a:normAutofit/>
          </a:bodyPr>
          <a:lstStyle/>
          <a:p>
            <a:r>
              <a:rPr lang="fr-BE" sz="2000" dirty="0" smtClean="0"/>
              <a:t>L’apprentissage d’une L(2) n’est efficace que s’il est enseigné par </a:t>
            </a:r>
            <a:r>
              <a:rPr lang="fr-BE" sz="2000" u="sng" dirty="0" smtClean="0"/>
              <a:t>interaction sociale </a:t>
            </a:r>
            <a:r>
              <a:rPr lang="fr-BE" sz="2000" dirty="0" smtClean="0"/>
              <a:t>(Alvarez, C. 2016) et </a:t>
            </a:r>
            <a:r>
              <a:rPr lang="fr-BE" sz="2000" u="sng" dirty="0" smtClean="0"/>
              <a:t>par un locuteur réel</a:t>
            </a:r>
            <a:r>
              <a:rPr lang="fr-BE" sz="2000" dirty="0" smtClean="0"/>
              <a:t> (</a:t>
            </a:r>
            <a:r>
              <a:rPr lang="fr-BE" sz="2000" dirty="0" err="1" smtClean="0"/>
              <a:t>Kuhl</a:t>
            </a:r>
            <a:r>
              <a:rPr lang="fr-BE" sz="2000" dirty="0" smtClean="0"/>
              <a:t> et al., 2003, cité par </a:t>
            </a:r>
            <a:r>
              <a:rPr lang="fr-BE" sz="2000" dirty="0" err="1"/>
              <a:t>Bijeljac-Babić</a:t>
            </a:r>
            <a:r>
              <a:rPr lang="fr-BE" sz="2000" dirty="0"/>
              <a:t>, </a:t>
            </a:r>
            <a:r>
              <a:rPr lang="fr-BE" sz="2000" dirty="0" smtClean="0"/>
              <a:t>2017, p39).</a:t>
            </a:r>
          </a:p>
          <a:p>
            <a:r>
              <a:rPr lang="fr-BE" sz="2000" dirty="0" smtClean="0"/>
              <a:t>Le recours à l’audio-visuel n’est efficace qu’en appui ou en extension à ce type d’enseignement.</a:t>
            </a:r>
          </a:p>
          <a:p>
            <a:r>
              <a:rPr lang="fr-BE" sz="2000" dirty="0" smtClean="0"/>
              <a:t>Notes personnelles: ces constats doivent être vérifiés en parallèle avec le développement des nouvelles technologies (type réalité virtuelle et casque 3D)</a:t>
            </a:r>
            <a:endParaRPr lang="fr-BE" sz="20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58</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5556261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9153" y="428167"/>
            <a:ext cx="8911687" cy="1280890"/>
          </a:xfrm>
        </p:spPr>
        <p:txBody>
          <a:bodyPr/>
          <a:lstStyle/>
          <a:p>
            <a:r>
              <a:rPr lang="fr-BE" dirty="0" smtClean="0"/>
              <a:t>Boîte à outils pour l’immersion</a:t>
            </a:r>
            <a:endParaRPr lang="fr-BE" dirty="0"/>
          </a:p>
        </p:txBody>
      </p:sp>
      <p:sp>
        <p:nvSpPr>
          <p:cNvPr id="3" name="Espace réservé du contenu 2"/>
          <p:cNvSpPr>
            <a:spLocks noGrp="1"/>
          </p:cNvSpPr>
          <p:nvPr>
            <p:ph idx="1"/>
          </p:nvPr>
        </p:nvSpPr>
        <p:spPr>
          <a:xfrm>
            <a:off x="1936069" y="1257900"/>
            <a:ext cx="8915400" cy="5035638"/>
          </a:xfrm>
        </p:spPr>
        <p:txBody>
          <a:bodyPr>
            <a:normAutofit lnSpcReduction="10000"/>
          </a:bodyPr>
          <a:lstStyle/>
          <a:p>
            <a:r>
              <a:rPr lang="fr-BE" dirty="0" smtClean="0"/>
              <a:t>http</a:t>
            </a:r>
            <a:r>
              <a:rPr lang="fr-BE" dirty="0"/>
              <a:t>://</a:t>
            </a:r>
            <a:r>
              <a:rPr lang="fr-BE" dirty="0" smtClean="0"/>
              <a:t>www.enseignement.be/index.php?page=27015&amp;navi=3596</a:t>
            </a:r>
          </a:p>
          <a:p>
            <a:r>
              <a:rPr lang="fr-BE" dirty="0" smtClean="0"/>
              <a:t>https://www.creatschool.com/</a:t>
            </a:r>
          </a:p>
          <a:p>
            <a:pPr marL="0" indent="0">
              <a:buNone/>
            </a:pPr>
            <a:endParaRPr lang="fr-BE" dirty="0" smtClean="0"/>
          </a:p>
          <a:p>
            <a:pPr marL="0" indent="0">
              <a:buNone/>
            </a:pPr>
            <a:r>
              <a:rPr lang="fr-BE" b="1" dirty="0" smtClean="0"/>
              <a:t>Anglais</a:t>
            </a:r>
          </a:p>
          <a:p>
            <a:r>
              <a:rPr lang="fr-BE" dirty="0" smtClean="0"/>
              <a:t>https://quizlet.com/fr-fr</a:t>
            </a:r>
          </a:p>
          <a:p>
            <a:r>
              <a:rPr lang="fr-BE" dirty="0" smtClean="0"/>
              <a:t>http</a:t>
            </a:r>
            <a:r>
              <a:rPr lang="fr-BE" dirty="0"/>
              <a:t>://www.sparklebox.co.uk</a:t>
            </a:r>
            <a:r>
              <a:rPr lang="fr-BE" dirty="0" smtClean="0"/>
              <a:t>/</a:t>
            </a:r>
          </a:p>
          <a:p>
            <a:r>
              <a:rPr lang="fr-BE" dirty="0"/>
              <a:t>http://www.bookbox.com/</a:t>
            </a:r>
          </a:p>
          <a:p>
            <a:r>
              <a:rPr lang="fr-BE" dirty="0" smtClean="0"/>
              <a:t>http</a:t>
            </a:r>
            <a:r>
              <a:rPr lang="fr-BE" dirty="0"/>
              <a:t>://</a:t>
            </a:r>
            <a:r>
              <a:rPr lang="fr-BE" dirty="0" smtClean="0"/>
              <a:t>www.onestopenglish.com/clil/</a:t>
            </a:r>
          </a:p>
          <a:p>
            <a:r>
              <a:rPr lang="fr-BE" dirty="0"/>
              <a:t>https://en.islcollective.com</a:t>
            </a:r>
            <a:r>
              <a:rPr lang="fr-BE" dirty="0" smtClean="0"/>
              <a:t>/ (anglais, allemand)</a:t>
            </a:r>
          </a:p>
          <a:p>
            <a:r>
              <a:rPr lang="fr-BE" dirty="0"/>
              <a:t>http://www.primaryresources.co.uk/english/english.htm</a:t>
            </a:r>
            <a:endParaRPr lang="fr-BE" dirty="0" smtClean="0"/>
          </a:p>
          <a:p>
            <a:pPr marL="0" indent="0">
              <a:buNone/>
            </a:pPr>
            <a:endParaRPr lang="fr-BE" dirty="0" smtClean="0"/>
          </a:p>
          <a:p>
            <a:pPr marL="0" indent="0">
              <a:buNone/>
            </a:pPr>
            <a:r>
              <a:rPr lang="fr-BE" b="1" dirty="0" smtClean="0"/>
              <a:t>Allemand</a:t>
            </a:r>
          </a:p>
          <a:p>
            <a:r>
              <a:rPr lang="fr-BE" dirty="0" smtClean="0"/>
              <a:t>https</a:t>
            </a:r>
            <a:r>
              <a:rPr lang="fr-BE" dirty="0"/>
              <a:t>://www.grundschulkoenig.de</a:t>
            </a:r>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59</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326611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9965" y="323664"/>
            <a:ext cx="8911687" cy="1230448"/>
          </a:xfrm>
        </p:spPr>
        <p:txBody>
          <a:bodyPr>
            <a:normAutofit/>
          </a:bodyPr>
          <a:lstStyle/>
          <a:p>
            <a:r>
              <a:rPr lang="fr-BE" dirty="0" smtClean="0"/>
              <a:t>Définitions</a:t>
            </a:r>
            <a:br>
              <a:rPr lang="fr-BE" dirty="0" smtClean="0"/>
            </a:br>
            <a:r>
              <a:rPr lang="fr-BE" sz="2000" u="sng" dirty="0" smtClean="0"/>
              <a:t>Source</a:t>
            </a:r>
            <a:r>
              <a:rPr lang="fr-BE" sz="2000" dirty="0"/>
              <a:t> : </a:t>
            </a:r>
            <a:r>
              <a:rPr lang="fr-BE" sz="2000" dirty="0" smtClean="0"/>
              <a:t>Décret du 11 mai 2007</a:t>
            </a:r>
            <a:endParaRPr lang="fr-BE" sz="1800" dirty="0"/>
          </a:p>
        </p:txBody>
      </p:sp>
      <p:sp>
        <p:nvSpPr>
          <p:cNvPr id="3" name="Espace réservé du contenu 2"/>
          <p:cNvSpPr>
            <a:spLocks noGrp="1"/>
          </p:cNvSpPr>
          <p:nvPr>
            <p:ph idx="1"/>
          </p:nvPr>
        </p:nvSpPr>
        <p:spPr>
          <a:xfrm>
            <a:off x="2145074" y="1314199"/>
            <a:ext cx="8915400" cy="2539345"/>
          </a:xfrm>
        </p:spPr>
        <p:txBody>
          <a:bodyPr>
            <a:noAutofit/>
          </a:bodyPr>
          <a:lstStyle/>
          <a:p>
            <a:r>
              <a:rPr lang="fr-BE" sz="2400" b="1" dirty="0" smtClean="0"/>
              <a:t>L'apprentissage </a:t>
            </a:r>
            <a:r>
              <a:rPr lang="fr-BE" sz="2400" b="1" dirty="0"/>
              <a:t>par immersion est une procédure pédagogique visant à assurer la maitrise des compétences attendues en assurant une partie des cours et des activités pédagogiques de la grille-horaire dans une langue moderne autre que le français, en vue de l’acquisition progressive de cette autre langue.</a:t>
            </a:r>
          </a:p>
          <a:p>
            <a:endParaRPr lang="fr-BE" sz="2400" dirty="0"/>
          </a:p>
        </p:txBody>
      </p:sp>
      <p:sp>
        <p:nvSpPr>
          <p:cNvPr id="5" name="AutoShape 2" descr="Displaying WP_20170607_15_00_32_Pro (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6" name="Espace réservé du contenu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6003" y="3671767"/>
            <a:ext cx="9694165" cy="2987897"/>
          </a:xfrm>
          <a:prstGeom prst="rect">
            <a:avLst/>
          </a:prstGeom>
        </p:spPr>
      </p:pic>
      <p:sp>
        <p:nvSpPr>
          <p:cNvPr id="7" name="Espace réservé du numéro de diapositive 6"/>
          <p:cNvSpPr>
            <a:spLocks noGrp="1"/>
          </p:cNvSpPr>
          <p:nvPr>
            <p:ph type="sldNum" sz="quarter" idx="12"/>
          </p:nvPr>
        </p:nvSpPr>
        <p:spPr/>
        <p:txBody>
          <a:bodyPr/>
          <a:lstStyle/>
          <a:p>
            <a:fld id="{58861607-6F2F-4C6D-ACEB-260D43F7EE2B}" type="slidenum">
              <a:rPr lang="fr-BE" smtClean="0"/>
              <a:pPr/>
              <a:t>6</a:t>
            </a:fld>
            <a:endParaRPr lang="fr-BE"/>
          </a:p>
        </p:txBody>
      </p:sp>
      <p:sp>
        <p:nvSpPr>
          <p:cNvPr id="8" name="Espace réservé du pied de page 7"/>
          <p:cNvSpPr>
            <a:spLocks noGrp="1"/>
          </p:cNvSpPr>
          <p:nvPr>
            <p:ph type="ftr" sz="quarter" idx="11"/>
          </p:nvPr>
        </p:nvSpPr>
        <p:spPr>
          <a:xfrm>
            <a:off x="7958048" y="6532064"/>
            <a:ext cx="3445828" cy="365125"/>
          </a:xfrm>
        </p:spPr>
        <p:txBody>
          <a:bodyPr/>
          <a:lstStyle/>
          <a:p>
            <a:r>
              <a:rPr lang="fr-BE" dirty="0" smtClean="0"/>
              <a:t>Formation IFC EMILE/CLIL Copyright: Aude Verschueren</a:t>
            </a:r>
            <a:endParaRPr lang="fr-BE" dirty="0"/>
          </a:p>
        </p:txBody>
      </p:sp>
      <p:sp>
        <p:nvSpPr>
          <p:cNvPr id="9" name="ZoneTexte 8">
            <a:hlinkClick r:id="rId3"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6672660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9212" y="822961"/>
            <a:ext cx="8915400" cy="5088262"/>
          </a:xfrm>
        </p:spPr>
        <p:txBody>
          <a:bodyPr>
            <a:normAutofit fontScale="92500" lnSpcReduction="10000"/>
          </a:bodyPr>
          <a:lstStyle/>
          <a:p>
            <a:pPr>
              <a:buNone/>
            </a:pPr>
            <a:r>
              <a:rPr lang="fr-BE" sz="1900" b="1" dirty="0" smtClean="0"/>
              <a:t>Néerlandais</a:t>
            </a:r>
          </a:p>
          <a:p>
            <a:r>
              <a:rPr lang="fr-BE" dirty="0" smtClean="0"/>
              <a:t>Klascement.be</a:t>
            </a:r>
          </a:p>
          <a:p>
            <a:r>
              <a:rPr lang="fr-BE" dirty="0" smtClean="0"/>
              <a:t>- </a:t>
            </a:r>
            <a:r>
              <a:rPr lang="fr-BE" dirty="0" err="1" smtClean="0"/>
              <a:t>Lat</a:t>
            </a:r>
            <a:r>
              <a:rPr lang="fr-BE" dirty="0" smtClean="0"/>
              <a:t> </a:t>
            </a:r>
            <a:r>
              <a:rPr lang="fr-BE" dirty="0" err="1" smtClean="0"/>
              <a:t>hoog</a:t>
            </a:r>
            <a:r>
              <a:rPr lang="fr-BE" dirty="0" smtClean="0"/>
              <a:t> </a:t>
            </a:r>
            <a:r>
              <a:rPr lang="fr-BE" dirty="0" err="1" smtClean="0"/>
              <a:t>voor</a:t>
            </a:r>
            <a:r>
              <a:rPr lang="fr-BE" dirty="0" smtClean="0"/>
              <a:t> </a:t>
            </a:r>
            <a:r>
              <a:rPr lang="fr-BE" dirty="0" err="1" smtClean="0"/>
              <a:t>talen</a:t>
            </a:r>
            <a:r>
              <a:rPr lang="fr-BE" dirty="0" smtClean="0"/>
              <a:t> (</a:t>
            </a:r>
            <a:r>
              <a:rPr lang="fr-BE" dirty="0" err="1" smtClean="0"/>
              <a:t>is</a:t>
            </a:r>
            <a:r>
              <a:rPr lang="fr-BE" dirty="0" smtClean="0"/>
              <a:t> </a:t>
            </a:r>
            <a:r>
              <a:rPr lang="fr-BE" dirty="0" err="1" smtClean="0"/>
              <a:t>ook</a:t>
            </a:r>
            <a:r>
              <a:rPr lang="fr-BE" dirty="0" smtClean="0"/>
              <a:t> van </a:t>
            </a:r>
            <a:r>
              <a:rPr lang="fr-BE" dirty="0" err="1" smtClean="0"/>
              <a:t>klascement</a:t>
            </a:r>
            <a:r>
              <a:rPr lang="fr-BE" dirty="0" smtClean="0"/>
              <a:t> maar </a:t>
            </a:r>
            <a:r>
              <a:rPr lang="fr-BE" dirty="0" err="1" smtClean="0"/>
              <a:t>beter</a:t>
            </a:r>
            <a:r>
              <a:rPr lang="fr-BE" dirty="0" smtClean="0"/>
              <a:t> </a:t>
            </a:r>
            <a:r>
              <a:rPr lang="fr-BE" dirty="0" err="1" smtClean="0"/>
              <a:t>voor</a:t>
            </a:r>
            <a:r>
              <a:rPr lang="fr-BE" dirty="0" smtClean="0"/>
              <a:t> </a:t>
            </a:r>
            <a:r>
              <a:rPr lang="fr-BE" dirty="0" err="1" smtClean="0"/>
              <a:t>talen</a:t>
            </a:r>
            <a:r>
              <a:rPr lang="fr-BE" dirty="0" smtClean="0"/>
              <a:t>)</a:t>
            </a:r>
          </a:p>
          <a:p>
            <a:r>
              <a:rPr lang="fr-BE" dirty="0" smtClean="0"/>
              <a:t>- www.taaltelefoon.be</a:t>
            </a:r>
          </a:p>
          <a:p>
            <a:r>
              <a:rPr lang="fr-BE" dirty="0" smtClean="0"/>
              <a:t>- https://taal.vrt.be</a:t>
            </a:r>
          </a:p>
          <a:p>
            <a:r>
              <a:rPr lang="fr-BE" dirty="0" smtClean="0"/>
              <a:t>- http://www.dutchgrammar.com/  in </a:t>
            </a:r>
            <a:r>
              <a:rPr lang="fr-BE" dirty="0" err="1" smtClean="0"/>
              <a:t>vele</a:t>
            </a:r>
            <a:r>
              <a:rPr lang="fr-BE" dirty="0" smtClean="0"/>
              <a:t> </a:t>
            </a:r>
            <a:r>
              <a:rPr lang="fr-BE" dirty="0" err="1" smtClean="0"/>
              <a:t>talen</a:t>
            </a:r>
            <a:r>
              <a:rPr lang="fr-BE" dirty="0" smtClean="0"/>
              <a:t> </a:t>
            </a:r>
            <a:r>
              <a:rPr lang="fr-BE" dirty="0" err="1" smtClean="0"/>
              <a:t>beschikbaar</a:t>
            </a:r>
            <a:r>
              <a:rPr lang="fr-BE" dirty="0" smtClean="0"/>
              <a:t>!</a:t>
            </a:r>
          </a:p>
          <a:p>
            <a:r>
              <a:rPr lang="fr-BE" dirty="0" smtClean="0"/>
              <a:t>- </a:t>
            </a:r>
            <a:r>
              <a:rPr lang="fr-BE" dirty="0" err="1" smtClean="0"/>
              <a:t>Taalunie</a:t>
            </a:r>
            <a:endParaRPr lang="fr-BE" dirty="0" smtClean="0"/>
          </a:p>
          <a:p>
            <a:r>
              <a:rPr lang="fr-BE" dirty="0" smtClean="0"/>
              <a:t>- </a:t>
            </a:r>
            <a:r>
              <a:rPr lang="fr-BE" dirty="0" smtClean="0">
                <a:hlinkClick r:id="rId2"/>
              </a:rPr>
              <a:t>www.computermeester.be</a:t>
            </a:r>
            <a:endParaRPr lang="fr-BE" dirty="0" smtClean="0"/>
          </a:p>
          <a:p>
            <a:r>
              <a:rPr lang="fr-BE" dirty="0" smtClean="0"/>
              <a:t>* </a:t>
            </a:r>
            <a:r>
              <a:rPr lang="fr-BE" dirty="0" err="1" smtClean="0"/>
              <a:t>taalsignaal</a:t>
            </a:r>
            <a:r>
              <a:rPr lang="fr-BE" dirty="0" smtClean="0"/>
              <a:t> </a:t>
            </a:r>
            <a:r>
              <a:rPr lang="fr-BE" dirty="0" err="1" smtClean="0"/>
              <a:t>anders</a:t>
            </a:r>
            <a:endParaRPr lang="fr-BE" dirty="0" smtClean="0"/>
          </a:p>
          <a:p>
            <a:r>
              <a:rPr lang="fr-BE" dirty="0" smtClean="0"/>
              <a:t>* impact </a:t>
            </a:r>
            <a:r>
              <a:rPr lang="fr-BE" dirty="0" err="1" smtClean="0"/>
              <a:t>nederlands</a:t>
            </a:r>
            <a:r>
              <a:rPr lang="fr-BE" dirty="0" smtClean="0"/>
              <a:t>  (</a:t>
            </a:r>
            <a:r>
              <a:rPr lang="fr-BE" dirty="0" err="1" smtClean="0"/>
              <a:t>secundair</a:t>
            </a:r>
            <a:r>
              <a:rPr lang="fr-BE" dirty="0" smtClean="0"/>
              <a:t>) </a:t>
            </a:r>
          </a:p>
          <a:p>
            <a:r>
              <a:rPr lang="fr-BE" dirty="0" smtClean="0"/>
              <a:t>- KARREWIET</a:t>
            </a:r>
          </a:p>
          <a:p>
            <a:r>
              <a:rPr lang="fr-BE" dirty="0" smtClean="0"/>
              <a:t>- Ketnet.be</a:t>
            </a:r>
          </a:p>
          <a:p>
            <a:r>
              <a:rPr lang="fr-BE" dirty="0" smtClean="0"/>
              <a:t>- </a:t>
            </a:r>
            <a:r>
              <a:rPr lang="fr-BE" dirty="0" err="1" smtClean="0"/>
              <a:t>Facebook</a:t>
            </a:r>
            <a:r>
              <a:rPr lang="fr-BE" dirty="0" smtClean="0"/>
              <a:t>  </a:t>
            </a:r>
            <a:r>
              <a:rPr lang="fr-BE" dirty="0" err="1" smtClean="0"/>
              <a:t>Immersie</a:t>
            </a:r>
            <a:r>
              <a:rPr lang="fr-BE" dirty="0" smtClean="0"/>
              <a:t> </a:t>
            </a:r>
            <a:r>
              <a:rPr lang="fr-BE" dirty="0" err="1" smtClean="0"/>
              <a:t>onderwijs</a:t>
            </a:r>
            <a:r>
              <a:rPr lang="fr-BE" dirty="0" smtClean="0"/>
              <a:t>-Immersion dans l&amp;#39;enseignement</a:t>
            </a:r>
          </a:p>
          <a:p>
            <a:r>
              <a:rPr lang="fr-BE" dirty="0" smtClean="0"/>
              <a:t>http://www.basisschoolmateriaal.nl/Gratis-lesmateriaal.html</a:t>
            </a:r>
            <a:endParaRPr lang="fr-BE" dirty="0"/>
          </a:p>
        </p:txBody>
      </p:sp>
      <p:sp>
        <p:nvSpPr>
          <p:cNvPr id="4" name="Espace réservé du pied de page 3"/>
          <p:cNvSpPr>
            <a:spLocks noGrp="1"/>
          </p:cNvSpPr>
          <p:nvPr>
            <p:ph type="ftr" sz="quarter" idx="11"/>
          </p:nvPr>
        </p:nvSpPr>
        <p:spPr/>
        <p:txBody>
          <a:bodyPr/>
          <a:lstStyle/>
          <a:p>
            <a:r>
              <a:rPr lang="fr-BE" smtClean="0"/>
              <a:t>Formation IFC EMILE/CLIL Copyright: Aude Verschueren</a:t>
            </a:r>
            <a:endParaRPr lang="fr-BE"/>
          </a:p>
        </p:txBody>
      </p:sp>
      <p:sp>
        <p:nvSpPr>
          <p:cNvPr id="5" name="Espace réservé du numéro de diapositive 4"/>
          <p:cNvSpPr>
            <a:spLocks noGrp="1"/>
          </p:cNvSpPr>
          <p:nvPr>
            <p:ph type="sldNum" sz="quarter" idx="12"/>
          </p:nvPr>
        </p:nvSpPr>
        <p:spPr/>
        <p:txBody>
          <a:bodyPr/>
          <a:lstStyle/>
          <a:p>
            <a:fld id="{58861607-6F2F-4C6D-ACEB-260D43F7EE2B}" type="slidenum">
              <a:rPr lang="fr-BE" smtClean="0"/>
              <a:pPr/>
              <a:t>60</a:t>
            </a:fld>
            <a:endParaRPr lang="fr-BE"/>
          </a:p>
        </p:txBody>
      </p:sp>
      <p:sp>
        <p:nvSpPr>
          <p:cNvPr id="6" name="ZoneTexte 5">
            <a:hlinkClick r:id="rId3"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5462" y="493481"/>
            <a:ext cx="8911687" cy="773616"/>
          </a:xfrm>
        </p:spPr>
        <p:txBody>
          <a:bodyPr/>
          <a:lstStyle/>
          <a:p>
            <a:r>
              <a:rPr lang="fr-BE" dirty="0" smtClean="0"/>
              <a:t>Bibliographie</a:t>
            </a:r>
            <a:endParaRPr lang="fr-BE" dirty="0"/>
          </a:p>
        </p:txBody>
      </p:sp>
      <p:sp>
        <p:nvSpPr>
          <p:cNvPr id="3" name="Espace réservé du contenu 2"/>
          <p:cNvSpPr>
            <a:spLocks noGrp="1"/>
          </p:cNvSpPr>
          <p:nvPr>
            <p:ph idx="1"/>
          </p:nvPr>
        </p:nvSpPr>
        <p:spPr>
          <a:xfrm>
            <a:off x="2753462" y="1545465"/>
            <a:ext cx="6169224" cy="4816698"/>
          </a:xfrm>
        </p:spPr>
        <p:txBody>
          <a:bodyPr>
            <a:noAutofit/>
          </a:bodyPr>
          <a:lstStyle/>
          <a:p>
            <a:r>
              <a:rPr lang="fr-BE" dirty="0"/>
              <a:t>Alvarez, C. </a:t>
            </a:r>
            <a:r>
              <a:rPr lang="fr-BE" dirty="0" smtClean="0"/>
              <a:t>(2017). Les </a:t>
            </a:r>
            <a:r>
              <a:rPr lang="fr-BE" dirty="0"/>
              <a:t>lois naturelles de </a:t>
            </a:r>
            <a:r>
              <a:rPr lang="fr-BE" dirty="0" smtClean="0"/>
              <a:t>l’enfant. </a:t>
            </a:r>
            <a:r>
              <a:rPr lang="fr-BE" dirty="0"/>
              <a:t>Paris : les </a:t>
            </a:r>
            <a:r>
              <a:rPr lang="fr-BE" dirty="0" smtClean="0"/>
              <a:t>Arènes.</a:t>
            </a:r>
            <a:endParaRPr lang="fr-BE" dirty="0"/>
          </a:p>
          <a:p>
            <a:r>
              <a:rPr lang="fr-BE" dirty="0" smtClean="0"/>
              <a:t>Braun</a:t>
            </a:r>
            <a:r>
              <a:rPr lang="fr-BE" dirty="0"/>
              <a:t>, A. &amp; </a:t>
            </a:r>
            <a:r>
              <a:rPr lang="fr-BE" dirty="0" err="1"/>
              <a:t>Hamers</a:t>
            </a:r>
            <a:r>
              <a:rPr lang="fr-BE" dirty="0"/>
              <a:t>, J. (2009). </a:t>
            </a:r>
            <a:r>
              <a:rPr lang="fr-BE" dirty="0" smtClean="0"/>
              <a:t>50 Questions Réponses enseignement </a:t>
            </a:r>
            <a:r>
              <a:rPr lang="fr-BE" dirty="0"/>
              <a:t>en immersion. Belgique, Waterloo : </a:t>
            </a:r>
            <a:r>
              <a:rPr lang="fr-BE" dirty="0" err="1"/>
              <a:t>Plantyn</a:t>
            </a:r>
            <a:r>
              <a:rPr lang="fr-BE" dirty="0" smtClean="0"/>
              <a:t>.   </a:t>
            </a:r>
          </a:p>
          <a:p>
            <a:r>
              <a:rPr lang="fr-BE" dirty="0" err="1" smtClean="0"/>
              <a:t>Bijeljac-Babić</a:t>
            </a:r>
            <a:r>
              <a:rPr lang="fr-BE" dirty="0" smtClean="0"/>
              <a:t>, R. (2017). L’enfant bilingue </a:t>
            </a:r>
            <a:r>
              <a:rPr lang="fr-BE" dirty="0"/>
              <a:t>d</a:t>
            </a:r>
            <a:r>
              <a:rPr lang="fr-BE" dirty="0" smtClean="0"/>
              <a:t>e la petite enfance à l’école. France, Paris: Odile Jacob.</a:t>
            </a:r>
          </a:p>
          <a:p>
            <a:r>
              <a:rPr lang="fr-BE" dirty="0"/>
              <a:t>Blondin Christiane : (2003) « L’immersion linguistique dans l’enseignement fondamental en Communauté française de Belgique : état de la question », in : Journal de l’immersion journal/ volume 25, numéro 2, octobre 2003.</a:t>
            </a:r>
          </a:p>
          <a:p>
            <a:r>
              <a:rPr lang="fr-BE" dirty="0" smtClean="0"/>
              <a:t>Briquet</a:t>
            </a:r>
            <a:r>
              <a:rPr lang="fr-BE" dirty="0"/>
              <a:t>, R. (2006). L’immersion linguistique. Belgique, Tournai : Labor</a:t>
            </a:r>
            <a:r>
              <a:rPr lang="fr-BE" dirty="0" smtClean="0"/>
              <a:t>.</a:t>
            </a:r>
            <a:endParaRPr lang="fr-BE" dirty="0"/>
          </a:p>
        </p:txBody>
      </p:sp>
      <p:pic>
        <p:nvPicPr>
          <p:cNvPr id="4" name="Espace réservé du contenu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33148" y="1258116"/>
            <a:ext cx="2251732" cy="2992515"/>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8926" y="2261935"/>
            <a:ext cx="2174268" cy="3344048"/>
          </a:xfrm>
          <a:prstGeom prst="rect">
            <a:avLst/>
          </a:prstGeom>
        </p:spPr>
      </p:pic>
      <p:sp>
        <p:nvSpPr>
          <p:cNvPr id="6" name="Espace réservé du numéro de diapositive 5"/>
          <p:cNvSpPr>
            <a:spLocks noGrp="1"/>
          </p:cNvSpPr>
          <p:nvPr>
            <p:ph type="sldNum" sz="quarter" idx="12"/>
          </p:nvPr>
        </p:nvSpPr>
        <p:spPr/>
        <p:txBody>
          <a:bodyPr/>
          <a:lstStyle/>
          <a:p>
            <a:fld id="{58861607-6F2F-4C6D-ACEB-260D43F7EE2B}" type="slidenum">
              <a:rPr lang="fr-BE" smtClean="0"/>
              <a:pPr/>
              <a:t>61</a:t>
            </a:fld>
            <a:endParaRPr lang="fr-BE"/>
          </a:p>
        </p:txBody>
      </p:sp>
      <p:sp>
        <p:nvSpPr>
          <p:cNvPr id="8" name="Espace réservé du pied de page 7"/>
          <p:cNvSpPr>
            <a:spLocks noGrp="1"/>
          </p:cNvSpPr>
          <p:nvPr>
            <p:ph type="ftr" sz="quarter" idx="11"/>
          </p:nvPr>
        </p:nvSpPr>
        <p:spPr/>
        <p:txBody>
          <a:bodyPr/>
          <a:lstStyle/>
          <a:p>
            <a:r>
              <a:rPr lang="fr-BE" smtClean="0"/>
              <a:t>Formation IFC EMILE/CLIL Copyright: Aude Verschueren</a:t>
            </a:r>
            <a:endParaRPr lang="fr-BE"/>
          </a:p>
        </p:txBody>
      </p:sp>
      <p:sp>
        <p:nvSpPr>
          <p:cNvPr id="9" name="ZoneTexte 8">
            <a:hlinkClick r:id="rId4"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4248922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15637" y="1090471"/>
            <a:ext cx="8559085" cy="5318976"/>
          </a:xfrm>
        </p:spPr>
        <p:txBody>
          <a:bodyPr>
            <a:noAutofit/>
          </a:bodyPr>
          <a:lstStyle/>
          <a:p>
            <a:r>
              <a:rPr lang="fr-BE" dirty="0"/>
              <a:t>Carol, R. (sous le direction de) (2010). Apprendre en classe d’immersion. Quels concepts? Quelle théorie? France, Paris: L’Harmattan.</a:t>
            </a:r>
          </a:p>
          <a:p>
            <a:r>
              <a:rPr lang="fr-BE" dirty="0" err="1" smtClean="0"/>
              <a:t>Hazette</a:t>
            </a:r>
            <a:r>
              <a:rPr lang="fr-BE" dirty="0"/>
              <a:t>, P.  (2004) CLIL (content and </a:t>
            </a:r>
            <a:r>
              <a:rPr lang="fr-BE" dirty="0" err="1"/>
              <a:t>language</a:t>
            </a:r>
            <a:r>
              <a:rPr lang="fr-BE" dirty="0"/>
              <a:t> </a:t>
            </a:r>
            <a:r>
              <a:rPr lang="fr-BE" dirty="0" err="1"/>
              <a:t>integrated</a:t>
            </a:r>
            <a:r>
              <a:rPr lang="fr-BE" dirty="0"/>
              <a:t> </a:t>
            </a:r>
            <a:r>
              <a:rPr lang="fr-BE" dirty="0" err="1"/>
              <a:t>learning</a:t>
            </a:r>
            <a:r>
              <a:rPr lang="fr-BE" dirty="0"/>
              <a:t>) / EMILE (enseignement de matières par intégration d’une langue étrangère) – Enseignement de type immersif Disponible </a:t>
            </a:r>
            <a:r>
              <a:rPr lang="fr-BE" dirty="0" smtClean="0"/>
              <a:t>à</a:t>
            </a:r>
          </a:p>
          <a:p>
            <a:pPr marL="0" indent="0">
              <a:buNone/>
            </a:pPr>
            <a:r>
              <a:rPr lang="fr-BE" dirty="0" smtClean="0"/>
              <a:t> </a:t>
            </a:r>
            <a:r>
              <a:rPr lang="fr-BE" dirty="0"/>
              <a:t>http://</a:t>
            </a:r>
            <a:r>
              <a:rPr lang="fr-BE" dirty="0" smtClean="0"/>
              <a:t>docplayer.fr/14682280-Clil-content-and-language-integrated-learning-emile-enseignement-de-matieres-par-integration-d-une-langue-etrangere.html</a:t>
            </a:r>
          </a:p>
          <a:p>
            <a:r>
              <a:rPr lang="fr-BE" dirty="0" smtClean="0"/>
              <a:t>Serra, C. et Steffen, G. Acquisition des concepts et intégration des langues et des disciplines dans l’enseignement bilingue, in </a:t>
            </a:r>
            <a:r>
              <a:rPr lang="fr-BE" dirty="0"/>
              <a:t>Carol, R. (sous le direction de) (2010). Apprendre en classe d’immersion. Quels concepts? Quelle théorie? France, Paris: </a:t>
            </a:r>
            <a:r>
              <a:rPr lang="fr-BE" dirty="0" smtClean="0"/>
              <a:t>L’Harmattan (pp129-186).</a:t>
            </a:r>
            <a:endParaRPr lang="fr-BE" dirty="0"/>
          </a:p>
          <a:p>
            <a:r>
              <a:rPr lang="fr-BE" dirty="0" smtClean="0"/>
              <a:t>Décret </a:t>
            </a:r>
            <a:r>
              <a:rPr lang="fr-BE" dirty="0"/>
              <a:t>du 11 mai 2007 relatif à l'enseignement en immersion linguistique disponible sur http://www.gallilex.cfwb.be/document/pdf/32365_003.pdf</a:t>
            </a:r>
            <a:br>
              <a:rPr lang="fr-BE" dirty="0"/>
            </a:br>
            <a:r>
              <a:rPr lang="fr-BE" dirty="0"/>
              <a:t>(mis à jour le 19/09/2012)</a:t>
            </a:r>
          </a:p>
          <a:p>
            <a:pPr marL="0" indent="0">
              <a:buNone/>
            </a:pPr>
            <a:endParaRPr lang="fr-BE" dirty="0"/>
          </a:p>
        </p:txBody>
      </p:sp>
      <p:sp>
        <p:nvSpPr>
          <p:cNvPr id="4" name="Titre 1"/>
          <p:cNvSpPr>
            <a:spLocks noGrp="1"/>
          </p:cNvSpPr>
          <p:nvPr>
            <p:ph type="title"/>
          </p:nvPr>
        </p:nvSpPr>
        <p:spPr>
          <a:xfrm>
            <a:off x="1796091" y="480419"/>
            <a:ext cx="8911687" cy="721364"/>
          </a:xfrm>
        </p:spPr>
        <p:txBody>
          <a:bodyPr/>
          <a:lstStyle/>
          <a:p>
            <a:r>
              <a:rPr lang="fr-BE" dirty="0" smtClean="0"/>
              <a:t>Bibliographie (suite)</a:t>
            </a:r>
            <a:endParaRPr lang="fr-BE" dirty="0"/>
          </a:p>
        </p:txBody>
      </p:sp>
      <p:sp>
        <p:nvSpPr>
          <p:cNvPr id="5" name="Espace réservé du numéro de diapositive 4"/>
          <p:cNvSpPr>
            <a:spLocks noGrp="1"/>
          </p:cNvSpPr>
          <p:nvPr>
            <p:ph type="sldNum" sz="quarter" idx="12"/>
          </p:nvPr>
        </p:nvSpPr>
        <p:spPr/>
        <p:txBody>
          <a:bodyPr/>
          <a:lstStyle/>
          <a:p>
            <a:fld id="{58861607-6F2F-4C6D-ACEB-260D43F7EE2B}" type="slidenum">
              <a:rPr lang="fr-BE" smtClean="0"/>
              <a:pPr/>
              <a:t>62</a:t>
            </a:fld>
            <a:endParaRPr lang="fr-BE"/>
          </a:p>
        </p:txBody>
      </p:sp>
      <p:sp>
        <p:nvSpPr>
          <p:cNvPr id="7" name="Espace réservé du pied de page 6"/>
          <p:cNvSpPr>
            <a:spLocks noGrp="1"/>
          </p:cNvSpPr>
          <p:nvPr>
            <p:ph type="ftr" sz="quarter" idx="11"/>
          </p:nvPr>
        </p:nvSpPr>
        <p:spPr/>
        <p:txBody>
          <a:bodyPr/>
          <a:lstStyle/>
          <a:p>
            <a:r>
              <a:rPr lang="fr-BE" smtClean="0"/>
              <a:t>Formation IFC EMILE/CLIL Copyright: Aude Verschueren</a:t>
            </a:r>
            <a:endParaRPr lang="fr-BE"/>
          </a:p>
        </p:txBody>
      </p:sp>
      <p:sp>
        <p:nvSpPr>
          <p:cNvPr id="6" name="ZoneTexte 5">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312090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3211" y="349790"/>
            <a:ext cx="8911687" cy="1280890"/>
          </a:xfrm>
        </p:spPr>
        <p:txBody>
          <a:bodyPr/>
          <a:lstStyle/>
          <a:p>
            <a:r>
              <a:rPr lang="fr-BE" dirty="0" smtClean="0"/>
              <a:t>Définitions </a:t>
            </a:r>
            <a:r>
              <a:rPr lang="fr-BE" sz="1800" dirty="0" smtClean="0"/>
              <a:t>(suite)</a:t>
            </a:r>
            <a:endParaRPr lang="fr-BE" sz="1800" dirty="0"/>
          </a:p>
        </p:txBody>
      </p:sp>
      <p:sp>
        <p:nvSpPr>
          <p:cNvPr id="3" name="Espace réservé du contenu 2"/>
          <p:cNvSpPr>
            <a:spLocks noGrp="1"/>
          </p:cNvSpPr>
          <p:nvPr>
            <p:ph idx="1"/>
          </p:nvPr>
        </p:nvSpPr>
        <p:spPr>
          <a:xfrm>
            <a:off x="1663398" y="1141988"/>
            <a:ext cx="9440213" cy="4919729"/>
          </a:xfrm>
        </p:spPr>
        <p:txBody>
          <a:bodyPr>
            <a:noAutofit/>
          </a:bodyPr>
          <a:lstStyle/>
          <a:p>
            <a:r>
              <a:rPr lang="fr-BE" sz="2400" i="1" dirty="0" smtClean="0"/>
              <a:t>Approche éducative doublement focalisée, dans laquelle une langue étrangère est utilisée pour l’apprentissage et l’enseignement de la matière et de la langue</a:t>
            </a:r>
            <a:r>
              <a:rPr lang="fr-BE" sz="2400" b="1" dirty="0" smtClean="0"/>
              <a:t> </a:t>
            </a:r>
            <a:r>
              <a:rPr lang="fr-BE" sz="2400" dirty="0" smtClean="0"/>
              <a:t>(Marsh &amp; </a:t>
            </a:r>
            <a:r>
              <a:rPr lang="fr-BE" sz="2400" dirty="0" err="1" smtClean="0"/>
              <a:t>Frigols</a:t>
            </a:r>
            <a:r>
              <a:rPr lang="fr-BE" sz="2400" dirty="0" smtClean="0"/>
              <a:t> Martin, 2012, </a:t>
            </a:r>
            <a:r>
              <a:rPr lang="fr-BE" sz="2400" dirty="0"/>
              <a:t>cités par Roussel &amp; </a:t>
            </a:r>
            <a:r>
              <a:rPr lang="fr-BE" sz="2400" dirty="0" err="1"/>
              <a:t>Gaonac’h</a:t>
            </a:r>
            <a:r>
              <a:rPr lang="fr-BE" sz="2400" dirty="0"/>
              <a:t>, 2017, </a:t>
            </a:r>
            <a:r>
              <a:rPr lang="fr-BE" sz="2400" dirty="0" smtClean="0"/>
              <a:t>p101). </a:t>
            </a:r>
            <a:r>
              <a:rPr lang="fr-BE" sz="2400" i="1" dirty="0" smtClean="0"/>
              <a:t>La langue est à la fois </a:t>
            </a:r>
            <a:r>
              <a:rPr lang="fr-BE" sz="2400" b="1" i="1" dirty="0" smtClean="0"/>
              <a:t>objet et moyen d’apprentissage </a:t>
            </a:r>
            <a:r>
              <a:rPr lang="fr-BE" sz="2400" i="1" dirty="0" smtClean="0"/>
              <a:t>d’un contenu disciplinaire.</a:t>
            </a:r>
          </a:p>
          <a:p>
            <a:r>
              <a:rPr lang="fr-BE" sz="2400" dirty="0" smtClean="0">
                <a:solidFill>
                  <a:srgbClr val="FF0000"/>
                </a:solidFill>
              </a:rPr>
              <a:t>PRATIQUE: </a:t>
            </a:r>
            <a:r>
              <a:rPr lang="fr-BE" sz="2400" i="1" dirty="0" smtClean="0">
                <a:solidFill>
                  <a:srgbClr val="FF0000"/>
                </a:solidFill>
              </a:rPr>
              <a:t>L’équilibre entre l’enseignement de la langue et celui du contenu, la nature des langues cibles concernées, des objectifs pédagogiques, des caractéristiques des participants, et la manière dont l’enseignement cherche à intégrer la langue et l’enseignement du contenu sont </a:t>
            </a:r>
            <a:r>
              <a:rPr lang="fr-BE" sz="2400" i="1" u="sng" dirty="0" smtClean="0">
                <a:solidFill>
                  <a:srgbClr val="FF0000"/>
                </a:solidFill>
              </a:rPr>
              <a:t>très variables</a:t>
            </a:r>
            <a:r>
              <a:rPr lang="fr-BE" sz="2400" i="1" dirty="0" smtClean="0"/>
              <a:t> </a:t>
            </a:r>
            <a:r>
              <a:rPr lang="fr-BE" sz="2400" dirty="0" smtClean="0"/>
              <a:t>(</a:t>
            </a:r>
            <a:r>
              <a:rPr lang="fr-BE" sz="2400" dirty="0" err="1" smtClean="0"/>
              <a:t>Cenoz</a:t>
            </a:r>
            <a:r>
              <a:rPr lang="fr-BE" sz="2400" dirty="0" smtClean="0"/>
              <a:t>, Genesee &amp; </a:t>
            </a:r>
            <a:r>
              <a:rPr lang="fr-BE" sz="2400" dirty="0" err="1" smtClean="0"/>
              <a:t>Gorter</a:t>
            </a:r>
            <a:r>
              <a:rPr lang="fr-BE" sz="2400" dirty="0" smtClean="0"/>
              <a:t>, 2014, p243 cités par Roussel &amp; </a:t>
            </a:r>
            <a:r>
              <a:rPr lang="fr-BE" sz="2400" dirty="0" err="1" smtClean="0"/>
              <a:t>Gaonac’h</a:t>
            </a:r>
            <a:r>
              <a:rPr lang="fr-BE" sz="2400" dirty="0" smtClean="0"/>
              <a:t>, 2017, p102).</a:t>
            </a:r>
            <a:endParaRPr lang="fr-BE" sz="2400"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7</a:t>
            </a:fld>
            <a:endParaRPr lang="fr-BE"/>
          </a:p>
        </p:txBody>
      </p:sp>
      <p:sp>
        <p:nvSpPr>
          <p:cNvPr id="7" name="Espace réservé du pied de page 6"/>
          <p:cNvSpPr>
            <a:spLocks noGrp="1"/>
          </p:cNvSpPr>
          <p:nvPr>
            <p:ph type="ftr" sz="quarter" idx="11"/>
          </p:nvPr>
        </p:nvSpPr>
        <p:spPr/>
        <p:txBody>
          <a:bodyPr/>
          <a:lstStyle/>
          <a:p>
            <a:r>
              <a:rPr lang="fr-BE" smtClean="0"/>
              <a:t>Formation IFC EMILE/CLIL Copyright: Aude Verschueren</a:t>
            </a:r>
            <a:endParaRPr lang="fr-BE"/>
          </a:p>
        </p:txBody>
      </p:sp>
      <p:sp>
        <p:nvSpPr>
          <p:cNvPr id="6" name="ZoneTexte 5">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402817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7713" y="362853"/>
            <a:ext cx="8911687" cy="1280890"/>
          </a:xfrm>
        </p:spPr>
        <p:txBody>
          <a:bodyPr>
            <a:normAutofit fontScale="90000"/>
          </a:bodyPr>
          <a:lstStyle/>
          <a:p>
            <a:pPr lvl="0"/>
            <a:r>
              <a:rPr lang="fr-BE" dirty="0"/>
              <a:t>Les principes des 4C de l’apprentissage en </a:t>
            </a:r>
            <a:r>
              <a:rPr lang="fr-BE" dirty="0" smtClean="0"/>
              <a:t>immersion</a:t>
            </a:r>
            <a:r>
              <a:rPr lang="fr-BE" dirty="0"/>
              <a:t/>
            </a:r>
            <a:br>
              <a:rPr lang="fr-BE" dirty="0"/>
            </a:br>
            <a:endParaRPr lang="fr-BE" dirty="0"/>
          </a:p>
        </p:txBody>
      </p:sp>
      <p:sp>
        <p:nvSpPr>
          <p:cNvPr id="3" name="Espace réservé du contenu 2"/>
          <p:cNvSpPr>
            <a:spLocks noGrp="1"/>
          </p:cNvSpPr>
          <p:nvPr>
            <p:ph idx="1"/>
          </p:nvPr>
        </p:nvSpPr>
        <p:spPr>
          <a:xfrm>
            <a:off x="1624277" y="1552303"/>
            <a:ext cx="8730803" cy="4598831"/>
          </a:xfrm>
        </p:spPr>
        <p:txBody>
          <a:bodyPr>
            <a:normAutofit fontScale="85000" lnSpcReduction="10000"/>
          </a:bodyPr>
          <a:lstStyle/>
          <a:p>
            <a:r>
              <a:rPr lang="fr-BE" sz="2400" b="1" dirty="0"/>
              <a:t>Contenus</a:t>
            </a:r>
            <a:r>
              <a:rPr lang="fr-BE" dirty="0"/>
              <a:t> : </a:t>
            </a:r>
            <a:r>
              <a:rPr lang="fr-BE" sz="2400" dirty="0"/>
              <a:t>L’objectif de l’apprentissage en immersion est d’acquérir des connaissances et des compétences dans des disciplines spécifiques en même temps que des compétences linguistiques</a:t>
            </a:r>
            <a:r>
              <a:rPr lang="fr-BE" sz="2400" dirty="0" smtClean="0"/>
              <a:t>.</a:t>
            </a:r>
          </a:p>
          <a:p>
            <a:r>
              <a:rPr lang="fr-BE" sz="2400" b="1" dirty="0"/>
              <a:t>Communication</a:t>
            </a:r>
            <a:r>
              <a:rPr lang="fr-BE" dirty="0"/>
              <a:t> : </a:t>
            </a:r>
            <a:r>
              <a:rPr lang="fr-BE" sz="2400" dirty="0"/>
              <a:t>La langue d’immersion est un outil à utiliser dans des situations authentiques et nouvelles qui complètent les approches plus structurées des cours de langues étrangères spécifiques</a:t>
            </a:r>
            <a:r>
              <a:rPr lang="fr-BE" sz="2400" dirty="0" smtClean="0"/>
              <a:t>.</a:t>
            </a:r>
          </a:p>
          <a:p>
            <a:r>
              <a:rPr lang="fr-BE" sz="2400" b="1" dirty="0"/>
              <a:t>Cognition</a:t>
            </a:r>
            <a:r>
              <a:rPr lang="fr-BE" dirty="0"/>
              <a:t> : </a:t>
            </a:r>
            <a:r>
              <a:rPr lang="fr-BE" sz="2400" dirty="0"/>
              <a:t>L’apprentissage en immersion constitue un défi cognitif pour l’élève et l’engage dans un processus de réflexion sur ces capacités de communication interpersonnelle et sur sa maîtrise de la langue enseignée.</a:t>
            </a:r>
          </a:p>
          <a:p>
            <a:r>
              <a:rPr lang="fr-BE" sz="2400" b="1" dirty="0"/>
              <a:t>Culture</a:t>
            </a:r>
            <a:r>
              <a:rPr lang="fr-BE" dirty="0"/>
              <a:t> : </a:t>
            </a:r>
            <a:r>
              <a:rPr lang="fr-BE" sz="2400" dirty="0"/>
              <a:t>À travers l’apprentissage d’une langue étrangère, l’élève s’ouvre sur une nouvelle culture différente de la sienne, et ainsi entre sur une voie de compréhension européenne</a:t>
            </a:r>
            <a:r>
              <a:rPr lang="fr-BE" sz="2400" dirty="0" smtClean="0"/>
              <a:t>.</a:t>
            </a:r>
            <a:endParaRPr lang="fr-BE" sz="2400" dirty="0"/>
          </a:p>
          <a:p>
            <a:endParaRPr lang="fr-BE" dirty="0"/>
          </a:p>
          <a:p>
            <a:pPr marL="0" indent="0">
              <a:buNone/>
            </a:pPr>
            <a:endParaRPr lang="fr-BE"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8</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781079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0126" y="356003"/>
            <a:ext cx="9692426" cy="1325563"/>
          </a:xfrm>
        </p:spPr>
        <p:txBody>
          <a:bodyPr>
            <a:normAutofit fontScale="90000"/>
          </a:bodyPr>
          <a:lstStyle/>
          <a:p>
            <a:pPr lvl="0"/>
            <a:r>
              <a:rPr lang="fr-BE" dirty="0" smtClean="0"/>
              <a:t>Diversité dans l’organisation de l’apprentissage de l’immersion</a:t>
            </a:r>
            <a:br>
              <a:rPr lang="fr-BE" dirty="0" smtClean="0"/>
            </a:br>
            <a:endParaRPr lang="fr-BE" dirty="0"/>
          </a:p>
        </p:txBody>
      </p:sp>
      <p:sp>
        <p:nvSpPr>
          <p:cNvPr id="3" name="Espace réservé du contenu 2"/>
          <p:cNvSpPr>
            <a:spLocks noGrp="1"/>
          </p:cNvSpPr>
          <p:nvPr>
            <p:ph idx="1"/>
          </p:nvPr>
        </p:nvSpPr>
        <p:spPr>
          <a:xfrm>
            <a:off x="1936069" y="1448074"/>
            <a:ext cx="8915400" cy="5065691"/>
          </a:xfrm>
        </p:spPr>
        <p:txBody>
          <a:bodyPr>
            <a:noAutofit/>
          </a:bodyPr>
          <a:lstStyle/>
          <a:p>
            <a:pPr marL="0" indent="0">
              <a:buNone/>
            </a:pPr>
            <a:r>
              <a:rPr lang="fr-BE" u="sng" dirty="0" smtClean="0"/>
              <a:t>Différents types d’immersion</a:t>
            </a:r>
            <a:endParaRPr lang="fr-BE" u="sng" dirty="0"/>
          </a:p>
          <a:p>
            <a:r>
              <a:rPr lang="fr-BE" b="1" dirty="0" smtClean="0"/>
              <a:t>Précoce totale</a:t>
            </a:r>
            <a:r>
              <a:rPr lang="fr-BE" dirty="0" smtClean="0"/>
              <a:t>: (Montréal, ‘60) scolarisation en L2 100 % du temps dès la fin de la maternelle jusque deux années en primaire, à partir de la 3è primaire 50% L1 et L2 jusqu’à la fin de la primaire;</a:t>
            </a:r>
          </a:p>
          <a:p>
            <a:r>
              <a:rPr lang="fr-BE" b="1" dirty="0" smtClean="0"/>
              <a:t>Précoce partielle</a:t>
            </a:r>
            <a:r>
              <a:rPr lang="fr-BE" dirty="0" smtClean="0"/>
              <a:t>: différentes proportions dès le début de la scolarité (cas de la Communauté française, loi : au moins 25% d’enseignement en français L1);</a:t>
            </a:r>
          </a:p>
          <a:p>
            <a:r>
              <a:rPr lang="fr-BE" b="1" dirty="0" smtClean="0"/>
              <a:t>Tardive totale</a:t>
            </a:r>
            <a:r>
              <a:rPr lang="fr-BE" dirty="0" smtClean="0"/>
              <a:t>: L2 au début du secondaire pendant les 2 premières années</a:t>
            </a:r>
          </a:p>
          <a:p>
            <a:r>
              <a:rPr lang="fr-BE" b="1" dirty="0" smtClean="0"/>
              <a:t>Tardive partielle</a:t>
            </a:r>
            <a:r>
              <a:rPr lang="fr-BE" dirty="0" smtClean="0"/>
              <a:t>: L1 gardée pour certaines matières, L2 en différentes proportions dans l’horaire</a:t>
            </a:r>
          </a:p>
          <a:p>
            <a:r>
              <a:rPr lang="fr-BE" b="1" dirty="0" smtClean="0"/>
              <a:t>Double immersion</a:t>
            </a:r>
            <a:r>
              <a:rPr lang="fr-BE" dirty="0" smtClean="0"/>
              <a:t>: deux L2 dès le début de la scolarité, L1 introduite à partir de la 3</a:t>
            </a:r>
            <a:r>
              <a:rPr lang="fr-BE" baseline="30000" dirty="0" smtClean="0"/>
              <a:t>ème</a:t>
            </a:r>
            <a:r>
              <a:rPr lang="fr-BE" dirty="0" smtClean="0"/>
              <a:t> primaire</a:t>
            </a:r>
          </a:p>
          <a:p>
            <a:r>
              <a:rPr lang="fr-BE" b="1" dirty="0" smtClean="0"/>
              <a:t>Précoce bidirectionnelle</a:t>
            </a:r>
            <a:r>
              <a:rPr lang="fr-BE" dirty="0" smtClean="0"/>
              <a:t>: présence de deux communautés linguistiques au sein de la classe</a:t>
            </a:r>
            <a:endParaRPr lang="fr-BE" dirty="0"/>
          </a:p>
          <a:p>
            <a:endParaRPr lang="fr-BE" dirty="0"/>
          </a:p>
        </p:txBody>
      </p:sp>
      <p:sp>
        <p:nvSpPr>
          <p:cNvPr id="4" name="Espace réservé du numéro de diapositive 3"/>
          <p:cNvSpPr>
            <a:spLocks noGrp="1"/>
          </p:cNvSpPr>
          <p:nvPr>
            <p:ph type="sldNum" sz="quarter" idx="12"/>
          </p:nvPr>
        </p:nvSpPr>
        <p:spPr/>
        <p:txBody>
          <a:bodyPr/>
          <a:lstStyle/>
          <a:p>
            <a:fld id="{58861607-6F2F-4C6D-ACEB-260D43F7EE2B}" type="slidenum">
              <a:rPr lang="fr-BE" smtClean="0"/>
              <a:pPr/>
              <a:t>9</a:t>
            </a:fld>
            <a:endParaRPr lang="fr-BE"/>
          </a:p>
        </p:txBody>
      </p:sp>
      <p:sp>
        <p:nvSpPr>
          <p:cNvPr id="6" name="Espace réservé du pied de page 5"/>
          <p:cNvSpPr>
            <a:spLocks noGrp="1"/>
          </p:cNvSpPr>
          <p:nvPr>
            <p:ph type="ftr" sz="quarter" idx="11"/>
          </p:nvPr>
        </p:nvSpPr>
        <p:spPr/>
        <p:txBody>
          <a:bodyPr/>
          <a:lstStyle/>
          <a:p>
            <a:r>
              <a:rPr lang="fr-BE" smtClean="0"/>
              <a:t>Formation IFC EMILE/CLIL Copyright: Aude Verschueren</a:t>
            </a:r>
            <a:endParaRPr lang="fr-BE"/>
          </a:p>
        </p:txBody>
      </p:sp>
      <p:sp>
        <p:nvSpPr>
          <p:cNvPr id="7" name="ZoneTexte 6">
            <a:hlinkClick r:id="rId2" action="ppaction://hlinksldjump"/>
          </p:cNvPr>
          <p:cNvSpPr txBox="1"/>
          <p:nvPr/>
        </p:nvSpPr>
        <p:spPr>
          <a:xfrm>
            <a:off x="10424161" y="6191794"/>
            <a:ext cx="1035861" cy="369332"/>
          </a:xfrm>
          <a:prstGeom prst="rect">
            <a:avLst/>
          </a:prstGeom>
          <a:noFill/>
        </p:spPr>
        <p:txBody>
          <a:bodyPr wrap="none" rtlCol="0">
            <a:spAutoFit/>
          </a:bodyPr>
          <a:lstStyle/>
          <a:p>
            <a:r>
              <a:rPr lang="fr-BE" dirty="0" smtClean="0"/>
              <a:t>RETOUR</a:t>
            </a:r>
            <a:endParaRPr lang="fr-BE" dirty="0"/>
          </a:p>
        </p:txBody>
      </p:sp>
    </p:spTree>
    <p:extLst>
      <p:ext uri="{BB962C8B-B14F-4D97-AF65-F5344CB8AC3E}">
        <p14:creationId xmlns:p14="http://schemas.microsoft.com/office/powerpoint/2010/main" xmlns="" val="1591346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2790</TotalTime>
  <Words>6756</Words>
  <Application>Microsoft Office PowerPoint</Application>
  <PresentationFormat>Personnalisé</PresentationFormat>
  <Paragraphs>500</Paragraphs>
  <Slides>62</Slides>
  <Notes>1</Notes>
  <HiddenSlides>0</HiddenSlides>
  <MMClips>0</MMClips>
  <ScaleCrop>false</ScaleCrop>
  <HeadingPairs>
    <vt:vector size="4" baseType="variant">
      <vt:variant>
        <vt:lpstr>Thème</vt:lpstr>
      </vt:variant>
      <vt:variant>
        <vt:i4>1</vt:i4>
      </vt:variant>
      <vt:variant>
        <vt:lpstr>Titres des diapositives</vt:lpstr>
      </vt:variant>
      <vt:variant>
        <vt:i4>62</vt:i4>
      </vt:variant>
    </vt:vector>
  </HeadingPairs>
  <TitlesOfParts>
    <vt:vector size="63" baseType="lpstr">
      <vt:lpstr>Brin</vt:lpstr>
      <vt:lpstr>Diapositive 1</vt:lpstr>
      <vt:lpstr>SOMMAIRE</vt:lpstr>
      <vt:lpstr>Origines de l’EMILE</vt:lpstr>
      <vt:lpstr>Origines de l’EMILE (suite)</vt:lpstr>
      <vt:lpstr>Définitions Source : Décret du 11 mai 2007</vt:lpstr>
      <vt:lpstr>Définitions Source : Décret du 11 mai 2007</vt:lpstr>
      <vt:lpstr>Définitions (suite)</vt:lpstr>
      <vt:lpstr>Les principes des 4C de l’apprentissage en immersion </vt:lpstr>
      <vt:lpstr>Diversité dans l’organisation de l’apprentissage de l’immersion </vt:lpstr>
      <vt:lpstr>Diapositive 10</vt:lpstr>
      <vt:lpstr>Bilinguisme: définitions</vt:lpstr>
      <vt:lpstr>Objectifs de l’EMILE</vt:lpstr>
      <vt:lpstr>Objectifs de l’EMILE</vt:lpstr>
      <vt:lpstr>Préambule: Comment l’enfant acquiert-il la parole?</vt:lpstr>
      <vt:lpstr>Diapositive 15</vt:lpstr>
      <vt:lpstr>Diapositive 16</vt:lpstr>
      <vt:lpstr>Bilan de la première année de vie</vt:lpstr>
      <vt:lpstr>Quel est l’âge favorable à l’apprentissage d’une seconde langue? Conclusion</vt:lpstr>
      <vt:lpstr>Quel est l’âge favorable à l’apprentissage d’une seconde langue?</vt:lpstr>
      <vt:lpstr>Compétences déclinant avec l’âge</vt:lpstr>
      <vt:lpstr>Les différences individuelles interviennent-elles dans l’apprentissage d’une L2?</vt:lpstr>
      <vt:lpstr>Diapositive 22</vt:lpstr>
      <vt:lpstr>Diapositive 23</vt:lpstr>
      <vt:lpstr>L’apprentissage d’une L2 à l’âge adulte est-il donc moins efficace?</vt:lpstr>
      <vt:lpstr>Approche méthodologique et didactique Considérations pédagogiques générales pour l’enseignement en immersion </vt:lpstr>
      <vt:lpstr>Diapositive 26</vt:lpstr>
      <vt:lpstr>Diapositive 27</vt:lpstr>
      <vt:lpstr>Diapositive 28</vt:lpstr>
      <vt:lpstr>Séminaire 18 et 19 février 2019</vt:lpstr>
      <vt:lpstr>Problématique 1. Quels sont les comportements scolaires des bons élèves en immersion et comment l’enseignant peut-il travailler  ces comportements en classe? </vt:lpstr>
      <vt:lpstr>Problématique 2. Quelles sont les bonnes pratiques/outils/méthodes/activités qui fonctionnent bien en immersion? </vt:lpstr>
      <vt:lpstr>Problématique 3. Comment gérer l’hétérogénéité des élèves en classe d’immersion? </vt:lpstr>
      <vt:lpstr>Attitudes à adopter face aux "bilingues"</vt:lpstr>
      <vt:lpstr>Bénéfices de l’apprentissage en immersion</vt:lpstr>
      <vt:lpstr>Diapositive 35</vt:lpstr>
      <vt:lpstr>Avantages linguistiques</vt:lpstr>
      <vt:lpstr>Diapositive 37</vt:lpstr>
      <vt:lpstr>Diapositive 38</vt:lpstr>
      <vt:lpstr>Diapositive 39</vt:lpstr>
      <vt:lpstr>Diapositive 40</vt:lpstr>
      <vt:lpstr>Bénéfices culturels et identitaires</vt:lpstr>
      <vt:lpstr>Avantages cognitifs</vt:lpstr>
      <vt:lpstr>Diapositive 43</vt:lpstr>
      <vt:lpstr>Diapositive 44</vt:lpstr>
      <vt:lpstr>Diapositive 45</vt:lpstr>
      <vt:lpstr>Diapositive 46</vt:lpstr>
      <vt:lpstr>Inconvénients cognitifs</vt:lpstr>
      <vt:lpstr>Diapositive 48</vt:lpstr>
      <vt:lpstr>Conditions à la réussite  d’un apprentissage en immersion</vt:lpstr>
      <vt:lpstr>Diapositive 50</vt:lpstr>
      <vt:lpstr>Diapositive 51</vt:lpstr>
      <vt:lpstr>Diapositive 52</vt:lpstr>
      <vt:lpstr>Diapositive 53</vt:lpstr>
      <vt:lpstr>Diapositive 54</vt:lpstr>
      <vt:lpstr>Diapositive 55</vt:lpstr>
      <vt:lpstr>Difficultés liées à l’EMILE</vt:lpstr>
      <vt:lpstr>Difficultés liées à l’EMILE (suite)</vt:lpstr>
      <vt:lpstr>Efficacité des TIC sur l’apprentissage d’une seconde langue</vt:lpstr>
      <vt:lpstr>Boîte à outils pour l’immersion</vt:lpstr>
      <vt:lpstr>Diapositive 60</vt:lpstr>
      <vt:lpstr>Bibliographie</vt:lpstr>
      <vt:lpstr>Bibliographie (suite)</vt:lpstr>
    </vt:vector>
  </TitlesOfParts>
  <Company>Province de Liège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CLIL/EMILE</dc:title>
  <dc:creator>Verschueren, Aude</dc:creator>
  <cp:lastModifiedBy>Asus</cp:lastModifiedBy>
  <cp:revision>203</cp:revision>
  <cp:lastPrinted>2017-06-14T13:27:49Z</cp:lastPrinted>
  <dcterms:created xsi:type="dcterms:W3CDTF">2017-05-19T14:00:52Z</dcterms:created>
  <dcterms:modified xsi:type="dcterms:W3CDTF">2020-02-15T09:36:11Z</dcterms:modified>
</cp:coreProperties>
</file>