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7124F-4B50-40EE-88B9-307AE095B4A3}" type="datetimeFigureOut">
              <a:rPr lang="fr-BE" smtClean="0"/>
              <a:t>15/02/2020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096A2-D6A1-4D66-AE42-944024275AA0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3016D-25FB-4219-A989-58A6667D4BD8}" type="datetime1">
              <a:rPr lang="fr-BE" smtClean="0"/>
              <a:t>15/02/2020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8204-C3FF-4FBA-8E88-EB45BDCA6ED1}" type="datetime1">
              <a:rPr lang="fr-BE" smtClean="0"/>
              <a:t>15/02/2020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74BD9-5D4C-48F6-8D5E-F20615AE1F17}" type="datetime1">
              <a:rPr lang="fr-BE" smtClean="0"/>
              <a:t>15/02/2020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E229-908E-42A8-AE79-F54BCE271E19}" type="datetime1">
              <a:rPr lang="fr-BE" smtClean="0"/>
              <a:t>15/02/2020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CF06A-157B-4B70-9A45-7B446859DE11}" type="datetime1">
              <a:rPr lang="fr-BE" smtClean="0"/>
              <a:t>15/02/2020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8A6F-263F-4ADC-A3F4-0DC65D44BFEC}" type="datetime1">
              <a:rPr lang="fr-BE" smtClean="0"/>
              <a:t>15/02/2020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09BDC-08F9-46F1-AF1F-4C2B33B2A09E}" type="datetime1">
              <a:rPr lang="fr-BE" smtClean="0"/>
              <a:t>15/02/2020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4C920-90B1-4831-B0F9-D45C14A626D6}" type="datetime1">
              <a:rPr lang="fr-BE" smtClean="0"/>
              <a:t>15/02/2020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CFBF-8A7B-4B60-84B0-A1AC90141ACC}" type="datetime1">
              <a:rPr lang="fr-BE" smtClean="0"/>
              <a:t>15/02/2020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AF4AD-AA24-483D-A1B2-C49C962DCF0E}" type="datetime1">
              <a:rPr lang="fr-BE" smtClean="0"/>
              <a:t>15/02/2020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E632-40C3-42C0-9DE9-076D80CBBCDA}" type="datetime1">
              <a:rPr lang="fr-BE" smtClean="0"/>
              <a:t>15/02/2020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51960D-B804-4050-A18E-B47CFCDB20D1}" type="datetime1">
              <a:rPr lang="fr-BE" smtClean="0"/>
              <a:t>15/02/2020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BE" smtClean="0"/>
              <a:t>Copyright Aude Verschueren, reproduction autorisée</a:t>
            </a:r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AF0CB7-D34F-41E5-AE5D-7E284AEAC413}" type="slidenum">
              <a:rPr lang="fr-BE" smtClean="0"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ologie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49704977_Burnout_hopelessness_and_suicide_risk_in_medical_doctors" TargetMode="External"/><Relationship Id="rId2" Type="http://schemas.openxmlformats.org/officeDocument/2006/relationships/hyperlink" Target="https://www.frontiersin.org/articles/10.3389/fpsyg.2019.00284/ful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ctissimo.fr/psychologie/diaporamas/gare-au-burn-ou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Le </a:t>
            </a:r>
            <a:r>
              <a:rPr lang="fr-BE" dirty="0" err="1" smtClean="0"/>
              <a:t>Burn</a:t>
            </a:r>
            <a:r>
              <a:rPr lang="fr-BE" dirty="0" smtClean="0"/>
              <a:t> out professionnel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b="1" dirty="0" smtClean="0"/>
              <a:t>Syndrome </a:t>
            </a:r>
            <a:r>
              <a:rPr lang="fr-BE" b="1" dirty="0" smtClean="0"/>
              <a:t>d’épuisement lié au </a:t>
            </a:r>
            <a:r>
              <a:rPr lang="fr-BE" b="1" dirty="0" smtClean="0"/>
              <a:t>travail </a:t>
            </a:r>
          </a:p>
          <a:p>
            <a:r>
              <a:rPr lang="fr-BE" b="1" dirty="0" smtClean="0"/>
              <a:t>Ou maladie de l’idéalité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065240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2344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Définitions et origines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896544"/>
          </a:xfrm>
        </p:spPr>
        <p:txBody>
          <a:bodyPr>
            <a:normAutofit/>
          </a:bodyPr>
          <a:lstStyle/>
          <a:p>
            <a:r>
              <a:rPr lang="fr-BE" dirty="0" smtClean="0"/>
              <a:t>« brûler de l’intérieur, se consumer »</a:t>
            </a:r>
          </a:p>
          <a:p>
            <a:pPr algn="just"/>
            <a:r>
              <a:rPr lang="fr-BE" dirty="0" smtClean="0"/>
              <a:t>Cause physiologique due </a:t>
            </a:r>
            <a:r>
              <a:rPr lang="fr-BE" dirty="0" smtClean="0"/>
              <a:t>à un stress </a:t>
            </a:r>
            <a:r>
              <a:rPr lang="fr-BE" dirty="0" smtClean="0"/>
              <a:t>important, répété sur le long terme; réaction </a:t>
            </a:r>
            <a:r>
              <a:rPr lang="fr-BE" dirty="0" smtClean="0"/>
              <a:t>du </a:t>
            </a:r>
            <a:r>
              <a:rPr lang="fr-BE" dirty="0" smtClean="0"/>
              <a:t>corps qui </a:t>
            </a:r>
            <a:r>
              <a:rPr lang="fr-BE" dirty="0" smtClean="0"/>
              <a:t>lui permet de se mettre en alerte le temps d’un </a:t>
            </a:r>
            <a:r>
              <a:rPr lang="fr-BE" dirty="0" smtClean="0"/>
              <a:t>danger</a:t>
            </a:r>
            <a:r>
              <a:rPr lang="fr-BE" sz="1400" dirty="0" smtClean="0"/>
              <a:t>. (Catherine </a:t>
            </a:r>
            <a:r>
              <a:rPr lang="fr-BE" sz="1400" dirty="0" err="1" smtClean="0"/>
              <a:t>Vasey</a:t>
            </a:r>
            <a:r>
              <a:rPr lang="fr-BE" sz="1400" dirty="0" smtClean="0"/>
              <a:t> dans </a:t>
            </a:r>
            <a:r>
              <a:rPr lang="fr-BE" sz="1400" dirty="0" smtClean="0">
                <a:hlinkClick r:id="rId2"/>
              </a:rPr>
              <a:t>https://</a:t>
            </a:r>
            <a:r>
              <a:rPr lang="fr-BE" sz="1400" dirty="0" smtClean="0">
                <a:hlinkClick r:id="rId2"/>
              </a:rPr>
              <a:t>www.psychologies.com</a:t>
            </a:r>
            <a:r>
              <a:rPr lang="fr-BE" sz="1400" dirty="0" smtClean="0"/>
              <a:t>, article </a:t>
            </a:r>
            <a:r>
              <a:rPr lang="fr-BE" sz="1400" dirty="0" err="1" smtClean="0"/>
              <a:t>Burn</a:t>
            </a:r>
            <a:r>
              <a:rPr lang="fr-BE" sz="1400" dirty="0" smtClean="0"/>
              <a:t>-out : prévenir l’épuisement professionnel </a:t>
            </a:r>
            <a:r>
              <a:rPr lang="fr-BE" sz="1400" dirty="0" smtClean="0"/>
              <a:t>)</a:t>
            </a:r>
          </a:p>
          <a:p>
            <a:pPr algn="just"/>
            <a:r>
              <a:rPr lang="fr-BE" dirty="0" smtClean="0"/>
              <a:t>Processus insidieux qui s’installe sur une période de temps relativement longue.</a:t>
            </a:r>
          </a:p>
          <a:p>
            <a:pPr algn="just"/>
            <a:r>
              <a:rPr lang="fr-BE" dirty="0" smtClean="0"/>
              <a:t>Toutes professions confondues, hommes et femmes.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Symptômes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BE" b="1" u="sng" dirty="0" smtClean="0"/>
              <a:t>Symptômes physiques</a:t>
            </a:r>
            <a:r>
              <a:rPr lang="fr-BE" dirty="0" smtClean="0"/>
              <a:t>: insomnies, impossibilité de récupérer même après plusieurs nuits de sommeil, prise ou perte importante de poids, crises d’angoisse, pleurs, palpitation du cœur, perte d’attention, effondrement, paralysie de diverses zones du corps.</a:t>
            </a:r>
          </a:p>
          <a:p>
            <a:pPr algn="just"/>
            <a:r>
              <a:rPr lang="fr-BE" b="1" u="sng" dirty="0" smtClean="0"/>
              <a:t>Symptômes émotionnels</a:t>
            </a:r>
            <a:r>
              <a:rPr lang="fr-BE" dirty="0" smtClean="0"/>
              <a:t>: grande irritabilité, impatience,  saute d’humeurs, perte de confiance en ses </a:t>
            </a:r>
            <a:r>
              <a:rPr lang="fr-BE" dirty="0" smtClean="0"/>
              <a:t>capacités, dépression, suicide.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09256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Causes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/>
          </a:bodyPr>
          <a:lstStyle/>
          <a:p>
            <a:pPr algn="just"/>
            <a:r>
              <a:rPr lang="fr-BE" dirty="0" smtClean="0"/>
              <a:t>Surcharge de travail à long terme, restructuration, changements réguliers, instabilité professionnelle.</a:t>
            </a:r>
          </a:p>
          <a:p>
            <a:pPr algn="just"/>
            <a:r>
              <a:rPr lang="fr-BE" dirty="0" smtClean="0"/>
              <a:t>Combinaison de changements dans plusieurs sphères (travail, vie familiale, vie personnelle).</a:t>
            </a:r>
          </a:p>
          <a:p>
            <a:pPr algn="just"/>
            <a:r>
              <a:rPr lang="fr-BE" sz="2800" b="1" u="sng" dirty="0" smtClean="0"/>
              <a:t>Facteurs psychologiques</a:t>
            </a:r>
            <a:r>
              <a:rPr lang="fr-BE" dirty="0" smtClean="0"/>
              <a:t>: perfectionnisme, penser </a:t>
            </a:r>
            <a:r>
              <a:rPr lang="fr-BE" dirty="0" smtClean="0"/>
              <a:t>sans cesse à son travail, </a:t>
            </a:r>
            <a:r>
              <a:rPr lang="fr-BE" dirty="0" smtClean="0"/>
              <a:t>faire régulièrement des heures supplémentaires, ignorer </a:t>
            </a:r>
            <a:r>
              <a:rPr lang="fr-BE" dirty="0" smtClean="0"/>
              <a:t>ou </a:t>
            </a:r>
            <a:r>
              <a:rPr lang="fr-BE" dirty="0" smtClean="0"/>
              <a:t>nier les </a:t>
            </a:r>
            <a:r>
              <a:rPr lang="fr-BE" dirty="0" smtClean="0"/>
              <a:t>signaux de fatigue </a:t>
            </a:r>
            <a:r>
              <a:rPr lang="fr-BE" dirty="0" smtClean="0"/>
              <a:t>envoyés </a:t>
            </a:r>
            <a:r>
              <a:rPr lang="fr-BE" dirty="0" smtClean="0"/>
              <a:t>par le </a:t>
            </a:r>
            <a:r>
              <a:rPr lang="fr-BE" dirty="0" smtClean="0"/>
              <a:t>corps, tendance </a:t>
            </a:r>
            <a:r>
              <a:rPr lang="fr-BE" dirty="0" smtClean="0"/>
              <a:t>à s’oublier et à ne pas prendre </a:t>
            </a:r>
            <a:r>
              <a:rPr lang="fr-BE" dirty="0" smtClean="0"/>
              <a:t>du </a:t>
            </a:r>
            <a:r>
              <a:rPr lang="fr-BE" dirty="0" smtClean="0"/>
              <a:t>temps pour </a:t>
            </a:r>
            <a:r>
              <a:rPr lang="fr-BE" dirty="0" smtClean="0"/>
              <a:t>soi, </a:t>
            </a:r>
            <a:r>
              <a:rPr lang="fr-BE" dirty="0" smtClean="0"/>
              <a:t>avoir besoin de </a:t>
            </a:r>
            <a:r>
              <a:rPr lang="fr-BE" dirty="0" smtClean="0"/>
              <a:t>reconnaissance, </a:t>
            </a:r>
            <a:r>
              <a:rPr lang="fr-BE" dirty="0" smtClean="0"/>
              <a:t>incapacité à dire « non </a:t>
            </a:r>
            <a:r>
              <a:rPr lang="fr-BE" dirty="0" smtClean="0"/>
              <a:t>» ou </a:t>
            </a:r>
            <a:r>
              <a:rPr lang="fr-BE" dirty="0" smtClean="0"/>
              <a:t>à faire face à </a:t>
            </a:r>
            <a:r>
              <a:rPr lang="fr-BE" dirty="0" smtClean="0"/>
              <a:t>l’échec</a:t>
            </a:r>
            <a:r>
              <a:rPr lang="fr-BE" dirty="0" smtClean="0"/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065240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fr-BE" dirty="0" smtClean="0"/>
              <a:t>Causes (suite)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/>
          <a:lstStyle/>
          <a:p>
            <a:r>
              <a:rPr lang="fr-BE" dirty="0" smtClean="0"/>
              <a:t>Perte de sens de la valeur </a:t>
            </a:r>
            <a:r>
              <a:rPr lang="fr-BE" dirty="0" smtClean="0"/>
              <a:t>travail</a:t>
            </a:r>
          </a:p>
          <a:p>
            <a:r>
              <a:rPr lang="fr-BE" dirty="0" smtClean="0"/>
              <a:t>Répétition de tâches vues comme inutiles</a:t>
            </a:r>
          </a:p>
          <a:p>
            <a:r>
              <a:rPr lang="fr-BE" dirty="0" smtClean="0"/>
              <a:t>Tâches, situations, personnes qui vous vident d’énergie</a:t>
            </a:r>
          </a:p>
          <a:p>
            <a:r>
              <a:rPr lang="fr-BE" dirty="0" smtClean="0"/>
              <a:t>Manque </a:t>
            </a:r>
            <a:r>
              <a:rPr lang="fr-BE" dirty="0" smtClean="0"/>
              <a:t>d’autonomie, de </a:t>
            </a:r>
            <a:r>
              <a:rPr lang="fr-BE" dirty="0" smtClean="0"/>
              <a:t>reconnaissance </a:t>
            </a:r>
          </a:p>
          <a:p>
            <a:r>
              <a:rPr lang="fr-BE" dirty="0" smtClean="0"/>
              <a:t>Environnement délétère</a:t>
            </a:r>
          </a:p>
          <a:p>
            <a:r>
              <a:rPr lang="fr-BE" dirty="0" smtClean="0"/>
              <a:t>H</a:t>
            </a:r>
            <a:r>
              <a:rPr lang="fr-BE" dirty="0" smtClean="0"/>
              <a:t>yper connectivité via les </a:t>
            </a:r>
            <a:r>
              <a:rPr lang="fr-BE" dirty="0" smtClean="0"/>
              <a:t>nouvelles </a:t>
            </a:r>
            <a:r>
              <a:rPr lang="fr-BE" dirty="0" smtClean="0"/>
              <a:t>technologies</a:t>
            </a:r>
          </a:p>
          <a:p>
            <a:r>
              <a:rPr lang="fr-BE" dirty="0" smtClean="0"/>
              <a:t>Surcharge d’informations</a:t>
            </a:r>
          </a:p>
          <a:p>
            <a:r>
              <a:rPr lang="fr-BE" dirty="0" smtClean="0"/>
              <a:t>Sentiment d’impuissance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137248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Conséquences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r>
              <a:rPr lang="fr-BE" dirty="0" smtClean="0"/>
              <a:t>Perte </a:t>
            </a:r>
            <a:r>
              <a:rPr lang="fr-BE" dirty="0" smtClean="0"/>
              <a:t>de contact avec </a:t>
            </a:r>
            <a:r>
              <a:rPr lang="fr-BE" dirty="0" smtClean="0"/>
              <a:t>soi-même (« effet zombie »)</a:t>
            </a:r>
          </a:p>
          <a:p>
            <a:r>
              <a:rPr lang="fr-BE" dirty="0" smtClean="0"/>
              <a:t>Épuisement </a:t>
            </a:r>
            <a:r>
              <a:rPr lang="fr-BE" dirty="0" smtClean="0"/>
              <a:t>du corps et du mental, </a:t>
            </a:r>
            <a:r>
              <a:rPr lang="fr-BE" dirty="0" smtClean="0"/>
              <a:t>fatigue importante </a:t>
            </a:r>
            <a:r>
              <a:rPr lang="fr-BE" dirty="0" smtClean="0"/>
              <a:t>sur le </a:t>
            </a:r>
            <a:r>
              <a:rPr lang="fr-BE" dirty="0" smtClean="0"/>
              <a:t>long</a:t>
            </a:r>
          </a:p>
          <a:p>
            <a:r>
              <a:rPr lang="fr-BE" dirty="0" smtClean="0"/>
              <a:t>Maux de tête, de ventre, tensions, courbatures</a:t>
            </a:r>
          </a:p>
          <a:p>
            <a:r>
              <a:rPr lang="fr-BE" dirty="0" smtClean="0"/>
              <a:t>Forte association entre </a:t>
            </a:r>
            <a:r>
              <a:rPr lang="fr-BE" dirty="0" err="1" smtClean="0"/>
              <a:t>burn</a:t>
            </a:r>
            <a:r>
              <a:rPr lang="fr-BE" dirty="0" smtClean="0"/>
              <a:t> out et dépression, </a:t>
            </a:r>
            <a:r>
              <a:rPr lang="fr-BE" dirty="0" err="1" smtClean="0"/>
              <a:t>burn</a:t>
            </a:r>
            <a:r>
              <a:rPr lang="fr-BE" dirty="0" smtClean="0"/>
              <a:t> out </a:t>
            </a:r>
            <a:r>
              <a:rPr lang="fr-BE" dirty="0" smtClean="0"/>
              <a:t>et anxiété </a:t>
            </a:r>
            <a:r>
              <a:rPr lang="fr-BE" sz="1400" dirty="0" smtClean="0"/>
              <a:t>(méta-analyses </a:t>
            </a:r>
            <a:r>
              <a:rPr lang="fr-BE" sz="1400" dirty="0" smtClean="0">
                <a:hlinkClick r:id="rId2"/>
              </a:rPr>
              <a:t>https</a:t>
            </a:r>
            <a:r>
              <a:rPr lang="fr-BE" sz="1400" dirty="0" smtClean="0">
                <a:hlinkClick r:id="rId2"/>
              </a:rPr>
              <a:t>://</a:t>
            </a:r>
            <a:r>
              <a:rPr lang="fr-BE" sz="1400" dirty="0" smtClean="0">
                <a:hlinkClick r:id="rId2"/>
              </a:rPr>
              <a:t>www.frontiersin.org/articles/10.3389/fpsyg.2019.00284/full</a:t>
            </a:r>
            <a:r>
              <a:rPr lang="fr-BE" sz="1400" dirty="0" smtClean="0"/>
              <a:t>)</a:t>
            </a:r>
            <a:endParaRPr lang="fr-BE" dirty="0" smtClean="0"/>
          </a:p>
          <a:p>
            <a:r>
              <a:rPr lang="fr-BE" dirty="0" smtClean="0"/>
              <a:t>Corrélations entre </a:t>
            </a:r>
            <a:r>
              <a:rPr lang="fr-BE" dirty="0" err="1" smtClean="0"/>
              <a:t>burn</a:t>
            </a:r>
            <a:r>
              <a:rPr lang="fr-BE" dirty="0" smtClean="0"/>
              <a:t> out, sentiment d’impuissance et idées suicidaires </a:t>
            </a:r>
            <a:r>
              <a:rPr lang="fr-BE" sz="1300" dirty="0" smtClean="0"/>
              <a:t>(</a:t>
            </a:r>
            <a:r>
              <a:rPr lang="fr-BE" sz="1300" dirty="0" smtClean="0">
                <a:hlinkClick r:id="rId3"/>
              </a:rPr>
              <a:t>https</a:t>
            </a:r>
            <a:r>
              <a:rPr lang="fr-BE" sz="1300" dirty="0" smtClean="0">
                <a:hlinkClick r:id="rId3"/>
              </a:rPr>
              <a:t>://</a:t>
            </a:r>
            <a:r>
              <a:rPr lang="fr-BE" sz="1300" dirty="0" smtClean="0">
                <a:hlinkClick r:id="rId3"/>
              </a:rPr>
              <a:t>www.researchgate.net/publication/49704977_Burnout_hopelessness_and_suicide_risk_in_medical_doctors</a:t>
            </a:r>
            <a:r>
              <a:rPr lang="fr-BE" sz="1300" dirty="0" smtClean="0"/>
              <a:t>)</a:t>
            </a:r>
          </a:p>
          <a:p>
            <a:endParaRPr lang="fr-BE" sz="13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281264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Apprendre à détecter les premiers signes et réagir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fr-BE" dirty="0" smtClean="0"/>
              <a:t>Identifier les causes d’usure et de fatigue importante</a:t>
            </a:r>
          </a:p>
          <a:p>
            <a:r>
              <a:rPr lang="fr-BE" dirty="0" smtClean="0"/>
              <a:t>Accepter l’impossibilité de certains changements externes</a:t>
            </a:r>
          </a:p>
          <a:p>
            <a:r>
              <a:rPr lang="fr-BE" dirty="0" smtClean="0"/>
              <a:t>Réfléchir à des solutions et opérer des changements soit étape par étape, soit de manière drastique (ex. fuite)</a:t>
            </a:r>
          </a:p>
          <a:p>
            <a:r>
              <a:rPr lang="fr-BE" dirty="0" smtClean="0"/>
              <a:t>Réfléchir sur ses valeurs, sur son fonctionnement, sur une éducation reçue, et opérer un (des) changement(s) interne(s) si nécessaire</a:t>
            </a:r>
          </a:p>
          <a:p>
            <a:r>
              <a:rPr lang="fr-BE" dirty="0" smtClean="0"/>
              <a:t>Écouter son </a:t>
            </a:r>
            <a:r>
              <a:rPr lang="fr-BE" dirty="0" smtClean="0"/>
              <a:t>corps, apprendre à se connaître</a:t>
            </a:r>
            <a:endParaRPr lang="fr-BE" dirty="0" smtClean="0"/>
          </a:p>
          <a:p>
            <a:r>
              <a:rPr lang="fr-BE" dirty="0" smtClean="0"/>
              <a:t>Aménager son horaire pour dégager du temps pour soi (</a:t>
            </a:r>
            <a:r>
              <a:rPr lang="fr-BE" dirty="0" smtClean="0"/>
              <a:t>relaxation, massages, </a:t>
            </a:r>
            <a:r>
              <a:rPr lang="fr-BE" dirty="0" smtClean="0"/>
              <a:t>hobbies, retraite, lâcher prise, coaching, réorientation professionnelle, se faire plaisir)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425280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Autres ressources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5528"/>
          </a:xfrm>
        </p:spPr>
        <p:txBody>
          <a:bodyPr>
            <a:normAutofit/>
          </a:bodyPr>
          <a:lstStyle/>
          <a:p>
            <a:r>
              <a:rPr lang="fr-BE" sz="2000" dirty="0" smtClean="0">
                <a:hlinkClick r:id="rId2"/>
              </a:rPr>
              <a:t>https://traitement-burnout.be/</a:t>
            </a:r>
          </a:p>
          <a:p>
            <a:r>
              <a:rPr lang="fr-BE" sz="2000" dirty="0" smtClean="0">
                <a:hlinkClick r:id="rId2"/>
              </a:rPr>
              <a:t>https</a:t>
            </a:r>
            <a:r>
              <a:rPr lang="fr-BE" sz="2000" dirty="0" smtClean="0">
                <a:hlinkClick r:id="rId2"/>
              </a:rPr>
              <a:t>://</a:t>
            </a:r>
            <a:r>
              <a:rPr lang="fr-BE" sz="2000" dirty="0" smtClean="0">
                <a:hlinkClick r:id="rId2"/>
              </a:rPr>
              <a:t>www.doctissimo.fr/psychologie/diaporamas/gare-au-burn-out</a:t>
            </a:r>
            <a:endParaRPr lang="fr-BE" sz="2000" dirty="0" smtClean="0"/>
          </a:p>
          <a:p>
            <a:r>
              <a:rPr lang="fr-BE" sz="2000" dirty="0" smtClean="0"/>
              <a:t>https://www.psychaanalyse.com/pdf/ATELIER%20BURN%20OUT%202015%20-%20DIAPORAMA%20(31%20pages%20-%201,2%20mo).pdf</a:t>
            </a:r>
            <a:endParaRPr lang="fr-BE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0CB7-D34F-41E5-AE5D-7E284AEAC413}" type="slidenum">
              <a:rPr lang="fr-BE" smtClean="0"/>
              <a:t>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4569296" cy="365125"/>
          </a:xfrm>
        </p:spPr>
        <p:txBody>
          <a:bodyPr/>
          <a:lstStyle/>
          <a:p>
            <a:r>
              <a:rPr lang="fr-BE" dirty="0" smtClean="0"/>
              <a:t>Copyright Aude Verschueren, reproduction autorisée</a:t>
            </a:r>
            <a:endParaRPr lang="fr-BE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46856" y="3645024"/>
            <a:ext cx="8229600" cy="794352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Test</a:t>
            </a:r>
            <a:endParaRPr kumimoji="0" lang="fr-BE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46856" y="4383752"/>
            <a:ext cx="8229600" cy="1565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fr-BE" sz="2000" dirty="0"/>
              <a:t>https://www.therapiebreve.be/plus/tests/burnout-cbi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402</Words>
  <Application>Microsoft Office PowerPoint</Application>
  <PresentationFormat>Affichage à l'écran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Débit</vt:lpstr>
      <vt:lpstr>Le Burn out professionnel</vt:lpstr>
      <vt:lpstr>Définitions et origines</vt:lpstr>
      <vt:lpstr>Symptômes</vt:lpstr>
      <vt:lpstr>Causes</vt:lpstr>
      <vt:lpstr>Causes (suite)</vt:lpstr>
      <vt:lpstr>Conséquences</vt:lpstr>
      <vt:lpstr>Apprendre à détecter les premiers signes et réagir</vt:lpstr>
      <vt:lpstr>Autres ressources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Burn out professionnel</dc:title>
  <dc:creator>Asus</dc:creator>
  <cp:lastModifiedBy>Asus</cp:lastModifiedBy>
  <cp:revision>27</cp:revision>
  <dcterms:created xsi:type="dcterms:W3CDTF">2020-02-15T04:17:37Z</dcterms:created>
  <dcterms:modified xsi:type="dcterms:W3CDTF">2020-02-15T07:20:57Z</dcterms:modified>
</cp:coreProperties>
</file>