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78" r:id="rId3"/>
    <p:sldId id="341" r:id="rId4"/>
    <p:sldId id="360" r:id="rId5"/>
    <p:sldId id="275" r:id="rId6"/>
    <p:sldId id="334" r:id="rId7"/>
    <p:sldId id="335" r:id="rId8"/>
    <p:sldId id="336" r:id="rId9"/>
    <p:sldId id="346" r:id="rId10"/>
    <p:sldId id="347" r:id="rId11"/>
    <p:sldId id="355" r:id="rId12"/>
    <p:sldId id="348" r:id="rId13"/>
    <p:sldId id="311" r:id="rId14"/>
    <p:sldId id="325" r:id="rId15"/>
    <p:sldId id="320" r:id="rId16"/>
    <p:sldId id="321" r:id="rId17"/>
    <p:sldId id="260" r:id="rId18"/>
    <p:sldId id="330" r:id="rId19"/>
    <p:sldId id="332" r:id="rId20"/>
    <p:sldId id="304" r:id="rId21"/>
    <p:sldId id="357" r:id="rId22"/>
    <p:sldId id="354" r:id="rId23"/>
    <p:sldId id="356" r:id="rId24"/>
    <p:sldId id="358" r:id="rId25"/>
    <p:sldId id="259" r:id="rId26"/>
    <p:sldId id="329" r:id="rId27"/>
    <p:sldId id="331" r:id="rId28"/>
    <p:sldId id="333" r:id="rId29"/>
    <p:sldId id="280" r:id="rId30"/>
    <p:sldId id="349" r:id="rId31"/>
    <p:sldId id="350" r:id="rId32"/>
    <p:sldId id="351" r:id="rId33"/>
    <p:sldId id="352" r:id="rId34"/>
    <p:sldId id="342" r:id="rId35"/>
    <p:sldId id="344" r:id="rId36"/>
    <p:sldId id="343" r:id="rId37"/>
    <p:sldId id="345" r:id="rId38"/>
    <p:sldId id="326" r:id="rId39"/>
    <p:sldId id="327" r:id="rId40"/>
    <p:sldId id="312" r:id="rId41"/>
    <p:sldId id="328" r:id="rId42"/>
    <p:sldId id="290" r:id="rId43"/>
    <p:sldId id="316" r:id="rId44"/>
    <p:sldId id="319" r:id="rId45"/>
    <p:sldId id="281" r:id="rId46"/>
    <p:sldId id="313" r:id="rId47"/>
    <p:sldId id="359" r:id="rId48"/>
    <p:sldId id="264" r:id="rId49"/>
    <p:sldId id="266" r:id="rId50"/>
    <p:sldId id="262" r:id="rId51"/>
    <p:sldId id="261"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EE6"/>
    <a:srgbClr val="FFFFCC"/>
    <a:srgbClr val="FF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79" d="100"/>
          <a:sy n="79" d="100"/>
        </p:scale>
        <p:origin x="835"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Wednesday, January 28, 2026</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20649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Wednesday, January 28, 2026</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9180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Wednesday, January 28, 2026</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232344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Wednesday, January 28, 2026</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11841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Wednesday, January 28, 2026</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18913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Wednesday, January 28, 2026</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57586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Wednesday, January 28, 2026</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19544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Wednesday, January 28, 2026</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76068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Wednesday, January 28, 2026</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08776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Wednesday, January 28, 2026</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19295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Wednesday, January 28, 2026</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411740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Wednesday, January 28, 2026</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‹N°›</a:t>
            </a:fld>
            <a:endParaRPr lang="en-US" dirty="0"/>
          </a:p>
        </p:txBody>
      </p:sp>
    </p:spTree>
    <p:extLst>
      <p:ext uri="{BB962C8B-B14F-4D97-AF65-F5344CB8AC3E}">
        <p14:creationId xmlns:p14="http://schemas.microsoft.com/office/powerpoint/2010/main" val="2591363109"/>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F3A7E8-6DA9-4C2B-ACC8-475F34DAE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21CDF0-4D24-4190-9285-9016C19C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6252530-B7B1-F5DA-8C93-EEF6E9C660C8}"/>
              </a:ext>
            </a:extLst>
          </p:cNvPr>
          <p:cNvSpPr>
            <a:spLocks noGrp="1"/>
          </p:cNvSpPr>
          <p:nvPr>
            <p:ph type="ctrTitle"/>
          </p:nvPr>
        </p:nvSpPr>
        <p:spPr>
          <a:xfrm>
            <a:off x="6480000" y="1449388"/>
            <a:ext cx="5015638" cy="2075012"/>
          </a:xfrm>
        </p:spPr>
        <p:txBody>
          <a:bodyPr>
            <a:normAutofit/>
          </a:bodyPr>
          <a:lstStyle/>
          <a:p>
            <a:r>
              <a:rPr lang="fr-BE" dirty="0"/>
              <a:t>"Apprendre à apprendre"</a:t>
            </a:r>
          </a:p>
        </p:txBody>
      </p:sp>
      <p:sp>
        <p:nvSpPr>
          <p:cNvPr id="3" name="Sous-titre 2">
            <a:extLst>
              <a:ext uri="{FF2B5EF4-FFF2-40B4-BE49-F238E27FC236}">
                <a16:creationId xmlns:a16="http://schemas.microsoft.com/office/drawing/2014/main" id="{96ACD572-51F7-C746-ADC3-EB7EAD06A2D0}"/>
              </a:ext>
            </a:extLst>
          </p:cNvPr>
          <p:cNvSpPr>
            <a:spLocks noGrp="1"/>
          </p:cNvSpPr>
          <p:nvPr>
            <p:ph type="subTitle" idx="1"/>
          </p:nvPr>
        </p:nvSpPr>
        <p:spPr>
          <a:xfrm>
            <a:off x="6480000" y="3830398"/>
            <a:ext cx="5015638" cy="1219439"/>
          </a:xfrm>
        </p:spPr>
        <p:txBody>
          <a:bodyPr>
            <a:normAutofit fontScale="92500" lnSpcReduction="20000"/>
          </a:bodyPr>
          <a:lstStyle/>
          <a:p>
            <a:r>
              <a:rPr lang="fr-FR" dirty="0"/>
              <a:t>De la psychologie de l'apprentissage au fonctionnement du cerveau </a:t>
            </a:r>
            <a:endParaRPr lang="fr-BE" b="1" dirty="0"/>
          </a:p>
        </p:txBody>
      </p:sp>
      <p:pic>
        <p:nvPicPr>
          <p:cNvPr id="4" name="Picture 3" descr="Sphère de filet et boutons">
            <a:extLst>
              <a:ext uri="{FF2B5EF4-FFF2-40B4-BE49-F238E27FC236}">
                <a16:creationId xmlns:a16="http://schemas.microsoft.com/office/drawing/2014/main" id="{656D1FBC-6E18-96CE-370B-13FCD31832A1}"/>
              </a:ext>
            </a:extLst>
          </p:cNvPr>
          <p:cNvPicPr>
            <a:picLocks noChangeAspect="1"/>
          </p:cNvPicPr>
          <p:nvPr/>
        </p:nvPicPr>
        <p:blipFill>
          <a:blip r:embed="rId2"/>
          <a:srcRect l="33212" r="2224"/>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grpSp>
        <p:nvGrpSpPr>
          <p:cNvPr id="13" name="Group 1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1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8" name="Group 1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1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3370973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144DB-E6EA-171C-18F8-9EBC642B98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14314C-A1C1-AA5E-E794-36403051965D}"/>
              </a:ext>
            </a:extLst>
          </p:cNvPr>
          <p:cNvSpPr>
            <a:spLocks noGrp="1"/>
          </p:cNvSpPr>
          <p:nvPr>
            <p:ph type="title"/>
          </p:nvPr>
        </p:nvSpPr>
        <p:spPr>
          <a:xfrm>
            <a:off x="731839" y="395464"/>
            <a:ext cx="10728322" cy="995591"/>
          </a:xfrm>
        </p:spPr>
        <p:txBody>
          <a:bodyPr/>
          <a:lstStyle/>
          <a:p>
            <a:r>
              <a:rPr lang="fr-FR" dirty="0"/>
              <a:t>L’usage des écrans: bienfaits ou méfaits?</a:t>
            </a:r>
            <a:endParaRPr lang="fr-BE" dirty="0"/>
          </a:p>
        </p:txBody>
      </p:sp>
      <p:sp>
        <p:nvSpPr>
          <p:cNvPr id="4" name="ZoneTexte 3">
            <a:extLst>
              <a:ext uri="{FF2B5EF4-FFF2-40B4-BE49-F238E27FC236}">
                <a16:creationId xmlns:a16="http://schemas.microsoft.com/office/drawing/2014/main" id="{18819604-165C-C130-3008-D0482ADBE50E}"/>
              </a:ext>
            </a:extLst>
          </p:cNvPr>
          <p:cNvSpPr txBox="1"/>
          <p:nvPr/>
        </p:nvSpPr>
        <p:spPr>
          <a:xfrm>
            <a:off x="1550473" y="1084325"/>
            <a:ext cx="10222792" cy="5143844"/>
          </a:xfrm>
          <a:prstGeom prst="rect">
            <a:avLst/>
          </a:prstGeom>
          <a:noFill/>
        </p:spPr>
        <p:txBody>
          <a:bodyPr wrap="square">
            <a:spAutoFit/>
          </a:bodyPr>
          <a:lstStyle/>
          <a:p>
            <a:pPr>
              <a:lnSpc>
                <a:spcPct val="107000"/>
              </a:lnSpc>
              <a:spcAft>
                <a:spcPts val="800"/>
              </a:spcAft>
            </a:pPr>
            <a:r>
              <a:rPr lang="fr-BE" sz="2400" b="1" u="sng" kern="100" dirty="0">
                <a:latin typeface="Aptos" panose="020B0004020202020204" pitchFamily="34" charset="0"/>
                <a:ea typeface="Aptos" panose="020B0004020202020204" pitchFamily="34" charset="0"/>
                <a:cs typeface="Times New Roman" panose="02020603050405020304" pitchFamily="18" charset="0"/>
              </a:rPr>
              <a:t>Bienfaits sociaux </a:t>
            </a:r>
            <a:r>
              <a:rPr lang="fr-BE" sz="2400" b="1" kern="100" dirty="0">
                <a:latin typeface="Aptos" panose="020B0004020202020204" pitchFamily="34" charset="0"/>
                <a:ea typeface="Aptos" panose="020B0004020202020204" pitchFamily="34" charset="0"/>
                <a:cs typeface="Times New Roman" panose="02020603050405020304" pitchFamily="18" charset="0"/>
              </a:rPr>
              <a:t> </a:t>
            </a:r>
            <a:r>
              <a:rPr lang="fr-BE" sz="2400" kern="100" dirty="0">
                <a:latin typeface="Aptos" panose="020B0004020202020204" pitchFamily="34" charset="0"/>
                <a:ea typeface="Aptos" panose="020B0004020202020204" pitchFamily="34" charset="0"/>
                <a:cs typeface="Times New Roman" panose="02020603050405020304" pitchFamily="18" charset="0"/>
              </a:rPr>
              <a:t>à l’exception du cyberharcèlement </a:t>
            </a: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2400" kern="100" dirty="0">
                <a:effectLst/>
                <a:latin typeface="Aptos" panose="020B0004020202020204" pitchFamily="34" charset="0"/>
                <a:ea typeface="Aptos" panose="020B0004020202020204" pitchFamily="34" charset="0"/>
                <a:cs typeface="Times New Roman" panose="02020603050405020304" pitchFamily="18" charset="0"/>
              </a:rPr>
              <a:t>Création de </a:t>
            </a:r>
            <a:r>
              <a:rPr lang="fr-BE" sz="2400" b="1" kern="100" dirty="0">
                <a:effectLst/>
                <a:latin typeface="Aptos" panose="020B0004020202020204" pitchFamily="34" charset="0"/>
                <a:ea typeface="Aptos" panose="020B0004020202020204" pitchFamily="34" charset="0"/>
                <a:cs typeface="Times New Roman" panose="02020603050405020304" pitchFamily="18" charset="0"/>
              </a:rPr>
              <a:t>liens sociaux </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via des communautés en ligne </a:t>
            </a:r>
          </a:p>
          <a:p>
            <a:pPr>
              <a:lnSpc>
                <a:spcPct val="107000"/>
              </a:lnSpc>
              <a:spcAft>
                <a:spcPts val="800"/>
              </a:spcAft>
            </a:pPr>
            <a:r>
              <a:rPr lang="fr-BE" sz="2400" kern="100" dirty="0">
                <a:latin typeface="Aptos" panose="020B0004020202020204" pitchFamily="34" charset="0"/>
                <a:ea typeface="Aptos" panose="020B0004020202020204" pitchFamily="34" charset="0"/>
                <a:cs typeface="Times New Roman" panose="02020603050405020304" pitchFamily="18" charset="0"/>
              </a:rPr>
              <a:t>Trouver de </a:t>
            </a:r>
            <a:r>
              <a:rPr lang="fr-BE" sz="2400" b="1" kern="100" dirty="0">
                <a:latin typeface="Aptos" panose="020B0004020202020204" pitchFamily="34" charset="0"/>
                <a:ea typeface="Aptos" panose="020B0004020202020204" pitchFamily="34" charset="0"/>
                <a:cs typeface="Times New Roman" panose="02020603050405020304" pitchFamily="18" charset="0"/>
              </a:rPr>
              <a:t>l’aide</a:t>
            </a:r>
            <a:r>
              <a:rPr lang="fr-BE" sz="2400" kern="100" dirty="0">
                <a:latin typeface="Aptos" panose="020B0004020202020204" pitchFamily="34" charset="0"/>
                <a:ea typeface="Aptos" panose="020B0004020202020204" pitchFamily="34" charset="0"/>
                <a:cs typeface="Times New Roman" panose="02020603050405020304" pitchFamily="18" charset="0"/>
              </a:rPr>
              <a:t> parmi les pairs</a:t>
            </a:r>
          </a:p>
          <a:p>
            <a:pPr>
              <a:lnSpc>
                <a:spcPct val="107000"/>
              </a:lnSpc>
              <a:spcAft>
                <a:spcPts val="800"/>
              </a:spcAft>
            </a:pPr>
            <a:r>
              <a:rPr lang="fr-BE" sz="2400" b="1" kern="100" dirty="0">
                <a:latin typeface="Aptos" panose="020B0004020202020204" pitchFamily="34" charset="0"/>
                <a:ea typeface="Aptos" panose="020B0004020202020204" pitchFamily="34" charset="0"/>
                <a:cs typeface="Times New Roman" panose="02020603050405020304" pitchFamily="18" charset="0"/>
              </a:rPr>
              <a:t>Réduction du sentiment de solitude</a:t>
            </a:r>
            <a:r>
              <a:rPr lang="fr-BE" sz="2400" kern="100" dirty="0">
                <a:latin typeface="Aptos" panose="020B0004020202020204" pitchFamily="34" charset="0"/>
                <a:ea typeface="Aptos" panose="020B0004020202020204" pitchFamily="34" charset="0"/>
                <a:cs typeface="Times New Roman" panose="02020603050405020304" pitchFamily="18" charset="0"/>
              </a:rPr>
              <a:t> chez certains enfants</a:t>
            </a:r>
          </a:p>
          <a:p>
            <a:pPr>
              <a:lnSpc>
                <a:spcPct val="107000"/>
              </a:lnSpc>
              <a:spcAft>
                <a:spcPts val="800"/>
              </a:spcAft>
            </a:pPr>
            <a:r>
              <a:rPr lang="fr-BE" sz="2400" b="1" u="sng" kern="100" dirty="0">
                <a:latin typeface="Aptos" panose="020B0004020202020204" pitchFamily="34" charset="0"/>
                <a:ea typeface="Aptos" panose="020B0004020202020204" pitchFamily="34" charset="0"/>
                <a:cs typeface="Times New Roman" panose="02020603050405020304" pitchFamily="18" charset="0"/>
              </a:rPr>
              <a:t>Bienfaits cognitifs</a:t>
            </a:r>
          </a:p>
          <a:p>
            <a:pPr>
              <a:lnSpc>
                <a:spcPct val="107000"/>
              </a:lnSpc>
              <a:spcAft>
                <a:spcPts val="800"/>
              </a:spcAft>
            </a:pPr>
            <a:r>
              <a:rPr lang="fr-BE" sz="2400" b="1" kern="100" dirty="0">
                <a:latin typeface="Aptos" panose="020B0004020202020204" pitchFamily="34" charset="0"/>
                <a:ea typeface="Aptos" panose="020B0004020202020204" pitchFamily="34" charset="0"/>
                <a:cs typeface="Times New Roman" panose="02020603050405020304" pitchFamily="18" charset="0"/>
              </a:rPr>
              <a:t>Outils de qualité privilégiant une utilisation</a:t>
            </a:r>
            <a:r>
              <a:rPr lang="fr-BE" sz="2400" kern="100" dirty="0">
                <a:latin typeface="Aptos" panose="020B0004020202020204" pitchFamily="34" charset="0"/>
                <a:ea typeface="Aptos" panose="020B0004020202020204" pitchFamily="34" charset="0"/>
                <a:cs typeface="Times New Roman" panose="02020603050405020304" pitchFamily="18" charset="0"/>
              </a:rPr>
              <a:t> véritablement </a:t>
            </a:r>
            <a:r>
              <a:rPr lang="fr-BE" sz="2400" b="1" kern="100" dirty="0">
                <a:latin typeface="Aptos" panose="020B0004020202020204" pitchFamily="34" charset="0"/>
                <a:ea typeface="Aptos" panose="020B0004020202020204" pitchFamily="34" charset="0"/>
                <a:cs typeface="Times New Roman" panose="02020603050405020304" pitchFamily="18" charset="0"/>
              </a:rPr>
              <a:t>éducative</a:t>
            </a:r>
            <a:r>
              <a:rPr lang="fr-BE" sz="2400" kern="100" dirty="0">
                <a:latin typeface="Aptos" panose="020B0004020202020204" pitchFamily="34" charset="0"/>
                <a:ea typeface="Aptos" panose="020B0004020202020204" pitchFamily="34" charset="0"/>
                <a:cs typeface="Times New Roman" panose="02020603050405020304" pitchFamily="18" charset="0"/>
              </a:rPr>
              <a:t>  chez les enfants plus âgés et souvent avec l’aide d’un adulte</a:t>
            </a:r>
          </a:p>
          <a:p>
            <a:pPr>
              <a:lnSpc>
                <a:spcPct val="107000"/>
              </a:lnSpc>
              <a:spcAft>
                <a:spcPts val="800"/>
              </a:spcAft>
            </a:pPr>
            <a:r>
              <a:rPr lang="fr-BE" sz="2400" b="1" u="sng" kern="100" dirty="0">
                <a:latin typeface="Aptos" panose="020B0004020202020204" pitchFamily="34" charset="0"/>
                <a:ea typeface="Aptos" panose="020B0004020202020204" pitchFamily="34" charset="0"/>
                <a:cs typeface="Times New Roman" panose="02020603050405020304" pitchFamily="18" charset="0"/>
              </a:rPr>
              <a:t>Méfaits</a:t>
            </a:r>
          </a:p>
          <a:p>
            <a:pPr>
              <a:lnSpc>
                <a:spcPct val="107000"/>
              </a:lnSpc>
              <a:spcAft>
                <a:spcPts val="800"/>
              </a:spcAft>
            </a:pPr>
            <a:r>
              <a:rPr lang="fr-BE" sz="2400" kern="100" dirty="0">
                <a:latin typeface="Aptos" panose="020B0004020202020204" pitchFamily="34" charset="0"/>
                <a:ea typeface="Aptos" panose="020B0004020202020204" pitchFamily="34" charset="0"/>
                <a:cs typeface="Times New Roman" panose="02020603050405020304" pitchFamily="18" charset="0"/>
              </a:rPr>
              <a:t>Usage récréatif de plus de 2h/jour: </a:t>
            </a:r>
            <a:r>
              <a:rPr lang="fr-BE" sz="2400" b="1" kern="100" dirty="0">
                <a:latin typeface="Aptos" panose="020B0004020202020204" pitchFamily="34" charset="0"/>
                <a:ea typeface="Aptos" panose="020B0004020202020204" pitchFamily="34" charset="0"/>
                <a:cs typeface="Times New Roman" panose="02020603050405020304" pitchFamily="18" charset="0"/>
              </a:rPr>
              <a:t>la mémoire de travail, vitesse de traitement, niveaux d’attention, compétences linguistiques et fonctions exécutives inférieurs </a:t>
            </a:r>
            <a:r>
              <a:rPr lang="fr-BE" sz="2400" kern="100" dirty="0">
                <a:latin typeface="Aptos" panose="020B0004020202020204" pitchFamily="34" charset="0"/>
                <a:ea typeface="Aptos" panose="020B0004020202020204" pitchFamily="34" charset="0"/>
                <a:cs typeface="Times New Roman" panose="02020603050405020304" pitchFamily="18" charset="0"/>
              </a:rPr>
              <a:t>aux enfants/ados qui y sont moins exposés.</a:t>
            </a:r>
          </a:p>
        </p:txBody>
      </p:sp>
      <p:pic>
        <p:nvPicPr>
          <p:cNvPr id="5" name="Image 4" descr="Une image contenant logo, Graphique, clipart, conception&#10;&#10;Le contenu généré par l’IA peut être incorrect.">
            <a:extLst>
              <a:ext uri="{FF2B5EF4-FFF2-40B4-BE49-F238E27FC236}">
                <a16:creationId xmlns:a16="http://schemas.microsoft.com/office/drawing/2014/main" id="{9D78D60C-2C71-2597-9BC0-30662E5CEAF1}"/>
              </a:ext>
            </a:extLst>
          </p:cNvPr>
          <p:cNvPicPr>
            <a:picLocks noChangeAspect="1"/>
          </p:cNvPicPr>
          <p:nvPr/>
        </p:nvPicPr>
        <p:blipFill>
          <a:blip r:embed="rId2"/>
          <a:stretch>
            <a:fillRect/>
          </a:stretch>
        </p:blipFill>
        <p:spPr>
          <a:xfrm>
            <a:off x="331186" y="1202595"/>
            <a:ext cx="1051651" cy="1112616"/>
          </a:xfrm>
          <a:prstGeom prst="rect">
            <a:avLst/>
          </a:prstGeom>
        </p:spPr>
      </p:pic>
      <p:pic>
        <p:nvPicPr>
          <p:cNvPr id="7" name="Image 6" descr="Une image contenant logo, symbole, Graphique, Police&#10;&#10;Le contenu généré par l’IA peut être incorrect.">
            <a:extLst>
              <a:ext uri="{FF2B5EF4-FFF2-40B4-BE49-F238E27FC236}">
                <a16:creationId xmlns:a16="http://schemas.microsoft.com/office/drawing/2014/main" id="{5545E61F-42EB-CE80-C2DF-1EAB2020A90F}"/>
              </a:ext>
            </a:extLst>
          </p:cNvPr>
          <p:cNvPicPr>
            <a:picLocks noChangeAspect="1"/>
          </p:cNvPicPr>
          <p:nvPr/>
        </p:nvPicPr>
        <p:blipFill>
          <a:blip r:embed="rId3"/>
          <a:stretch>
            <a:fillRect/>
          </a:stretch>
        </p:blipFill>
        <p:spPr>
          <a:xfrm>
            <a:off x="148281" y="4542790"/>
            <a:ext cx="1318374" cy="1348857"/>
          </a:xfrm>
          <a:prstGeom prst="rect">
            <a:avLst/>
          </a:prstGeom>
        </p:spPr>
      </p:pic>
    </p:spTree>
    <p:extLst>
      <p:ext uri="{BB962C8B-B14F-4D97-AF65-F5344CB8AC3E}">
        <p14:creationId xmlns:p14="http://schemas.microsoft.com/office/powerpoint/2010/main" val="49029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D7FBD-49BB-34C4-33AE-EB467CAC6EE7}"/>
              </a:ext>
            </a:extLst>
          </p:cNvPr>
          <p:cNvSpPr>
            <a:spLocks noGrp="1"/>
          </p:cNvSpPr>
          <p:nvPr>
            <p:ph type="title"/>
          </p:nvPr>
        </p:nvSpPr>
        <p:spPr/>
        <p:txBody>
          <a:bodyPr>
            <a:normAutofit fontScale="90000"/>
          </a:bodyPr>
          <a:lstStyle/>
          <a:p>
            <a:r>
              <a:rPr lang="fr-FR" dirty="0"/>
              <a:t>Qu’est-ce qu’apprendre?</a:t>
            </a:r>
            <a:br>
              <a:rPr lang="fr-FR" dirty="0"/>
            </a:br>
            <a:br>
              <a:rPr lang="fr-FR" dirty="0"/>
            </a:br>
            <a:r>
              <a:rPr lang="fr-FR" dirty="0"/>
              <a:t>Apprendre, c’est créer des connexions entre les neurones existants et consolider ces connexions pour pouvoir retrouver les informations au moment opportun.</a:t>
            </a:r>
            <a:br>
              <a:rPr lang="fr-FR" dirty="0"/>
            </a:br>
            <a:br>
              <a:rPr lang="fr-FR" dirty="0"/>
            </a:br>
            <a:r>
              <a:rPr lang="fr-FR" dirty="0"/>
              <a:t>C’est adapter ou modifier ses représentations si elles sont erronées ou si elles ne fonctionnent plus dans un modèle ou pour résoudre un problème.</a:t>
            </a:r>
            <a:br>
              <a:rPr lang="fr-FR" dirty="0"/>
            </a:br>
            <a:endParaRPr lang="fr-BE" dirty="0"/>
          </a:p>
        </p:txBody>
      </p:sp>
    </p:spTree>
    <p:extLst>
      <p:ext uri="{BB962C8B-B14F-4D97-AF65-F5344CB8AC3E}">
        <p14:creationId xmlns:p14="http://schemas.microsoft.com/office/powerpoint/2010/main" val="2240109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dessin humoristique, Graphique, clipart&#10;&#10;Le contenu généré par l’IA peut être incorrect.">
            <a:extLst>
              <a:ext uri="{FF2B5EF4-FFF2-40B4-BE49-F238E27FC236}">
                <a16:creationId xmlns:a16="http://schemas.microsoft.com/office/drawing/2014/main" id="{1B2907A5-7DC7-1558-93FA-81CA28FE0791}"/>
              </a:ext>
            </a:extLst>
          </p:cNvPr>
          <p:cNvPicPr>
            <a:picLocks noChangeAspect="1"/>
          </p:cNvPicPr>
          <p:nvPr/>
        </p:nvPicPr>
        <p:blipFill>
          <a:blip r:embed="rId2"/>
          <a:srcRect t="1847" r="-2" b="2389"/>
          <a:stretch>
            <a:fillRect/>
          </a:stretch>
        </p:blipFill>
        <p:spPr>
          <a:xfrm>
            <a:off x="655803" y="566413"/>
            <a:ext cx="10989393" cy="5682768"/>
          </a:xfrm>
          <a:custGeom>
            <a:avLst/>
            <a:gdLst/>
            <a:ahLst/>
            <a:cxnLst/>
            <a:rect l="l" t="t" r="r" b="b"/>
            <a:pathLst>
              <a:path w="10989393" h="5682768">
                <a:moveTo>
                  <a:pt x="8876164" y="0"/>
                </a:moveTo>
                <a:cubicBezTo>
                  <a:pt x="8876164" y="0"/>
                  <a:pt x="8876164" y="0"/>
                  <a:pt x="10361638" y="73232"/>
                </a:cubicBezTo>
                <a:cubicBezTo>
                  <a:pt x="10820117" y="146463"/>
                  <a:pt x="11021848" y="439389"/>
                  <a:pt x="10985170" y="937364"/>
                </a:cubicBezTo>
                <a:cubicBezTo>
                  <a:pt x="10985170" y="937364"/>
                  <a:pt x="10985170" y="937364"/>
                  <a:pt x="10948491" y="1742911"/>
                </a:cubicBezTo>
                <a:cubicBezTo>
                  <a:pt x="10966830" y="2021191"/>
                  <a:pt x="10985170" y="2709567"/>
                  <a:pt x="10985170" y="3778748"/>
                </a:cubicBezTo>
                <a:cubicBezTo>
                  <a:pt x="10985170" y="4144906"/>
                  <a:pt x="10985170" y="4437832"/>
                  <a:pt x="10966830" y="4657527"/>
                </a:cubicBezTo>
                <a:cubicBezTo>
                  <a:pt x="10985170" y="4730758"/>
                  <a:pt x="10985170" y="4803990"/>
                  <a:pt x="10985170" y="4891868"/>
                </a:cubicBezTo>
                <a:cubicBezTo>
                  <a:pt x="10985170" y="5067623"/>
                  <a:pt x="10966830" y="5199440"/>
                  <a:pt x="10930152" y="5301964"/>
                </a:cubicBezTo>
                <a:cubicBezTo>
                  <a:pt x="10893474" y="5404488"/>
                  <a:pt x="10801778" y="5477720"/>
                  <a:pt x="10636725" y="5550951"/>
                </a:cubicBezTo>
                <a:cubicBezTo>
                  <a:pt x="10471673" y="5624183"/>
                  <a:pt x="10214924" y="5653476"/>
                  <a:pt x="9866480" y="5653476"/>
                </a:cubicBezTo>
                <a:cubicBezTo>
                  <a:pt x="9866480" y="5653476"/>
                  <a:pt x="9866480" y="5653476"/>
                  <a:pt x="3759533" y="5653476"/>
                </a:cubicBezTo>
                <a:cubicBezTo>
                  <a:pt x="3759533" y="5653476"/>
                  <a:pt x="3759533" y="5653476"/>
                  <a:pt x="2127345" y="5682768"/>
                </a:cubicBezTo>
                <a:cubicBezTo>
                  <a:pt x="2127345" y="5682768"/>
                  <a:pt x="2127345" y="5682768"/>
                  <a:pt x="623533" y="5609537"/>
                </a:cubicBezTo>
                <a:cubicBezTo>
                  <a:pt x="165053" y="5521659"/>
                  <a:pt x="-36678" y="5243379"/>
                  <a:pt x="18340" y="4745404"/>
                </a:cubicBezTo>
                <a:cubicBezTo>
                  <a:pt x="18340" y="4745404"/>
                  <a:pt x="18340" y="4745404"/>
                  <a:pt x="55018" y="3939857"/>
                </a:cubicBezTo>
                <a:cubicBezTo>
                  <a:pt x="18340" y="3661577"/>
                  <a:pt x="18340" y="2973201"/>
                  <a:pt x="18340" y="1889374"/>
                </a:cubicBezTo>
                <a:cubicBezTo>
                  <a:pt x="18340" y="1537863"/>
                  <a:pt x="18340" y="1244936"/>
                  <a:pt x="18340" y="1025242"/>
                </a:cubicBezTo>
                <a:cubicBezTo>
                  <a:pt x="18340" y="952010"/>
                  <a:pt x="0" y="878779"/>
                  <a:pt x="0" y="790901"/>
                </a:cubicBezTo>
                <a:cubicBezTo>
                  <a:pt x="0" y="615145"/>
                  <a:pt x="18340" y="468682"/>
                  <a:pt x="55018" y="380804"/>
                </a:cubicBezTo>
                <a:cubicBezTo>
                  <a:pt x="91696" y="278280"/>
                  <a:pt x="183392" y="190402"/>
                  <a:pt x="348445" y="131817"/>
                </a:cubicBezTo>
                <a:cubicBezTo>
                  <a:pt x="513497" y="58585"/>
                  <a:pt x="770246" y="29293"/>
                  <a:pt x="1118690" y="29293"/>
                </a:cubicBezTo>
                <a:cubicBezTo>
                  <a:pt x="1118690" y="29293"/>
                  <a:pt x="1118690" y="29293"/>
                  <a:pt x="7225638" y="29293"/>
                </a:cubicBezTo>
                <a:cubicBezTo>
                  <a:pt x="7225638" y="29293"/>
                  <a:pt x="7225638" y="29293"/>
                  <a:pt x="8876164" y="0"/>
                </a:cubicBezTo>
                <a:close/>
              </a:path>
            </a:pathLst>
          </a:custGeom>
        </p:spPr>
      </p:pic>
    </p:spTree>
    <p:extLst>
      <p:ext uri="{BB962C8B-B14F-4D97-AF65-F5344CB8AC3E}">
        <p14:creationId xmlns:p14="http://schemas.microsoft.com/office/powerpoint/2010/main" val="242201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5F620E5-6D47-59A7-E40A-F3D4BB9FAC4B}"/>
              </a:ext>
            </a:extLst>
          </p:cNvPr>
          <p:cNvPicPr>
            <a:picLocks noChangeAspect="1"/>
          </p:cNvPicPr>
          <p:nvPr/>
        </p:nvPicPr>
        <p:blipFill>
          <a:blip r:embed="rId2"/>
          <a:srcRect l="13114" r="12237" b="-1"/>
          <a:stretch/>
        </p:blipFill>
        <p:spPr>
          <a:xfrm>
            <a:off x="3068" y="10"/>
            <a:ext cx="12188932" cy="6857990"/>
          </a:xfrm>
          <a:prstGeom prst="rect">
            <a:avLst/>
          </a:prstGeom>
        </p:spPr>
      </p:pic>
      <p:sp>
        <p:nvSpPr>
          <p:cNvPr id="2" name="Titre 1">
            <a:extLst>
              <a:ext uri="{FF2B5EF4-FFF2-40B4-BE49-F238E27FC236}">
                <a16:creationId xmlns:a16="http://schemas.microsoft.com/office/drawing/2014/main" id="{CC4F974B-A10B-3D6C-A53B-42D5422C92AA}"/>
              </a:ext>
            </a:extLst>
          </p:cNvPr>
          <p:cNvSpPr>
            <a:spLocks noGrp="1"/>
          </p:cNvSpPr>
          <p:nvPr>
            <p:ph type="title"/>
          </p:nvPr>
        </p:nvSpPr>
        <p:spPr>
          <a:xfrm>
            <a:off x="732253" y="931743"/>
            <a:ext cx="5497286" cy="3145974"/>
          </a:xfrm>
        </p:spPr>
        <p:txBody>
          <a:bodyPr vert="horz" wrap="square" lIns="0" tIns="0" rIns="0" bIns="0" rtlCol="0" anchor="b" anchorCtr="0">
            <a:normAutofit/>
          </a:bodyPr>
          <a:lstStyle/>
          <a:p>
            <a:pPr algn="ctr">
              <a:lnSpc>
                <a:spcPct val="100000"/>
              </a:lnSpc>
            </a:pPr>
            <a:r>
              <a:rPr lang="fr-BE" sz="5600" spc="-100" noProof="0" dirty="0"/>
              <a:t>Un cerveau, c’est </a:t>
            </a:r>
            <a:br>
              <a:rPr lang="fr-BE" sz="5600" spc="-100" noProof="0" dirty="0"/>
            </a:br>
            <a:r>
              <a:rPr lang="fr-BE" sz="6700" spc="-100" noProof="0" dirty="0"/>
              <a:t>100 milliards </a:t>
            </a:r>
            <a:br>
              <a:rPr lang="fr-BE" sz="6700" spc="-100" noProof="0" dirty="0"/>
            </a:br>
            <a:r>
              <a:rPr lang="fr-BE" sz="5600" spc="-100" noProof="0" dirty="0"/>
              <a:t>de neurones qui pulsent!</a:t>
            </a:r>
          </a:p>
        </p:txBody>
      </p:sp>
    </p:spTree>
    <p:extLst>
      <p:ext uri="{BB962C8B-B14F-4D97-AF65-F5344CB8AC3E}">
        <p14:creationId xmlns:p14="http://schemas.microsoft.com/office/powerpoint/2010/main" val="79086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9F99CD0-3BE0-6AD0-0762-D822B3501663}"/>
              </a:ext>
            </a:extLst>
          </p:cNvPr>
          <p:cNvPicPr>
            <a:picLocks noChangeAspect="1"/>
          </p:cNvPicPr>
          <p:nvPr/>
        </p:nvPicPr>
        <p:blipFill>
          <a:blip r:embed="rId2"/>
          <a:srcRect b="4478"/>
          <a:stretch/>
        </p:blipFill>
        <p:spPr>
          <a:xfrm>
            <a:off x="2530929" y="248599"/>
            <a:ext cx="7560128" cy="6442417"/>
          </a:xfrm>
          <a:prstGeom prst="rect">
            <a:avLst/>
          </a:prstGeom>
        </p:spPr>
      </p:pic>
      <p:sp>
        <p:nvSpPr>
          <p:cNvPr id="6" name="ZoneTexte 5">
            <a:extLst>
              <a:ext uri="{FF2B5EF4-FFF2-40B4-BE49-F238E27FC236}">
                <a16:creationId xmlns:a16="http://schemas.microsoft.com/office/drawing/2014/main" id="{AF3D22D6-F83A-9E22-CE9F-188620DDC9D9}"/>
              </a:ext>
            </a:extLst>
          </p:cNvPr>
          <p:cNvSpPr txBox="1"/>
          <p:nvPr/>
        </p:nvSpPr>
        <p:spPr>
          <a:xfrm>
            <a:off x="5592536" y="4711079"/>
            <a:ext cx="2667462" cy="369332"/>
          </a:xfrm>
          <a:prstGeom prst="rect">
            <a:avLst/>
          </a:prstGeom>
          <a:solidFill>
            <a:srgbClr val="00B050"/>
          </a:solidFill>
        </p:spPr>
        <p:txBody>
          <a:bodyPr wrap="none" rtlCol="0">
            <a:spAutoFit/>
          </a:bodyPr>
          <a:lstStyle/>
          <a:p>
            <a:r>
              <a:rPr lang="fr-BE" b="1" dirty="0"/>
              <a:t>200 millions d’années</a:t>
            </a:r>
          </a:p>
        </p:txBody>
      </p:sp>
      <p:sp>
        <p:nvSpPr>
          <p:cNvPr id="7" name="ZoneTexte 6">
            <a:extLst>
              <a:ext uri="{FF2B5EF4-FFF2-40B4-BE49-F238E27FC236}">
                <a16:creationId xmlns:a16="http://schemas.microsoft.com/office/drawing/2014/main" id="{92627318-06B3-D15E-8C44-0FCE836D2E03}"/>
              </a:ext>
            </a:extLst>
          </p:cNvPr>
          <p:cNvSpPr txBox="1"/>
          <p:nvPr/>
        </p:nvSpPr>
        <p:spPr>
          <a:xfrm>
            <a:off x="7700166" y="2823476"/>
            <a:ext cx="2521588" cy="646331"/>
          </a:xfrm>
          <a:prstGeom prst="rect">
            <a:avLst/>
          </a:prstGeom>
          <a:solidFill>
            <a:srgbClr val="FF5050"/>
          </a:solidFill>
        </p:spPr>
        <p:txBody>
          <a:bodyPr wrap="none" rtlCol="0">
            <a:spAutoFit/>
          </a:bodyPr>
          <a:lstStyle/>
          <a:p>
            <a:r>
              <a:rPr lang="fr-BE" b="1" dirty="0"/>
              <a:t>60 millions d’années</a:t>
            </a:r>
          </a:p>
          <a:p>
            <a:r>
              <a:rPr lang="fr-BE" b="1" dirty="0"/>
              <a:t>Paléo-mammifère</a:t>
            </a:r>
          </a:p>
        </p:txBody>
      </p:sp>
      <p:sp>
        <p:nvSpPr>
          <p:cNvPr id="9" name="ZoneTexte 8">
            <a:extLst>
              <a:ext uri="{FF2B5EF4-FFF2-40B4-BE49-F238E27FC236}">
                <a16:creationId xmlns:a16="http://schemas.microsoft.com/office/drawing/2014/main" id="{973125C6-6FEB-55AD-946E-E7C1678DCE1A}"/>
              </a:ext>
            </a:extLst>
          </p:cNvPr>
          <p:cNvSpPr txBox="1"/>
          <p:nvPr/>
        </p:nvSpPr>
        <p:spPr>
          <a:xfrm>
            <a:off x="3295255" y="435427"/>
            <a:ext cx="3280065" cy="646331"/>
          </a:xfrm>
          <a:prstGeom prst="rect">
            <a:avLst/>
          </a:prstGeom>
          <a:solidFill>
            <a:srgbClr val="FFCC66"/>
          </a:solidFill>
        </p:spPr>
        <p:txBody>
          <a:bodyPr wrap="none" rtlCol="0">
            <a:spAutoFit/>
          </a:bodyPr>
          <a:lstStyle/>
          <a:p>
            <a:pPr algn="ctr"/>
            <a:r>
              <a:rPr lang="fr-BE" b="1" dirty="0">
                <a:solidFill>
                  <a:schemeClr val="bg1"/>
                </a:solidFill>
              </a:rPr>
              <a:t>quelques millions d’années</a:t>
            </a:r>
          </a:p>
          <a:p>
            <a:pPr algn="ctr"/>
            <a:r>
              <a:rPr lang="fr-BE" b="1" dirty="0">
                <a:solidFill>
                  <a:schemeClr val="bg1"/>
                </a:solidFill>
              </a:rPr>
              <a:t>Néo-mammifère</a:t>
            </a:r>
          </a:p>
        </p:txBody>
      </p:sp>
    </p:spTree>
    <p:extLst>
      <p:ext uri="{BB962C8B-B14F-4D97-AF65-F5344CB8AC3E}">
        <p14:creationId xmlns:p14="http://schemas.microsoft.com/office/powerpoint/2010/main" val="93277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5A76FF6-0974-B6F4-1D2D-EB0FC8259806}"/>
              </a:ext>
            </a:extLst>
          </p:cNvPr>
          <p:cNvPicPr>
            <a:picLocks noChangeAspect="1"/>
          </p:cNvPicPr>
          <p:nvPr/>
        </p:nvPicPr>
        <p:blipFill>
          <a:blip r:embed="rId2"/>
          <a:stretch>
            <a:fillRect/>
          </a:stretch>
        </p:blipFill>
        <p:spPr>
          <a:xfrm>
            <a:off x="1357194" y="480805"/>
            <a:ext cx="8864492" cy="5533126"/>
          </a:xfrm>
          <a:prstGeom prst="rect">
            <a:avLst/>
          </a:prstGeom>
        </p:spPr>
      </p:pic>
    </p:spTree>
    <p:extLst>
      <p:ext uri="{BB962C8B-B14F-4D97-AF65-F5344CB8AC3E}">
        <p14:creationId xmlns:p14="http://schemas.microsoft.com/office/powerpoint/2010/main" val="3314071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7F1EE72-2416-CC92-C275-15C406E6A5C7}"/>
              </a:ext>
            </a:extLst>
          </p:cNvPr>
          <p:cNvPicPr>
            <a:picLocks noChangeAspect="1"/>
          </p:cNvPicPr>
          <p:nvPr/>
        </p:nvPicPr>
        <p:blipFill>
          <a:blip r:embed="rId2"/>
          <a:stretch>
            <a:fillRect/>
          </a:stretch>
        </p:blipFill>
        <p:spPr>
          <a:xfrm>
            <a:off x="268604" y="1910264"/>
            <a:ext cx="7592985" cy="2574092"/>
          </a:xfrm>
          <a:prstGeom prst="rect">
            <a:avLst/>
          </a:prstGeom>
        </p:spPr>
      </p:pic>
      <p:pic>
        <p:nvPicPr>
          <p:cNvPr id="7" name="Image 6">
            <a:extLst>
              <a:ext uri="{FF2B5EF4-FFF2-40B4-BE49-F238E27FC236}">
                <a16:creationId xmlns:a16="http://schemas.microsoft.com/office/drawing/2014/main" id="{C52911FD-26BE-11C3-916C-C9DA8CD00AAD}"/>
              </a:ext>
            </a:extLst>
          </p:cNvPr>
          <p:cNvPicPr>
            <a:picLocks noChangeAspect="1"/>
          </p:cNvPicPr>
          <p:nvPr/>
        </p:nvPicPr>
        <p:blipFill>
          <a:blip r:embed="rId3"/>
          <a:stretch>
            <a:fillRect/>
          </a:stretch>
        </p:blipFill>
        <p:spPr>
          <a:xfrm>
            <a:off x="8126904" y="1138777"/>
            <a:ext cx="3434508" cy="652364"/>
          </a:xfrm>
          <a:prstGeom prst="rect">
            <a:avLst/>
          </a:prstGeom>
          <a:solidFill>
            <a:srgbClr val="FFFFFF"/>
          </a:solidFill>
        </p:spPr>
      </p:pic>
      <p:pic>
        <p:nvPicPr>
          <p:cNvPr id="9" name="Image 8">
            <a:extLst>
              <a:ext uri="{FF2B5EF4-FFF2-40B4-BE49-F238E27FC236}">
                <a16:creationId xmlns:a16="http://schemas.microsoft.com/office/drawing/2014/main" id="{26BC84C9-BAB4-5D3E-0198-F1932BEDEF9B}"/>
              </a:ext>
            </a:extLst>
          </p:cNvPr>
          <p:cNvPicPr>
            <a:picLocks noChangeAspect="1"/>
          </p:cNvPicPr>
          <p:nvPr/>
        </p:nvPicPr>
        <p:blipFill>
          <a:blip r:embed="rId4"/>
          <a:stretch>
            <a:fillRect/>
          </a:stretch>
        </p:blipFill>
        <p:spPr>
          <a:xfrm>
            <a:off x="8126904" y="4195053"/>
            <a:ext cx="3228837" cy="1154444"/>
          </a:xfrm>
          <a:prstGeom prst="rect">
            <a:avLst/>
          </a:prstGeom>
          <a:solidFill>
            <a:srgbClr val="FFFFFF"/>
          </a:solidFill>
        </p:spPr>
      </p:pic>
      <p:pic>
        <p:nvPicPr>
          <p:cNvPr id="11" name="Image 10">
            <a:extLst>
              <a:ext uri="{FF2B5EF4-FFF2-40B4-BE49-F238E27FC236}">
                <a16:creationId xmlns:a16="http://schemas.microsoft.com/office/drawing/2014/main" id="{4177AD15-2B12-9F47-29AF-D747132F168C}"/>
              </a:ext>
            </a:extLst>
          </p:cNvPr>
          <p:cNvPicPr>
            <a:picLocks noChangeAspect="1"/>
          </p:cNvPicPr>
          <p:nvPr/>
        </p:nvPicPr>
        <p:blipFill>
          <a:blip r:embed="rId5"/>
          <a:stretch>
            <a:fillRect/>
          </a:stretch>
        </p:blipFill>
        <p:spPr>
          <a:xfrm>
            <a:off x="8033773" y="2485198"/>
            <a:ext cx="3620769" cy="943802"/>
          </a:xfrm>
          <a:prstGeom prst="rect">
            <a:avLst/>
          </a:prstGeom>
        </p:spPr>
      </p:pic>
      <p:pic>
        <p:nvPicPr>
          <p:cNvPr id="3" name="Image 2">
            <a:extLst>
              <a:ext uri="{FF2B5EF4-FFF2-40B4-BE49-F238E27FC236}">
                <a16:creationId xmlns:a16="http://schemas.microsoft.com/office/drawing/2014/main" id="{31206EDB-4004-3537-BA58-2FF94D608528}"/>
              </a:ext>
            </a:extLst>
          </p:cNvPr>
          <p:cNvPicPr>
            <a:picLocks noChangeAspect="1"/>
          </p:cNvPicPr>
          <p:nvPr/>
        </p:nvPicPr>
        <p:blipFill>
          <a:blip r:embed="rId6"/>
          <a:stretch>
            <a:fillRect/>
          </a:stretch>
        </p:blipFill>
        <p:spPr>
          <a:xfrm>
            <a:off x="688648" y="3787770"/>
            <a:ext cx="1262815" cy="430190"/>
          </a:xfrm>
          <a:prstGeom prst="rect">
            <a:avLst/>
          </a:prstGeom>
        </p:spPr>
      </p:pic>
      <p:cxnSp>
        <p:nvCxnSpPr>
          <p:cNvPr id="6" name="Connecteur droit 5">
            <a:extLst>
              <a:ext uri="{FF2B5EF4-FFF2-40B4-BE49-F238E27FC236}">
                <a16:creationId xmlns:a16="http://schemas.microsoft.com/office/drawing/2014/main" id="{AEA3FCAE-CE12-BC08-5071-DD24363B6B0A}"/>
              </a:ext>
            </a:extLst>
          </p:cNvPr>
          <p:cNvCxnSpPr>
            <a:cxnSpLocks/>
          </p:cNvCxnSpPr>
          <p:nvPr/>
        </p:nvCxnSpPr>
        <p:spPr>
          <a:xfrm flipV="1">
            <a:off x="7480589" y="1677672"/>
            <a:ext cx="955840" cy="7440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78172586-6D89-BE0C-1A1B-23CA024A6186}"/>
              </a:ext>
            </a:extLst>
          </p:cNvPr>
          <p:cNvCxnSpPr>
            <a:cxnSpLocks/>
          </p:cNvCxnSpPr>
          <p:nvPr/>
        </p:nvCxnSpPr>
        <p:spPr>
          <a:xfrm>
            <a:off x="7130143" y="2927365"/>
            <a:ext cx="996761" cy="297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DC32897F-8BDA-D15C-F4E0-08356A069019}"/>
              </a:ext>
            </a:extLst>
          </p:cNvPr>
          <p:cNvCxnSpPr>
            <a:cxnSpLocks/>
          </p:cNvCxnSpPr>
          <p:nvPr/>
        </p:nvCxnSpPr>
        <p:spPr>
          <a:xfrm>
            <a:off x="7480589" y="3570514"/>
            <a:ext cx="857868" cy="9138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33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8E28A82-13F6-F2B6-88EA-495EDCBAA306}"/>
              </a:ext>
            </a:extLst>
          </p:cNvPr>
          <p:cNvSpPr txBox="1"/>
          <p:nvPr/>
        </p:nvSpPr>
        <p:spPr>
          <a:xfrm>
            <a:off x="941482" y="332076"/>
            <a:ext cx="10894521" cy="523220"/>
          </a:xfrm>
          <a:prstGeom prst="rect">
            <a:avLst/>
          </a:prstGeom>
          <a:noFill/>
        </p:spPr>
        <p:txBody>
          <a:bodyPr wrap="none" rtlCol="0">
            <a:spAutoFit/>
          </a:bodyPr>
          <a:lstStyle/>
          <a:p>
            <a:r>
              <a:rPr lang="fr-BE" sz="2800" dirty="0"/>
              <a:t>La structure du cerveau et la fonction des aires cérébrales (HG)</a:t>
            </a:r>
          </a:p>
        </p:txBody>
      </p:sp>
      <p:sp>
        <p:nvSpPr>
          <p:cNvPr id="5" name="ZoneTexte 4">
            <a:extLst>
              <a:ext uri="{FF2B5EF4-FFF2-40B4-BE49-F238E27FC236}">
                <a16:creationId xmlns:a16="http://schemas.microsoft.com/office/drawing/2014/main" id="{DAA3DFB3-2FF5-716C-8D45-E3120DB12E40}"/>
              </a:ext>
            </a:extLst>
          </p:cNvPr>
          <p:cNvSpPr txBox="1"/>
          <p:nvPr/>
        </p:nvSpPr>
        <p:spPr>
          <a:xfrm>
            <a:off x="7859280" y="5602594"/>
            <a:ext cx="3873887" cy="923330"/>
          </a:xfrm>
          <a:prstGeom prst="rect">
            <a:avLst/>
          </a:prstGeom>
          <a:noFill/>
        </p:spPr>
        <p:txBody>
          <a:bodyPr wrap="square">
            <a:spAutoFit/>
          </a:bodyPr>
          <a:lstStyle/>
          <a:p>
            <a:r>
              <a:rPr lang="fr-BE" sz="1800" dirty="0">
                <a:effectLst/>
                <a:latin typeface="Calibri" panose="020F0502020204030204" pitchFamily="34" charset="0"/>
                <a:ea typeface="Calibri" panose="020F0502020204030204" pitchFamily="34" charset="0"/>
                <a:cs typeface="Times New Roman" panose="02020603050405020304" pitchFamily="18" charset="0"/>
              </a:rPr>
              <a:t>Source: Houdé, O. et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Borst</a:t>
            </a:r>
            <a:r>
              <a:rPr lang="fr-BE" sz="1800" dirty="0">
                <a:effectLst/>
                <a:latin typeface="Calibri" panose="020F0502020204030204" pitchFamily="34" charset="0"/>
                <a:ea typeface="Calibri" panose="020F0502020204030204" pitchFamily="34" charset="0"/>
                <a:cs typeface="Times New Roman" panose="02020603050405020304" pitchFamily="18" charset="0"/>
              </a:rPr>
              <a:t>, G. (2018). Le cerveau et les apprentissages (p161). Éditions Nathan </a:t>
            </a:r>
            <a:endParaRPr lang="fr-BE" dirty="0"/>
          </a:p>
        </p:txBody>
      </p:sp>
      <p:sp>
        <p:nvSpPr>
          <p:cNvPr id="2" name="ZoneTexte 1">
            <a:extLst>
              <a:ext uri="{FF2B5EF4-FFF2-40B4-BE49-F238E27FC236}">
                <a16:creationId xmlns:a16="http://schemas.microsoft.com/office/drawing/2014/main" id="{99B95CCB-07CA-ECCD-5CA0-D3962DC1D853}"/>
              </a:ext>
            </a:extLst>
          </p:cNvPr>
          <p:cNvSpPr txBox="1"/>
          <p:nvPr/>
        </p:nvSpPr>
        <p:spPr>
          <a:xfrm>
            <a:off x="607423" y="5657671"/>
            <a:ext cx="7663541" cy="923330"/>
          </a:xfrm>
          <a:prstGeom prst="rect">
            <a:avLst/>
          </a:prstGeom>
          <a:noFill/>
        </p:spPr>
        <p:txBody>
          <a:bodyPr wrap="square" rtlCol="0">
            <a:spAutoFit/>
          </a:bodyPr>
          <a:lstStyle/>
          <a:p>
            <a:r>
              <a:rPr lang="fr-BE" b="1" dirty="0"/>
              <a:t>TEP</a:t>
            </a:r>
            <a:r>
              <a:rPr lang="fr-BE" dirty="0"/>
              <a:t> (tomographie par émission de positrons)</a:t>
            </a:r>
          </a:p>
          <a:p>
            <a:r>
              <a:rPr lang="fr-BE" b="1" dirty="0"/>
              <a:t>IRMf</a:t>
            </a:r>
            <a:r>
              <a:rPr lang="fr-BE" dirty="0"/>
              <a:t> (imagerie par résonance magnétique fonctionnelle)</a:t>
            </a:r>
          </a:p>
          <a:p>
            <a:r>
              <a:rPr lang="fr-BE" b="1" dirty="0"/>
              <a:t>STED </a:t>
            </a:r>
            <a:r>
              <a:rPr lang="fr-BE" dirty="0"/>
              <a:t>(imagerie en super résolution)</a:t>
            </a:r>
          </a:p>
        </p:txBody>
      </p:sp>
      <p:pic>
        <p:nvPicPr>
          <p:cNvPr id="9" name="Image 8">
            <a:extLst>
              <a:ext uri="{FF2B5EF4-FFF2-40B4-BE49-F238E27FC236}">
                <a16:creationId xmlns:a16="http://schemas.microsoft.com/office/drawing/2014/main" id="{B769C641-103D-3242-5C75-CF232C00A18D}"/>
              </a:ext>
            </a:extLst>
          </p:cNvPr>
          <p:cNvPicPr>
            <a:picLocks noChangeAspect="1"/>
          </p:cNvPicPr>
          <p:nvPr/>
        </p:nvPicPr>
        <p:blipFill>
          <a:blip r:embed="rId2"/>
          <a:stretch>
            <a:fillRect/>
          </a:stretch>
        </p:blipFill>
        <p:spPr>
          <a:xfrm>
            <a:off x="941482" y="968386"/>
            <a:ext cx="10018768" cy="4536255"/>
          </a:xfrm>
          <a:prstGeom prst="rect">
            <a:avLst/>
          </a:prstGeom>
        </p:spPr>
      </p:pic>
    </p:spTree>
    <p:extLst>
      <p:ext uri="{BB962C8B-B14F-4D97-AF65-F5344CB8AC3E}">
        <p14:creationId xmlns:p14="http://schemas.microsoft.com/office/powerpoint/2010/main" val="318829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erveau&#10;&#10;Le contenu généré par l’IA peut être incorrect.">
            <a:extLst>
              <a:ext uri="{FF2B5EF4-FFF2-40B4-BE49-F238E27FC236}">
                <a16:creationId xmlns:a16="http://schemas.microsoft.com/office/drawing/2014/main" id="{2394A702-90C1-53BA-F407-251AA6466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082" y="733078"/>
            <a:ext cx="11085835" cy="4574722"/>
          </a:xfrm>
          <a:prstGeom prst="rect">
            <a:avLst/>
          </a:prstGeom>
        </p:spPr>
      </p:pic>
      <p:sp>
        <p:nvSpPr>
          <p:cNvPr id="2" name="ZoneTexte 1">
            <a:extLst>
              <a:ext uri="{FF2B5EF4-FFF2-40B4-BE49-F238E27FC236}">
                <a16:creationId xmlns:a16="http://schemas.microsoft.com/office/drawing/2014/main" id="{2F060F97-655C-1A01-AC87-12C2F13E6C6B}"/>
              </a:ext>
            </a:extLst>
          </p:cNvPr>
          <p:cNvSpPr txBox="1"/>
          <p:nvPr/>
        </p:nvSpPr>
        <p:spPr>
          <a:xfrm>
            <a:off x="1557543" y="5599948"/>
            <a:ext cx="8994450" cy="923330"/>
          </a:xfrm>
          <a:prstGeom prst="rect">
            <a:avLst/>
          </a:prstGeom>
          <a:solidFill>
            <a:srgbClr val="FFFFFF"/>
          </a:solidFill>
        </p:spPr>
        <p:txBody>
          <a:bodyPr wrap="none" rtlCol="0">
            <a:spAutoFit/>
          </a:bodyPr>
          <a:lstStyle/>
          <a:p>
            <a:r>
              <a:rPr lang="fr-FR" b="1" dirty="0">
                <a:solidFill>
                  <a:srgbClr val="FF0000"/>
                </a:solidFill>
              </a:rPr>
              <a:t>Il n’y a aucune preuve scientifique qu’on utilise que « 10% » de notre cerveau. </a:t>
            </a:r>
          </a:p>
          <a:p>
            <a:r>
              <a:rPr lang="fr-FR" b="1" dirty="0">
                <a:solidFill>
                  <a:srgbClr val="FF0000"/>
                </a:solidFill>
              </a:rPr>
              <a:t>Même au repos, notre cerveau continue à beaucoup travailler.</a:t>
            </a:r>
          </a:p>
          <a:p>
            <a:r>
              <a:rPr lang="fr-FR" b="1" dirty="0">
                <a:solidFill>
                  <a:srgbClr val="FF0000"/>
                </a:solidFill>
              </a:rPr>
              <a:t>Le pourcentage du cerveau qui travaille dépend de la tâche et de chacun.</a:t>
            </a:r>
            <a:endParaRPr lang="fr-BE" b="1" dirty="0">
              <a:solidFill>
                <a:srgbClr val="FF0000"/>
              </a:solidFill>
            </a:endParaRPr>
          </a:p>
        </p:txBody>
      </p:sp>
    </p:spTree>
    <p:extLst>
      <p:ext uri="{BB962C8B-B14F-4D97-AF65-F5344CB8AC3E}">
        <p14:creationId xmlns:p14="http://schemas.microsoft.com/office/powerpoint/2010/main" val="248131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B607055-4B78-B3F7-4E0E-4BF81C2DA62A}"/>
              </a:ext>
            </a:extLst>
          </p:cNvPr>
          <p:cNvPicPr>
            <a:picLocks noChangeAspect="1"/>
          </p:cNvPicPr>
          <p:nvPr/>
        </p:nvPicPr>
        <p:blipFill>
          <a:blip r:embed="rId2"/>
          <a:stretch>
            <a:fillRect/>
          </a:stretch>
        </p:blipFill>
        <p:spPr>
          <a:xfrm>
            <a:off x="2847889" y="0"/>
            <a:ext cx="9344111" cy="6839013"/>
          </a:xfrm>
          <a:prstGeom prst="rect">
            <a:avLst/>
          </a:prstGeom>
        </p:spPr>
      </p:pic>
      <p:sp>
        <p:nvSpPr>
          <p:cNvPr id="6" name="ZoneTexte 5">
            <a:extLst>
              <a:ext uri="{FF2B5EF4-FFF2-40B4-BE49-F238E27FC236}">
                <a16:creationId xmlns:a16="http://schemas.microsoft.com/office/drawing/2014/main" id="{C7BE88FD-1E6F-B520-41C6-C48B7C680776}"/>
              </a:ext>
            </a:extLst>
          </p:cNvPr>
          <p:cNvSpPr txBox="1"/>
          <p:nvPr/>
        </p:nvSpPr>
        <p:spPr>
          <a:xfrm>
            <a:off x="77821" y="829718"/>
            <a:ext cx="2908571" cy="3046988"/>
          </a:xfrm>
          <a:prstGeom prst="rect">
            <a:avLst/>
          </a:prstGeom>
          <a:noFill/>
        </p:spPr>
        <p:txBody>
          <a:bodyPr wrap="square" rtlCol="0">
            <a:spAutoFit/>
          </a:bodyPr>
          <a:lstStyle/>
          <a:p>
            <a:r>
              <a:rPr lang="fr-FR" sz="2400" dirty="0"/>
              <a:t>Rappels et consolidation en mémoire à long terme</a:t>
            </a:r>
          </a:p>
          <a:p>
            <a:endParaRPr lang="fr-FR" sz="2400" dirty="0"/>
          </a:p>
          <a:p>
            <a:r>
              <a:rPr lang="fr-FR" sz="2400" b="1" dirty="0"/>
              <a:t>Règle du 1, 3, 6, 12</a:t>
            </a:r>
          </a:p>
          <a:p>
            <a:r>
              <a:rPr lang="fr-FR" sz="2400" dirty="0"/>
              <a:t>J1 J3 J6 J12</a:t>
            </a:r>
          </a:p>
          <a:p>
            <a:r>
              <a:rPr lang="fr-FR" sz="2400" dirty="0"/>
              <a:t>M1 M3 M6 (M12)</a:t>
            </a:r>
            <a:endParaRPr lang="fr-BE" sz="2400" dirty="0"/>
          </a:p>
        </p:txBody>
      </p:sp>
    </p:spTree>
    <p:extLst>
      <p:ext uri="{BB962C8B-B14F-4D97-AF65-F5344CB8AC3E}">
        <p14:creationId xmlns:p14="http://schemas.microsoft.com/office/powerpoint/2010/main" val="123083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BECF62-7D87-ACF7-EA19-F7EDD4F93155}"/>
              </a:ext>
            </a:extLst>
          </p:cNvPr>
          <p:cNvSpPr>
            <a:spLocks noGrp="1"/>
          </p:cNvSpPr>
          <p:nvPr>
            <p:ph type="title"/>
          </p:nvPr>
        </p:nvSpPr>
        <p:spPr>
          <a:xfrm>
            <a:off x="1040861" y="483011"/>
            <a:ext cx="10525326" cy="3660971"/>
          </a:xfrm>
        </p:spPr>
        <p:txBody>
          <a:bodyPr>
            <a:normAutofit fontScale="90000"/>
          </a:bodyPr>
          <a:lstStyle/>
          <a:p>
            <a:pPr algn="ctr"/>
            <a:r>
              <a:rPr lang="fr-BE" sz="5600" dirty="0"/>
              <a:t>Aude VERSCHUEREN</a:t>
            </a:r>
            <a:br>
              <a:rPr lang="fr-BE" dirty="0"/>
            </a:br>
            <a:br>
              <a:rPr lang="fr-BE" dirty="0"/>
            </a:br>
            <a:r>
              <a:rPr lang="fr-BE" dirty="0"/>
              <a:t>Enseignante depuis 2003</a:t>
            </a:r>
            <a:br>
              <a:rPr lang="fr-BE" dirty="0"/>
            </a:br>
            <a:br>
              <a:rPr lang="fr-BE" dirty="0"/>
            </a:br>
            <a:r>
              <a:rPr lang="fr-BE" u="sng" dirty="0"/>
              <a:t>Niveaux</a:t>
            </a:r>
            <a:r>
              <a:rPr lang="fr-BE" dirty="0"/>
              <a:t>: Instit maternelle à la promotion sociale</a:t>
            </a:r>
            <a:br>
              <a:rPr lang="fr-BE" dirty="0"/>
            </a:br>
            <a:br>
              <a:rPr lang="fr-BE" dirty="0"/>
            </a:br>
            <a:r>
              <a:rPr lang="fr-BE" u="sng" dirty="0"/>
              <a:t>Disciplines</a:t>
            </a:r>
            <a:r>
              <a:rPr lang="fr-BE" dirty="0"/>
              <a:t>: Ang-</a:t>
            </a:r>
            <a:r>
              <a:rPr lang="fr-BE" dirty="0" err="1"/>
              <a:t>Néerl</a:t>
            </a:r>
            <a:r>
              <a:rPr lang="fr-BE" dirty="0"/>
              <a:t>, Sciences DI, Chimie au DS, un peu d’Histoire et de Géo, un soupçon d’Informatique et de cours Artistiques…</a:t>
            </a:r>
          </a:p>
        </p:txBody>
      </p:sp>
    </p:spTree>
    <p:extLst>
      <p:ext uri="{BB962C8B-B14F-4D97-AF65-F5344CB8AC3E}">
        <p14:creationId xmlns:p14="http://schemas.microsoft.com/office/powerpoint/2010/main" val="2835597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6A6C7FD-D835-92B4-444C-DB4879EF1ABD}"/>
              </a:ext>
            </a:extLst>
          </p:cNvPr>
          <p:cNvSpPr txBox="1"/>
          <p:nvPr/>
        </p:nvSpPr>
        <p:spPr>
          <a:xfrm>
            <a:off x="300187" y="155644"/>
            <a:ext cx="2467780" cy="5632311"/>
          </a:xfrm>
          <a:prstGeom prst="rect">
            <a:avLst/>
          </a:prstGeom>
          <a:noFill/>
        </p:spPr>
        <p:txBody>
          <a:bodyPr wrap="square" rtlCol="0">
            <a:spAutoFit/>
          </a:bodyPr>
          <a:lstStyle/>
          <a:p>
            <a:r>
              <a:rPr lang="fr-BE" sz="2400" b="1" kern="100" dirty="0">
                <a:effectLst/>
                <a:latin typeface="Aptos" panose="020B0004020202020204" pitchFamily="34" charset="0"/>
                <a:ea typeface="Aptos" panose="020B0004020202020204" pitchFamily="34" charset="0"/>
                <a:cs typeface="Times New Roman" panose="02020603050405020304" pitchFamily="18" charset="0"/>
              </a:rPr>
              <a:t>Hémisphère gauche </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(HG) :  fonctions logiques, analytiques et verbales, telles que le langage, le raisonnement et les mathématiques, siège de la pensée critique et de l'organisation.</a:t>
            </a:r>
          </a:p>
          <a:p>
            <a:endParaRPr lang="fr-BE" sz="2400" dirty="0"/>
          </a:p>
        </p:txBody>
      </p:sp>
      <p:sp>
        <p:nvSpPr>
          <p:cNvPr id="3" name="ZoneTexte 2">
            <a:extLst>
              <a:ext uri="{FF2B5EF4-FFF2-40B4-BE49-F238E27FC236}">
                <a16:creationId xmlns:a16="http://schemas.microsoft.com/office/drawing/2014/main" id="{72B36716-0044-4792-A651-EF1A81EA2BA8}"/>
              </a:ext>
            </a:extLst>
          </p:cNvPr>
          <p:cNvSpPr txBox="1"/>
          <p:nvPr/>
        </p:nvSpPr>
        <p:spPr>
          <a:xfrm>
            <a:off x="9173184" y="67039"/>
            <a:ext cx="2718630" cy="6006388"/>
          </a:xfrm>
          <a:prstGeom prst="rect">
            <a:avLst/>
          </a:prstGeom>
          <a:noFill/>
        </p:spPr>
        <p:txBody>
          <a:bodyPr wrap="square" rtlCol="0">
            <a:spAutoFit/>
          </a:bodyPr>
          <a:lstStyle/>
          <a:p>
            <a:pPr>
              <a:lnSpc>
                <a:spcPct val="107000"/>
              </a:lnSpc>
              <a:spcAft>
                <a:spcPts val="800"/>
              </a:spcAft>
            </a:pPr>
            <a:r>
              <a:rPr lang="fr-BE" sz="2400" b="1" kern="100" dirty="0">
                <a:effectLst/>
                <a:latin typeface="Aptos" panose="020B0004020202020204" pitchFamily="34" charset="0"/>
                <a:ea typeface="Aptos" panose="020B0004020202020204" pitchFamily="34" charset="0"/>
                <a:cs typeface="Times New Roman" panose="02020603050405020304" pitchFamily="18" charset="0"/>
              </a:rPr>
              <a:t>Hémisphère droit </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(HD) :  fonctions créatives et intuitives, comme l'art, la musique, la perception spatiale et la reconnaissance des visages. Il joue également un rôle dans la compréhension des émotions et des contextes sociaux.</a:t>
            </a:r>
          </a:p>
        </p:txBody>
      </p:sp>
      <p:pic>
        <p:nvPicPr>
          <p:cNvPr id="5" name="Image 4">
            <a:extLst>
              <a:ext uri="{FF2B5EF4-FFF2-40B4-BE49-F238E27FC236}">
                <a16:creationId xmlns:a16="http://schemas.microsoft.com/office/drawing/2014/main" id="{0297FCD6-32DE-1BC6-687D-A1140F1B26A9}"/>
              </a:ext>
            </a:extLst>
          </p:cNvPr>
          <p:cNvPicPr>
            <a:picLocks noChangeAspect="1"/>
          </p:cNvPicPr>
          <p:nvPr/>
        </p:nvPicPr>
        <p:blipFill>
          <a:blip r:embed="rId2"/>
          <a:srcRect t="6540"/>
          <a:stretch/>
        </p:blipFill>
        <p:spPr>
          <a:xfrm>
            <a:off x="3143477" y="155644"/>
            <a:ext cx="5747133" cy="5566804"/>
          </a:xfrm>
          <a:prstGeom prst="rect">
            <a:avLst/>
          </a:prstGeom>
        </p:spPr>
      </p:pic>
      <p:sp>
        <p:nvSpPr>
          <p:cNvPr id="7" name="ZoneTexte 6">
            <a:extLst>
              <a:ext uri="{FF2B5EF4-FFF2-40B4-BE49-F238E27FC236}">
                <a16:creationId xmlns:a16="http://schemas.microsoft.com/office/drawing/2014/main" id="{EA7037BB-EE83-3152-1EE2-7A02026E72B5}"/>
              </a:ext>
            </a:extLst>
          </p:cNvPr>
          <p:cNvSpPr txBox="1"/>
          <p:nvPr/>
        </p:nvSpPr>
        <p:spPr>
          <a:xfrm>
            <a:off x="3676901" y="5722448"/>
            <a:ext cx="5747133" cy="523220"/>
          </a:xfrm>
          <a:prstGeom prst="rect">
            <a:avLst/>
          </a:prstGeom>
          <a:noFill/>
        </p:spPr>
        <p:txBody>
          <a:bodyPr wrap="square">
            <a:spAutoFit/>
          </a:bodyPr>
          <a:lstStyle/>
          <a:p>
            <a:r>
              <a:rPr lang="fr-BE" sz="1400" dirty="0"/>
              <a:t>https://blog-un-modele-des-ateliers.com/pensez-comme-leonard-de-vinci-art-et-science/</a:t>
            </a:r>
          </a:p>
        </p:txBody>
      </p:sp>
      <p:sp>
        <p:nvSpPr>
          <p:cNvPr id="4" name="ZoneTexte 3">
            <a:extLst>
              <a:ext uri="{FF2B5EF4-FFF2-40B4-BE49-F238E27FC236}">
                <a16:creationId xmlns:a16="http://schemas.microsoft.com/office/drawing/2014/main" id="{055C5876-FB24-4151-9312-D8DE6046C39D}"/>
              </a:ext>
            </a:extLst>
          </p:cNvPr>
          <p:cNvSpPr txBox="1"/>
          <p:nvPr/>
        </p:nvSpPr>
        <p:spPr>
          <a:xfrm>
            <a:off x="78940" y="6333024"/>
            <a:ext cx="12113060" cy="369332"/>
          </a:xfrm>
          <a:prstGeom prst="rect">
            <a:avLst/>
          </a:prstGeom>
          <a:noFill/>
        </p:spPr>
        <p:txBody>
          <a:bodyPr wrap="none" rtlCol="0">
            <a:spAutoFit/>
          </a:bodyPr>
          <a:lstStyle/>
          <a:p>
            <a:r>
              <a:rPr lang="fr-FR" b="1" dirty="0">
                <a:solidFill>
                  <a:srgbClr val="FF0000"/>
                </a:solidFill>
              </a:rPr>
              <a:t>Il n’y a pas de « prédominance » d’un hémisphère sur l’autre, les deux hémisphères travaillent de concert.</a:t>
            </a:r>
            <a:endParaRPr lang="fr-BE" b="1" dirty="0">
              <a:solidFill>
                <a:srgbClr val="FF0000"/>
              </a:solidFill>
            </a:endParaRPr>
          </a:p>
        </p:txBody>
      </p:sp>
    </p:spTree>
    <p:extLst>
      <p:ext uri="{BB962C8B-B14F-4D97-AF65-F5344CB8AC3E}">
        <p14:creationId xmlns:p14="http://schemas.microsoft.com/office/powerpoint/2010/main" val="2183576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diagramme&#10;&#10;Le contenu généré par l’IA peut être incorrect.">
            <a:extLst>
              <a:ext uri="{FF2B5EF4-FFF2-40B4-BE49-F238E27FC236}">
                <a16:creationId xmlns:a16="http://schemas.microsoft.com/office/drawing/2014/main" id="{882C2452-99A0-8E19-5E5B-F00FC7782497}"/>
              </a:ext>
            </a:extLst>
          </p:cNvPr>
          <p:cNvPicPr>
            <a:picLocks noChangeAspect="1"/>
          </p:cNvPicPr>
          <p:nvPr/>
        </p:nvPicPr>
        <p:blipFill>
          <a:blip r:embed="rId2"/>
          <a:stretch>
            <a:fillRect/>
          </a:stretch>
        </p:blipFill>
        <p:spPr>
          <a:xfrm>
            <a:off x="160904" y="477184"/>
            <a:ext cx="11711742" cy="5515053"/>
          </a:xfrm>
          <a:prstGeom prst="rect">
            <a:avLst/>
          </a:prstGeom>
        </p:spPr>
      </p:pic>
      <p:pic>
        <p:nvPicPr>
          <p:cNvPr id="5" name="Image 4">
            <a:extLst>
              <a:ext uri="{FF2B5EF4-FFF2-40B4-BE49-F238E27FC236}">
                <a16:creationId xmlns:a16="http://schemas.microsoft.com/office/drawing/2014/main" id="{59F67B55-68B9-406A-2B78-243F27E232F6}"/>
              </a:ext>
            </a:extLst>
          </p:cNvPr>
          <p:cNvPicPr>
            <a:picLocks noChangeAspect="1"/>
          </p:cNvPicPr>
          <p:nvPr/>
        </p:nvPicPr>
        <p:blipFill>
          <a:blip r:embed="rId3"/>
          <a:stretch>
            <a:fillRect/>
          </a:stretch>
        </p:blipFill>
        <p:spPr>
          <a:xfrm>
            <a:off x="705912" y="6069968"/>
            <a:ext cx="10621726" cy="621695"/>
          </a:xfrm>
          <a:prstGeom prst="rect">
            <a:avLst/>
          </a:prstGeom>
        </p:spPr>
      </p:pic>
      <p:sp>
        <p:nvSpPr>
          <p:cNvPr id="6" name="Rectangle 5">
            <a:extLst>
              <a:ext uri="{FF2B5EF4-FFF2-40B4-BE49-F238E27FC236}">
                <a16:creationId xmlns:a16="http://schemas.microsoft.com/office/drawing/2014/main" id="{8CC226F2-AA53-14D2-C62F-26AC878932C7}"/>
              </a:ext>
            </a:extLst>
          </p:cNvPr>
          <p:cNvSpPr/>
          <p:nvPr/>
        </p:nvSpPr>
        <p:spPr>
          <a:xfrm>
            <a:off x="924128" y="3998068"/>
            <a:ext cx="2256817" cy="3015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824383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Visage humain, capture d’écran, homme&#10;&#10;Le contenu généré par l’IA peut être incorrect.">
            <a:extLst>
              <a:ext uri="{FF2B5EF4-FFF2-40B4-BE49-F238E27FC236}">
                <a16:creationId xmlns:a16="http://schemas.microsoft.com/office/drawing/2014/main" id="{17AE941D-0F24-AC24-C34D-A1A2176A15FB}"/>
              </a:ext>
            </a:extLst>
          </p:cNvPr>
          <p:cNvPicPr>
            <a:picLocks noChangeAspect="1"/>
          </p:cNvPicPr>
          <p:nvPr/>
        </p:nvPicPr>
        <p:blipFill>
          <a:blip r:embed="rId2"/>
          <a:stretch>
            <a:fillRect/>
          </a:stretch>
        </p:blipFill>
        <p:spPr>
          <a:xfrm>
            <a:off x="184962" y="393970"/>
            <a:ext cx="11822076" cy="6070059"/>
          </a:xfrm>
          <a:prstGeom prst="rect">
            <a:avLst/>
          </a:prstGeom>
        </p:spPr>
      </p:pic>
    </p:spTree>
    <p:extLst>
      <p:ext uri="{BB962C8B-B14F-4D97-AF65-F5344CB8AC3E}">
        <p14:creationId xmlns:p14="http://schemas.microsoft.com/office/powerpoint/2010/main" val="2213693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Le contenu généré par l’IA peut être incorrect.">
            <a:extLst>
              <a:ext uri="{FF2B5EF4-FFF2-40B4-BE49-F238E27FC236}">
                <a16:creationId xmlns:a16="http://schemas.microsoft.com/office/drawing/2014/main" id="{C3288D10-9CA1-034C-317C-F21ED4A0830D}"/>
              </a:ext>
            </a:extLst>
          </p:cNvPr>
          <p:cNvPicPr>
            <a:picLocks noChangeAspect="1"/>
          </p:cNvPicPr>
          <p:nvPr/>
        </p:nvPicPr>
        <p:blipFill>
          <a:blip r:embed="rId2"/>
          <a:stretch>
            <a:fillRect/>
          </a:stretch>
        </p:blipFill>
        <p:spPr>
          <a:xfrm>
            <a:off x="148893" y="481607"/>
            <a:ext cx="11730916" cy="5894785"/>
          </a:xfrm>
          <a:prstGeom prst="rect">
            <a:avLst/>
          </a:prstGeom>
        </p:spPr>
      </p:pic>
    </p:spTree>
    <p:extLst>
      <p:ext uri="{BB962C8B-B14F-4D97-AF65-F5344CB8AC3E}">
        <p14:creationId xmlns:p14="http://schemas.microsoft.com/office/powerpoint/2010/main" val="4188376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E5FC7F-6D1F-CFD6-DFD2-BA7113E36C5F}"/>
              </a:ext>
            </a:extLst>
          </p:cNvPr>
          <p:cNvSpPr>
            <a:spLocks noGrp="1"/>
          </p:cNvSpPr>
          <p:nvPr>
            <p:ph type="title"/>
          </p:nvPr>
        </p:nvSpPr>
        <p:spPr/>
        <p:txBody>
          <a:bodyPr>
            <a:normAutofit fontScale="90000"/>
          </a:bodyPr>
          <a:lstStyle/>
          <a:p>
            <a:r>
              <a:rPr lang="fr-FR" dirty="0"/>
              <a:t>Une évaluation motivante est une évaluation qui est centrée sur les progrès de l’élève, sur ce qui a été appris, moins sur les « performances » de chacun.</a:t>
            </a:r>
            <a:endParaRPr lang="fr-BE" dirty="0"/>
          </a:p>
        </p:txBody>
      </p:sp>
      <p:pic>
        <p:nvPicPr>
          <p:cNvPr id="6" name="Image 5" descr="Une image contenant texte, Police, capture d’écran, document&#10;&#10;Le contenu généré par l’IA peut être incorrect.">
            <a:extLst>
              <a:ext uri="{FF2B5EF4-FFF2-40B4-BE49-F238E27FC236}">
                <a16:creationId xmlns:a16="http://schemas.microsoft.com/office/drawing/2014/main" id="{99406806-6AE4-AC9A-3AC2-11301CDB5C24}"/>
              </a:ext>
            </a:extLst>
          </p:cNvPr>
          <p:cNvPicPr>
            <a:picLocks noChangeAspect="1"/>
          </p:cNvPicPr>
          <p:nvPr/>
        </p:nvPicPr>
        <p:blipFill>
          <a:blip r:embed="rId2"/>
          <a:stretch>
            <a:fillRect/>
          </a:stretch>
        </p:blipFill>
        <p:spPr>
          <a:xfrm>
            <a:off x="269558" y="2018320"/>
            <a:ext cx="11652884" cy="3954463"/>
          </a:xfrm>
          <a:prstGeom prst="rect">
            <a:avLst/>
          </a:prstGeom>
        </p:spPr>
      </p:pic>
    </p:spTree>
    <p:extLst>
      <p:ext uri="{BB962C8B-B14F-4D97-AF65-F5344CB8AC3E}">
        <p14:creationId xmlns:p14="http://schemas.microsoft.com/office/powerpoint/2010/main" val="899128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age 1">
            <a:extLst>
              <a:ext uri="{FF2B5EF4-FFF2-40B4-BE49-F238E27FC236}">
                <a16:creationId xmlns:a16="http://schemas.microsoft.com/office/drawing/2014/main" id="{06CF20E7-2A86-3C9C-71E2-9130281CAE77}"/>
              </a:ext>
            </a:extLst>
          </p:cNvPr>
          <p:cNvSpPr/>
          <p:nvPr/>
        </p:nvSpPr>
        <p:spPr>
          <a:xfrm>
            <a:off x="1141409" y="1196631"/>
            <a:ext cx="3559628" cy="2579915"/>
          </a:xfrm>
          <a:prstGeom prst="cloud">
            <a:avLst/>
          </a:prstGeom>
          <a:solidFill>
            <a:schemeClr val="tx1">
              <a:alpha val="8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Nuage 2">
            <a:extLst>
              <a:ext uri="{FF2B5EF4-FFF2-40B4-BE49-F238E27FC236}">
                <a16:creationId xmlns:a16="http://schemas.microsoft.com/office/drawing/2014/main" id="{E3D91C1D-B59D-B11A-74F9-90781E1B679F}"/>
              </a:ext>
            </a:extLst>
          </p:cNvPr>
          <p:cNvSpPr/>
          <p:nvPr/>
        </p:nvSpPr>
        <p:spPr>
          <a:xfrm>
            <a:off x="4345743" y="1319678"/>
            <a:ext cx="3559628" cy="2579915"/>
          </a:xfrm>
          <a:prstGeom prst="cloud">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1200" dirty="0"/>
          </a:p>
        </p:txBody>
      </p:sp>
      <p:sp>
        <p:nvSpPr>
          <p:cNvPr id="4" name="Nuage 3">
            <a:extLst>
              <a:ext uri="{FF2B5EF4-FFF2-40B4-BE49-F238E27FC236}">
                <a16:creationId xmlns:a16="http://schemas.microsoft.com/office/drawing/2014/main" id="{4255FC07-C4AD-B454-1834-062064855E2F}"/>
              </a:ext>
            </a:extLst>
          </p:cNvPr>
          <p:cNvSpPr/>
          <p:nvPr/>
        </p:nvSpPr>
        <p:spPr>
          <a:xfrm>
            <a:off x="7618417" y="1232862"/>
            <a:ext cx="3722570" cy="2600833"/>
          </a:xfrm>
          <a:prstGeom prst="cloud">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Flèche : courbe vers le haut 4">
            <a:extLst>
              <a:ext uri="{FF2B5EF4-FFF2-40B4-BE49-F238E27FC236}">
                <a16:creationId xmlns:a16="http://schemas.microsoft.com/office/drawing/2014/main" id="{479D105B-3E3B-1B21-E448-8CE886A06653}"/>
              </a:ext>
            </a:extLst>
          </p:cNvPr>
          <p:cNvSpPr/>
          <p:nvPr/>
        </p:nvSpPr>
        <p:spPr>
          <a:xfrm>
            <a:off x="412897" y="3429000"/>
            <a:ext cx="11904287" cy="2971800"/>
          </a:xfrm>
          <a:prstGeom prst="curved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6" name="Flèche : courbe vers la droite 5">
            <a:extLst>
              <a:ext uri="{FF2B5EF4-FFF2-40B4-BE49-F238E27FC236}">
                <a16:creationId xmlns:a16="http://schemas.microsoft.com/office/drawing/2014/main" id="{87659E90-7889-2D5B-408C-C8922E0BD861}"/>
              </a:ext>
            </a:extLst>
          </p:cNvPr>
          <p:cNvSpPr/>
          <p:nvPr/>
        </p:nvSpPr>
        <p:spPr>
          <a:xfrm rot="5400000">
            <a:off x="4975225" y="-4752524"/>
            <a:ext cx="2241551" cy="11904286"/>
          </a:xfrm>
          <a:prstGeom prst="curvedRightArrow">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7" name="Rectangle 6">
            <a:extLst>
              <a:ext uri="{FF2B5EF4-FFF2-40B4-BE49-F238E27FC236}">
                <a16:creationId xmlns:a16="http://schemas.microsoft.com/office/drawing/2014/main" id="{8E8E5D74-3662-C7D8-13FD-6A3FD8B76E56}"/>
              </a:ext>
            </a:extLst>
          </p:cNvPr>
          <p:cNvSpPr/>
          <p:nvPr/>
        </p:nvSpPr>
        <p:spPr>
          <a:xfrm>
            <a:off x="1679317" y="1713376"/>
            <a:ext cx="2386744" cy="1569660"/>
          </a:xfrm>
          <a:prstGeom prst="rect">
            <a:avLst/>
          </a:prstGeom>
          <a:noFill/>
        </p:spPr>
        <p:txBody>
          <a:bodyPr wrap="none" lIns="91440" tIns="45720" rIns="91440" bIns="45720">
            <a:spAutoFit/>
          </a:bodyPr>
          <a:lstStyle/>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Mémoire</a:t>
            </a:r>
          </a:p>
          <a:p>
            <a:pPr algn="ctr"/>
            <a:r>
              <a:rPr lang="fr-FR"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Sensorielle</a:t>
            </a:r>
          </a:p>
          <a:p>
            <a:pPr algn="ctr"/>
            <a:r>
              <a:rPr lang="fr-FR" sz="3200" dirty="0">
                <a:ln w="0"/>
                <a:solidFill>
                  <a:srgbClr val="FF0000"/>
                </a:solidFill>
                <a:effectLst>
                  <a:reflection blurRad="6350" stA="53000" endA="300" endPos="35500" dir="5400000" sy="-90000" algn="bl" rotWithShape="0"/>
                </a:effectLst>
              </a:rPr>
              <a:t>Encodage</a:t>
            </a: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p:txBody>
      </p:sp>
      <p:sp>
        <p:nvSpPr>
          <p:cNvPr id="8" name="Rectangle 7">
            <a:extLst>
              <a:ext uri="{FF2B5EF4-FFF2-40B4-BE49-F238E27FC236}">
                <a16:creationId xmlns:a16="http://schemas.microsoft.com/office/drawing/2014/main" id="{1526B4D8-A156-C15D-C868-B6EDC0449219}"/>
              </a:ext>
            </a:extLst>
          </p:cNvPr>
          <p:cNvSpPr/>
          <p:nvPr/>
        </p:nvSpPr>
        <p:spPr>
          <a:xfrm>
            <a:off x="4716958" y="1690584"/>
            <a:ext cx="2869888" cy="1569660"/>
          </a:xfrm>
          <a:prstGeom prst="rect">
            <a:avLst/>
          </a:prstGeom>
          <a:noFill/>
        </p:spPr>
        <p:txBody>
          <a:bodyPr wrap="none" lIns="91440" tIns="45720" rIns="91440" bIns="45720">
            <a:spAutoFit/>
          </a:bodyPr>
          <a:lstStyle/>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Mémoire</a:t>
            </a:r>
          </a:p>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À court terme</a:t>
            </a:r>
          </a:p>
          <a:p>
            <a:pPr algn="ctr"/>
            <a:r>
              <a:rPr lang="fr-FR" sz="3200" dirty="0">
                <a:ln w="0"/>
                <a:solidFill>
                  <a:srgbClr val="FFC000"/>
                </a:solidFill>
                <a:effectLst>
                  <a:reflection blurRad="6350" stA="53000" endA="300" endPos="35500" dir="5400000" sy="-90000" algn="bl" rotWithShape="0"/>
                </a:effectLst>
              </a:rPr>
              <a:t>Stockage</a:t>
            </a:r>
            <a:endParaRPr lang="fr-FR" sz="3200" cap="none" spc="0" dirty="0">
              <a:ln w="0"/>
              <a:solidFill>
                <a:srgbClr val="FFC000"/>
              </a:solidFill>
              <a:effectLst>
                <a:reflection blurRad="6350" stA="53000" endA="300" endPos="35500" dir="5400000" sy="-90000" algn="bl" rotWithShape="0"/>
              </a:effectLst>
            </a:endParaRPr>
          </a:p>
        </p:txBody>
      </p:sp>
      <p:sp>
        <p:nvSpPr>
          <p:cNvPr id="9" name="Rectangle 8">
            <a:extLst>
              <a:ext uri="{FF2B5EF4-FFF2-40B4-BE49-F238E27FC236}">
                <a16:creationId xmlns:a16="http://schemas.microsoft.com/office/drawing/2014/main" id="{531B1A7A-5D07-B832-B21E-CDD6991D2F97}"/>
              </a:ext>
            </a:extLst>
          </p:cNvPr>
          <p:cNvSpPr/>
          <p:nvPr/>
        </p:nvSpPr>
        <p:spPr>
          <a:xfrm>
            <a:off x="7980329" y="1722937"/>
            <a:ext cx="2978701" cy="2062103"/>
          </a:xfrm>
          <a:prstGeom prst="rect">
            <a:avLst/>
          </a:prstGeom>
          <a:noFill/>
        </p:spPr>
        <p:txBody>
          <a:bodyPr wrap="none" lIns="91440" tIns="45720" rIns="91440" bIns="45720">
            <a:spAutoFit/>
          </a:bodyPr>
          <a:lstStyle/>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Mémoire</a:t>
            </a:r>
          </a:p>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À long terme</a:t>
            </a:r>
          </a:p>
          <a:p>
            <a:pPr algn="ctr"/>
            <a:r>
              <a:rPr lang="fr-FR" sz="3200" cap="none" spc="0" dirty="0">
                <a:ln w="0"/>
                <a:solidFill>
                  <a:srgbClr val="00B050"/>
                </a:solidFill>
                <a:effectLst>
                  <a:reflection blurRad="6350" stA="53000" endA="300" endPos="35500" dir="5400000" sy="-90000" algn="bl" rotWithShape="0"/>
                </a:effectLst>
              </a:rPr>
              <a:t>Consolidation</a:t>
            </a:r>
          </a:p>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p:txBody>
      </p:sp>
      <p:sp>
        <p:nvSpPr>
          <p:cNvPr id="10" name="Rectangle 9">
            <a:extLst>
              <a:ext uri="{FF2B5EF4-FFF2-40B4-BE49-F238E27FC236}">
                <a16:creationId xmlns:a16="http://schemas.microsoft.com/office/drawing/2014/main" id="{8E20AB28-C318-7F39-ABDF-7A6D5DA18057}"/>
              </a:ext>
            </a:extLst>
          </p:cNvPr>
          <p:cNvSpPr/>
          <p:nvPr/>
        </p:nvSpPr>
        <p:spPr>
          <a:xfrm>
            <a:off x="2898340" y="5037510"/>
            <a:ext cx="5484194" cy="800219"/>
          </a:xfrm>
          <a:prstGeom prst="rect">
            <a:avLst/>
          </a:prstGeom>
          <a:noFill/>
        </p:spPr>
        <p:txBody>
          <a:bodyPr wrap="none" lIns="91440" tIns="45720" rIns="91440" bIns="45720">
            <a:spAutoFit/>
          </a:bodyPr>
          <a:lstStyle/>
          <a:p>
            <a:pPr algn="ctr"/>
            <a:r>
              <a:rPr lang="fr-FR" sz="4600" b="0" cap="none" spc="0" dirty="0">
                <a:ln w="0"/>
                <a:solidFill>
                  <a:schemeClr val="tx1"/>
                </a:solidFill>
                <a:effectLst>
                  <a:outerShdw blurRad="38100" dist="19050" dir="2700000" algn="tl" rotWithShape="0">
                    <a:schemeClr val="dk1">
                      <a:alpha val="40000"/>
                    </a:schemeClr>
                  </a:outerShdw>
                </a:effectLst>
              </a:rPr>
              <a:t>Mémoire de travail</a:t>
            </a:r>
          </a:p>
        </p:txBody>
      </p:sp>
      <p:pic>
        <p:nvPicPr>
          <p:cNvPr id="12" name="Image 11">
            <a:extLst>
              <a:ext uri="{FF2B5EF4-FFF2-40B4-BE49-F238E27FC236}">
                <a16:creationId xmlns:a16="http://schemas.microsoft.com/office/drawing/2014/main" id="{E88CBCC1-56D4-C323-693A-2F156FA16802}"/>
              </a:ext>
            </a:extLst>
          </p:cNvPr>
          <p:cNvPicPr>
            <a:picLocks noChangeAspect="1"/>
          </p:cNvPicPr>
          <p:nvPr/>
        </p:nvPicPr>
        <p:blipFill>
          <a:blip r:embed="rId2"/>
          <a:srcRect t="-872" b="-1"/>
          <a:stretch/>
        </p:blipFill>
        <p:spPr>
          <a:xfrm>
            <a:off x="8091471" y="3550605"/>
            <a:ext cx="2705239" cy="1466909"/>
          </a:xfrm>
          <a:prstGeom prst="rect">
            <a:avLst/>
          </a:prstGeom>
        </p:spPr>
      </p:pic>
      <p:pic>
        <p:nvPicPr>
          <p:cNvPr id="14" name="Image 13">
            <a:extLst>
              <a:ext uri="{FF2B5EF4-FFF2-40B4-BE49-F238E27FC236}">
                <a16:creationId xmlns:a16="http://schemas.microsoft.com/office/drawing/2014/main" id="{E2AA79A0-D79A-2E17-117F-4E30FA73E2AE}"/>
              </a:ext>
            </a:extLst>
          </p:cNvPr>
          <p:cNvPicPr>
            <a:picLocks noChangeAspect="1"/>
          </p:cNvPicPr>
          <p:nvPr/>
        </p:nvPicPr>
        <p:blipFill>
          <a:blip r:embed="rId3"/>
          <a:stretch>
            <a:fillRect/>
          </a:stretch>
        </p:blipFill>
        <p:spPr>
          <a:xfrm>
            <a:off x="5673847" y="3550605"/>
            <a:ext cx="1111307" cy="1524078"/>
          </a:xfrm>
          <a:prstGeom prst="rect">
            <a:avLst/>
          </a:prstGeom>
        </p:spPr>
      </p:pic>
      <p:pic>
        <p:nvPicPr>
          <p:cNvPr id="16" name="Image 15">
            <a:extLst>
              <a:ext uri="{FF2B5EF4-FFF2-40B4-BE49-F238E27FC236}">
                <a16:creationId xmlns:a16="http://schemas.microsoft.com/office/drawing/2014/main" id="{8C2C7896-6A6B-B51F-67C2-77604622D271}"/>
              </a:ext>
            </a:extLst>
          </p:cNvPr>
          <p:cNvPicPr>
            <a:picLocks noChangeAspect="1"/>
          </p:cNvPicPr>
          <p:nvPr/>
        </p:nvPicPr>
        <p:blipFill>
          <a:blip r:embed="rId4"/>
          <a:stretch>
            <a:fillRect/>
          </a:stretch>
        </p:blipFill>
        <p:spPr>
          <a:xfrm>
            <a:off x="2133126" y="3459702"/>
            <a:ext cx="1530429" cy="1435174"/>
          </a:xfrm>
          <a:prstGeom prst="rect">
            <a:avLst/>
          </a:prstGeom>
        </p:spPr>
      </p:pic>
      <p:pic>
        <p:nvPicPr>
          <p:cNvPr id="18" name="Image 17">
            <a:extLst>
              <a:ext uri="{FF2B5EF4-FFF2-40B4-BE49-F238E27FC236}">
                <a16:creationId xmlns:a16="http://schemas.microsoft.com/office/drawing/2014/main" id="{059C55F0-BE10-31D8-415F-B36BC18F6983}"/>
              </a:ext>
            </a:extLst>
          </p:cNvPr>
          <p:cNvPicPr>
            <a:picLocks noChangeAspect="1"/>
          </p:cNvPicPr>
          <p:nvPr/>
        </p:nvPicPr>
        <p:blipFill>
          <a:blip r:embed="rId5"/>
          <a:stretch>
            <a:fillRect/>
          </a:stretch>
        </p:blipFill>
        <p:spPr>
          <a:xfrm>
            <a:off x="8382534" y="5139119"/>
            <a:ext cx="1707825" cy="1466909"/>
          </a:xfrm>
          <a:prstGeom prst="rect">
            <a:avLst/>
          </a:prstGeom>
        </p:spPr>
      </p:pic>
      <p:sp>
        <p:nvSpPr>
          <p:cNvPr id="11" name="Flèche : courbe vers le bas 10">
            <a:extLst>
              <a:ext uri="{FF2B5EF4-FFF2-40B4-BE49-F238E27FC236}">
                <a16:creationId xmlns:a16="http://schemas.microsoft.com/office/drawing/2014/main" id="{5D48015F-8D28-E6D6-CEAC-EAC73D7A8D19}"/>
              </a:ext>
            </a:extLst>
          </p:cNvPr>
          <p:cNvSpPr/>
          <p:nvPr/>
        </p:nvSpPr>
        <p:spPr>
          <a:xfrm>
            <a:off x="3233733" y="906619"/>
            <a:ext cx="2667000" cy="760545"/>
          </a:xfrm>
          <a:prstGeom prst="curved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3" name="Rectangle 12">
            <a:extLst>
              <a:ext uri="{FF2B5EF4-FFF2-40B4-BE49-F238E27FC236}">
                <a16:creationId xmlns:a16="http://schemas.microsoft.com/office/drawing/2014/main" id="{136BB66D-1EAB-005C-DAA2-E754EF3272CF}"/>
              </a:ext>
            </a:extLst>
          </p:cNvPr>
          <p:cNvSpPr/>
          <p:nvPr/>
        </p:nvSpPr>
        <p:spPr>
          <a:xfrm>
            <a:off x="1613196" y="291960"/>
            <a:ext cx="8993360" cy="630942"/>
          </a:xfrm>
          <a:prstGeom prst="rect">
            <a:avLst/>
          </a:prstGeom>
          <a:noFill/>
        </p:spPr>
        <p:txBody>
          <a:bodyPr wrap="none" lIns="91440" tIns="45720" rIns="91440" bIns="45720">
            <a:spAutoFit/>
          </a:bodyPr>
          <a:lstStyle/>
          <a:p>
            <a:pPr algn="ctr"/>
            <a:r>
              <a:rPr lang="fr-FR" sz="3500" b="1" dirty="0">
                <a:ln w="22225">
                  <a:solidFill>
                    <a:schemeClr val="accent2"/>
                  </a:solidFill>
                  <a:prstDash val="solid"/>
                </a:ln>
                <a:solidFill>
                  <a:srgbClr val="FFFF00"/>
                </a:solidFill>
              </a:rPr>
              <a:t>Attention, focalisation et concentration</a:t>
            </a:r>
            <a:endParaRPr lang="fr-FR" sz="3500" b="1" cap="none" spc="0" dirty="0">
              <a:ln w="22225">
                <a:solidFill>
                  <a:schemeClr val="accent2"/>
                </a:solidFill>
                <a:prstDash val="solid"/>
              </a:ln>
              <a:solidFill>
                <a:srgbClr val="FFFF00"/>
              </a:solidFill>
              <a:effectLst/>
            </a:endParaRPr>
          </a:p>
        </p:txBody>
      </p:sp>
      <p:sp>
        <p:nvSpPr>
          <p:cNvPr id="15" name="Éclair 14">
            <a:extLst>
              <a:ext uri="{FF2B5EF4-FFF2-40B4-BE49-F238E27FC236}">
                <a16:creationId xmlns:a16="http://schemas.microsoft.com/office/drawing/2014/main" id="{950CAE64-8AF7-CAC5-409E-F84BF64FCE14}"/>
              </a:ext>
            </a:extLst>
          </p:cNvPr>
          <p:cNvSpPr/>
          <p:nvPr/>
        </p:nvSpPr>
        <p:spPr>
          <a:xfrm rot="792121">
            <a:off x="3893399" y="1352073"/>
            <a:ext cx="694038" cy="2105193"/>
          </a:xfrm>
          <a:prstGeom prst="lightningBol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èche : courbe vers le bas 16">
            <a:extLst>
              <a:ext uri="{FF2B5EF4-FFF2-40B4-BE49-F238E27FC236}">
                <a16:creationId xmlns:a16="http://schemas.microsoft.com/office/drawing/2014/main" id="{D31E9D46-35B6-8140-71AB-DF016346E7D0}"/>
              </a:ext>
            </a:extLst>
          </p:cNvPr>
          <p:cNvSpPr/>
          <p:nvPr/>
        </p:nvSpPr>
        <p:spPr>
          <a:xfrm>
            <a:off x="6532105" y="1026361"/>
            <a:ext cx="2667000" cy="760545"/>
          </a:xfrm>
          <a:prstGeom prst="curved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0" name="Éclair 19">
            <a:extLst>
              <a:ext uri="{FF2B5EF4-FFF2-40B4-BE49-F238E27FC236}">
                <a16:creationId xmlns:a16="http://schemas.microsoft.com/office/drawing/2014/main" id="{DE7ADD8C-511B-38B5-EFF4-0E922344FB42}"/>
              </a:ext>
            </a:extLst>
          </p:cNvPr>
          <p:cNvSpPr/>
          <p:nvPr/>
        </p:nvSpPr>
        <p:spPr>
          <a:xfrm rot="792121">
            <a:off x="7191771" y="1471815"/>
            <a:ext cx="694038" cy="2105193"/>
          </a:xfrm>
          <a:prstGeom prst="lightningBol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Flèche : courbe vers le bas 23">
            <a:extLst>
              <a:ext uri="{FF2B5EF4-FFF2-40B4-BE49-F238E27FC236}">
                <a16:creationId xmlns:a16="http://schemas.microsoft.com/office/drawing/2014/main" id="{7E147E3E-90BA-2DF3-9DFF-451792286057}"/>
              </a:ext>
            </a:extLst>
          </p:cNvPr>
          <p:cNvSpPr/>
          <p:nvPr/>
        </p:nvSpPr>
        <p:spPr>
          <a:xfrm rot="10800000">
            <a:off x="6401181" y="3528558"/>
            <a:ext cx="2667000" cy="760545"/>
          </a:xfrm>
          <a:prstGeom prst="curved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5" name="Flèche : courbe vers le bas 24">
            <a:extLst>
              <a:ext uri="{FF2B5EF4-FFF2-40B4-BE49-F238E27FC236}">
                <a16:creationId xmlns:a16="http://schemas.microsoft.com/office/drawing/2014/main" id="{80A975CF-6F7A-8FBB-032C-255C5FE2F39A}"/>
              </a:ext>
            </a:extLst>
          </p:cNvPr>
          <p:cNvSpPr/>
          <p:nvPr/>
        </p:nvSpPr>
        <p:spPr>
          <a:xfrm rot="10800000">
            <a:off x="3171447" y="3496238"/>
            <a:ext cx="2667000" cy="760545"/>
          </a:xfrm>
          <a:prstGeom prst="curved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6" name="Rectangle 25">
            <a:extLst>
              <a:ext uri="{FF2B5EF4-FFF2-40B4-BE49-F238E27FC236}">
                <a16:creationId xmlns:a16="http://schemas.microsoft.com/office/drawing/2014/main" id="{C7E75147-4D3D-0212-834E-1D6D4F133730}"/>
              </a:ext>
            </a:extLst>
          </p:cNvPr>
          <p:cNvSpPr/>
          <p:nvPr/>
        </p:nvSpPr>
        <p:spPr>
          <a:xfrm rot="16200000">
            <a:off x="3510803" y="1973257"/>
            <a:ext cx="2004010" cy="523220"/>
          </a:xfrm>
          <a:prstGeom prst="rect">
            <a:avLst/>
          </a:prstGeom>
          <a:noFill/>
        </p:spPr>
        <p:txBody>
          <a:bodyPr wrap="none" lIns="91440" tIns="45720" rIns="91440" bIns="45720">
            <a:spAutoFit/>
          </a:bodyPr>
          <a:lstStyle/>
          <a:p>
            <a:pPr algn="ctr"/>
            <a:r>
              <a:rPr lang="fr-FR" sz="2800" b="1" dirty="0">
                <a:ln w="22225">
                  <a:solidFill>
                    <a:schemeClr val="accent2"/>
                  </a:solidFill>
                  <a:prstDash val="solid"/>
                </a:ln>
                <a:solidFill>
                  <a:srgbClr val="FFFF00"/>
                </a:solidFill>
              </a:rPr>
              <a:t>Inhibition</a:t>
            </a:r>
            <a:endParaRPr lang="fr-FR" sz="2800" b="1" cap="none" spc="0" dirty="0">
              <a:ln w="22225">
                <a:solidFill>
                  <a:schemeClr val="accent2"/>
                </a:solidFill>
                <a:prstDash val="solid"/>
              </a:ln>
              <a:solidFill>
                <a:srgbClr val="FFFF00"/>
              </a:solidFill>
              <a:effectLst/>
            </a:endParaRPr>
          </a:p>
        </p:txBody>
      </p:sp>
      <p:sp>
        <p:nvSpPr>
          <p:cNvPr id="27" name="Rectangle 26">
            <a:extLst>
              <a:ext uri="{FF2B5EF4-FFF2-40B4-BE49-F238E27FC236}">
                <a16:creationId xmlns:a16="http://schemas.microsoft.com/office/drawing/2014/main" id="{E37A5540-715E-65EE-EA92-589FCD71D9D4}"/>
              </a:ext>
            </a:extLst>
          </p:cNvPr>
          <p:cNvSpPr/>
          <p:nvPr/>
        </p:nvSpPr>
        <p:spPr>
          <a:xfrm rot="16200000">
            <a:off x="6863600" y="2157220"/>
            <a:ext cx="2004010" cy="523220"/>
          </a:xfrm>
          <a:prstGeom prst="rect">
            <a:avLst/>
          </a:prstGeom>
          <a:noFill/>
        </p:spPr>
        <p:txBody>
          <a:bodyPr wrap="none" lIns="91440" tIns="45720" rIns="91440" bIns="45720">
            <a:spAutoFit/>
          </a:bodyPr>
          <a:lstStyle/>
          <a:p>
            <a:pPr algn="ctr"/>
            <a:r>
              <a:rPr lang="fr-FR" sz="2800" b="1" dirty="0">
                <a:ln w="22225">
                  <a:solidFill>
                    <a:schemeClr val="accent2"/>
                  </a:solidFill>
                  <a:prstDash val="solid"/>
                </a:ln>
                <a:solidFill>
                  <a:srgbClr val="FFFF00"/>
                </a:solidFill>
              </a:rPr>
              <a:t>Inhibition</a:t>
            </a:r>
            <a:endParaRPr lang="fr-FR" sz="2800" b="1" cap="none" spc="0" dirty="0">
              <a:ln w="22225">
                <a:solidFill>
                  <a:schemeClr val="accent2"/>
                </a:solidFill>
                <a:prstDash val="solid"/>
              </a:ln>
              <a:solidFill>
                <a:srgbClr val="FFFF00"/>
              </a:solidFill>
              <a:effectLst/>
            </a:endParaRPr>
          </a:p>
        </p:txBody>
      </p:sp>
    </p:spTree>
    <p:extLst>
      <p:ext uri="{BB962C8B-B14F-4D97-AF65-F5344CB8AC3E}">
        <p14:creationId xmlns:p14="http://schemas.microsoft.com/office/powerpoint/2010/main" val="900725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age 1">
            <a:extLst>
              <a:ext uri="{FF2B5EF4-FFF2-40B4-BE49-F238E27FC236}">
                <a16:creationId xmlns:a16="http://schemas.microsoft.com/office/drawing/2014/main" id="{68133F01-7A56-4560-A06F-F809F7785482}"/>
              </a:ext>
            </a:extLst>
          </p:cNvPr>
          <p:cNvSpPr/>
          <p:nvPr/>
        </p:nvSpPr>
        <p:spPr>
          <a:xfrm>
            <a:off x="1141409" y="1196631"/>
            <a:ext cx="3559628" cy="2579915"/>
          </a:xfrm>
          <a:prstGeom prst="cloud">
            <a:avLst/>
          </a:prstGeom>
          <a:solidFill>
            <a:schemeClr val="tx1">
              <a:alpha val="8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Image 2">
            <a:extLst>
              <a:ext uri="{FF2B5EF4-FFF2-40B4-BE49-F238E27FC236}">
                <a16:creationId xmlns:a16="http://schemas.microsoft.com/office/drawing/2014/main" id="{A163D8CF-A5BA-B303-E516-C949AE0484DE}"/>
              </a:ext>
            </a:extLst>
          </p:cNvPr>
          <p:cNvPicPr>
            <a:picLocks noChangeAspect="1"/>
          </p:cNvPicPr>
          <p:nvPr/>
        </p:nvPicPr>
        <p:blipFill>
          <a:blip r:embed="rId2"/>
          <a:stretch>
            <a:fillRect/>
          </a:stretch>
        </p:blipFill>
        <p:spPr>
          <a:xfrm>
            <a:off x="2149091" y="3005869"/>
            <a:ext cx="1530429" cy="1435174"/>
          </a:xfrm>
          <a:prstGeom prst="rect">
            <a:avLst/>
          </a:prstGeom>
        </p:spPr>
      </p:pic>
      <p:sp>
        <p:nvSpPr>
          <p:cNvPr id="4" name="ZoneTexte 3">
            <a:extLst>
              <a:ext uri="{FF2B5EF4-FFF2-40B4-BE49-F238E27FC236}">
                <a16:creationId xmlns:a16="http://schemas.microsoft.com/office/drawing/2014/main" id="{DFC46494-04CA-790D-683A-7FB1FEBFCADB}"/>
              </a:ext>
            </a:extLst>
          </p:cNvPr>
          <p:cNvSpPr txBox="1"/>
          <p:nvPr/>
        </p:nvSpPr>
        <p:spPr>
          <a:xfrm>
            <a:off x="5534548" y="1491796"/>
            <a:ext cx="5938995" cy="3970318"/>
          </a:xfrm>
          <a:prstGeom prst="rect">
            <a:avLst/>
          </a:prstGeom>
          <a:noFill/>
        </p:spPr>
        <p:txBody>
          <a:bodyPr wrap="square" rtlCol="0">
            <a:spAutoFit/>
          </a:bodyPr>
          <a:lstStyle/>
          <a:p>
            <a:r>
              <a:rPr lang="fr-BE" sz="2800" dirty="0"/>
              <a:t>Reçoit les informations captées par les 5 sens</a:t>
            </a:r>
          </a:p>
          <a:p>
            <a:r>
              <a:rPr lang="fr-BE" sz="2800" dirty="0"/>
              <a:t>Sélectionne les informations traitées ou non via </a:t>
            </a:r>
            <a:r>
              <a:rPr lang="fr-BE" sz="2800" b="1" dirty="0"/>
              <a:t>le processus d’attention et d’inhibition des distracteurs</a:t>
            </a:r>
          </a:p>
          <a:p>
            <a:r>
              <a:rPr lang="fr-BE" sz="2800" u="sng" dirty="0"/>
              <a:t>Unité de mesure</a:t>
            </a:r>
            <a:r>
              <a:rPr lang="fr-BE" sz="2800" dirty="0"/>
              <a:t>: fonctionnement en fraction de seconde (voir schéma ci-après)</a:t>
            </a:r>
          </a:p>
        </p:txBody>
      </p:sp>
      <p:sp>
        <p:nvSpPr>
          <p:cNvPr id="5" name="Rectangle 4">
            <a:extLst>
              <a:ext uri="{FF2B5EF4-FFF2-40B4-BE49-F238E27FC236}">
                <a16:creationId xmlns:a16="http://schemas.microsoft.com/office/drawing/2014/main" id="{3A0D65C6-8A8A-2D2D-294A-75F1D3E8F712}"/>
              </a:ext>
            </a:extLst>
          </p:cNvPr>
          <p:cNvSpPr/>
          <p:nvPr/>
        </p:nvSpPr>
        <p:spPr>
          <a:xfrm>
            <a:off x="1715027" y="1861128"/>
            <a:ext cx="2412392" cy="1077218"/>
          </a:xfrm>
          <a:prstGeom prst="rect">
            <a:avLst/>
          </a:prstGeom>
          <a:noFill/>
        </p:spPr>
        <p:txBody>
          <a:bodyPr wrap="none" lIns="91440" tIns="45720" rIns="91440" bIns="45720">
            <a:spAutoFit/>
          </a:bodyPr>
          <a:lstStyle/>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Mémoire</a:t>
            </a:r>
          </a:p>
          <a:p>
            <a:pPr algn="ctr"/>
            <a:r>
              <a:rPr lang="fr-FR"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sensorielle</a:t>
            </a: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p:txBody>
      </p:sp>
    </p:spTree>
    <p:extLst>
      <p:ext uri="{BB962C8B-B14F-4D97-AF65-F5344CB8AC3E}">
        <p14:creationId xmlns:p14="http://schemas.microsoft.com/office/powerpoint/2010/main" val="226385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7BA16-91F0-2EA7-ED11-629B3DE0F223}"/>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4561FD31-E63A-08FD-C6A4-37D7481B7275}"/>
              </a:ext>
            </a:extLst>
          </p:cNvPr>
          <p:cNvSpPr txBox="1"/>
          <p:nvPr/>
        </p:nvSpPr>
        <p:spPr>
          <a:xfrm>
            <a:off x="4330586" y="512640"/>
            <a:ext cx="7396315" cy="6093976"/>
          </a:xfrm>
          <a:prstGeom prst="rect">
            <a:avLst/>
          </a:prstGeom>
          <a:noFill/>
        </p:spPr>
        <p:txBody>
          <a:bodyPr wrap="square" rtlCol="0">
            <a:spAutoFit/>
          </a:bodyPr>
          <a:lstStyle/>
          <a:p>
            <a:r>
              <a:rPr lang="fr-BE" sz="2600" dirty="0"/>
              <a:t>Possède une </a:t>
            </a:r>
            <a:r>
              <a:rPr lang="fr-BE" sz="2600" b="1" dirty="0"/>
              <a:t>capacité</a:t>
            </a:r>
            <a:r>
              <a:rPr lang="fr-BE" sz="2600" dirty="0"/>
              <a:t> de rétention des informations </a:t>
            </a:r>
            <a:r>
              <a:rPr lang="fr-BE" sz="2600" b="1" dirty="0"/>
              <a:t>limitée</a:t>
            </a:r>
            <a:r>
              <a:rPr lang="fr-BE" sz="2600" dirty="0"/>
              <a:t> à 7 +/- 2 éléments (</a:t>
            </a:r>
            <a:r>
              <a:rPr lang="fr-BE" sz="2600" i="1" dirty="0"/>
              <a:t>Miller, The </a:t>
            </a:r>
            <a:r>
              <a:rPr lang="fr-BE" sz="2600" i="1" dirty="0" err="1"/>
              <a:t>magical</a:t>
            </a:r>
            <a:r>
              <a:rPr lang="fr-BE" sz="2600" i="1" dirty="0"/>
              <a:t> </a:t>
            </a:r>
            <a:r>
              <a:rPr lang="fr-BE" sz="2600" i="1" dirty="0" err="1"/>
              <a:t>number</a:t>
            </a:r>
            <a:r>
              <a:rPr lang="fr-BE" sz="2600" i="1" dirty="0"/>
              <a:t> 7</a:t>
            </a:r>
            <a:r>
              <a:rPr lang="fr-BE" sz="2600" dirty="0"/>
              <a:t>)</a:t>
            </a:r>
          </a:p>
          <a:p>
            <a:r>
              <a:rPr lang="fr-BE" sz="2600" dirty="0"/>
              <a:t>Facilement en </a:t>
            </a:r>
            <a:r>
              <a:rPr lang="fr-BE" sz="2600" b="1" dirty="0"/>
              <a:t>surcharge cognitive </a:t>
            </a:r>
            <a:r>
              <a:rPr lang="fr-BE" sz="2600" dirty="0"/>
              <a:t>ou </a:t>
            </a:r>
            <a:r>
              <a:rPr lang="fr-BE" sz="2600" b="1" dirty="0"/>
              <a:t>interrompue</a:t>
            </a:r>
            <a:r>
              <a:rPr lang="fr-BE" sz="2600" dirty="0"/>
              <a:t> par un élément perturbateur</a:t>
            </a:r>
          </a:p>
          <a:p>
            <a:r>
              <a:rPr lang="fr-BE" sz="2600" dirty="0"/>
              <a:t>Oublie facilement (voir courbe Ebbinghaus)</a:t>
            </a:r>
          </a:p>
          <a:p>
            <a:r>
              <a:rPr lang="fr-BE" sz="2600" dirty="0"/>
              <a:t>Inefficace dans certaines situations (stress, harcèlement, danger, manque d’énergie, …)</a:t>
            </a:r>
          </a:p>
          <a:p>
            <a:r>
              <a:rPr lang="fr-BE" sz="2600" dirty="0"/>
              <a:t>Au carrefour entre la mémoire sensorielle et la mémoire à long terme</a:t>
            </a:r>
            <a:r>
              <a:rPr lang="fr-BE" sz="2600" b="1" dirty="0"/>
              <a:t>: </a:t>
            </a:r>
            <a:r>
              <a:rPr lang="fr-BE" sz="2600" dirty="0"/>
              <a:t>elle traite les informations qu’elle reçoit de la MS et elle fait appel aux informations en MLT utiles dans la situation présente.</a:t>
            </a:r>
          </a:p>
          <a:p>
            <a:r>
              <a:rPr lang="fr-BE" sz="2600" u="sng" dirty="0"/>
              <a:t>Unité de mesure</a:t>
            </a:r>
            <a:r>
              <a:rPr lang="fr-BE" sz="2600" dirty="0"/>
              <a:t>: fonctionnement en minutes ou en jours</a:t>
            </a:r>
          </a:p>
        </p:txBody>
      </p:sp>
      <p:sp>
        <p:nvSpPr>
          <p:cNvPr id="6" name="Nuage 5">
            <a:extLst>
              <a:ext uri="{FF2B5EF4-FFF2-40B4-BE49-F238E27FC236}">
                <a16:creationId xmlns:a16="http://schemas.microsoft.com/office/drawing/2014/main" id="{560CDD40-3C06-0F66-1424-DDC50EECA07B}"/>
              </a:ext>
            </a:extLst>
          </p:cNvPr>
          <p:cNvSpPr/>
          <p:nvPr/>
        </p:nvSpPr>
        <p:spPr>
          <a:xfrm>
            <a:off x="811514" y="1057837"/>
            <a:ext cx="3559628" cy="2579915"/>
          </a:xfrm>
          <a:prstGeom prst="cloud">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1200" dirty="0"/>
          </a:p>
        </p:txBody>
      </p:sp>
      <p:sp>
        <p:nvSpPr>
          <p:cNvPr id="7" name="Rectangle 6">
            <a:extLst>
              <a:ext uri="{FF2B5EF4-FFF2-40B4-BE49-F238E27FC236}">
                <a16:creationId xmlns:a16="http://schemas.microsoft.com/office/drawing/2014/main" id="{34F91810-D968-1760-DC6F-46293B7DA95C}"/>
              </a:ext>
            </a:extLst>
          </p:cNvPr>
          <p:cNvSpPr/>
          <p:nvPr/>
        </p:nvSpPr>
        <p:spPr>
          <a:xfrm>
            <a:off x="1115304" y="1654297"/>
            <a:ext cx="2869888" cy="1077218"/>
          </a:xfrm>
          <a:prstGeom prst="rect">
            <a:avLst/>
          </a:prstGeom>
          <a:noFill/>
        </p:spPr>
        <p:txBody>
          <a:bodyPr wrap="none" lIns="91440" tIns="45720" rIns="91440" bIns="45720">
            <a:spAutoFit/>
          </a:bodyPr>
          <a:lstStyle/>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Mémoire</a:t>
            </a:r>
          </a:p>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À court terme</a:t>
            </a:r>
          </a:p>
        </p:txBody>
      </p:sp>
      <p:pic>
        <p:nvPicPr>
          <p:cNvPr id="8" name="Image 7">
            <a:extLst>
              <a:ext uri="{FF2B5EF4-FFF2-40B4-BE49-F238E27FC236}">
                <a16:creationId xmlns:a16="http://schemas.microsoft.com/office/drawing/2014/main" id="{2C58E725-0BC6-AF28-DD4A-B045A97DC6CF}"/>
              </a:ext>
            </a:extLst>
          </p:cNvPr>
          <p:cNvPicPr>
            <a:picLocks noChangeAspect="1"/>
          </p:cNvPicPr>
          <p:nvPr/>
        </p:nvPicPr>
        <p:blipFill>
          <a:blip r:embed="rId2"/>
          <a:stretch>
            <a:fillRect/>
          </a:stretch>
        </p:blipFill>
        <p:spPr>
          <a:xfrm>
            <a:off x="1994594" y="2849290"/>
            <a:ext cx="1111307" cy="1524078"/>
          </a:xfrm>
          <a:prstGeom prst="rect">
            <a:avLst/>
          </a:prstGeom>
        </p:spPr>
      </p:pic>
      <p:sp>
        <p:nvSpPr>
          <p:cNvPr id="9" name="ZoneTexte 8">
            <a:extLst>
              <a:ext uri="{FF2B5EF4-FFF2-40B4-BE49-F238E27FC236}">
                <a16:creationId xmlns:a16="http://schemas.microsoft.com/office/drawing/2014/main" id="{9408838E-E0CC-E595-339A-9BA35F71CF5A}"/>
              </a:ext>
            </a:extLst>
          </p:cNvPr>
          <p:cNvSpPr txBox="1"/>
          <p:nvPr/>
        </p:nvSpPr>
        <p:spPr>
          <a:xfrm>
            <a:off x="1649200" y="4355222"/>
            <a:ext cx="2064760" cy="369332"/>
          </a:xfrm>
          <a:prstGeom prst="rect">
            <a:avLst/>
          </a:prstGeom>
          <a:noFill/>
        </p:spPr>
        <p:txBody>
          <a:bodyPr wrap="square" rtlCol="0">
            <a:spAutoFit/>
          </a:bodyPr>
          <a:lstStyle/>
          <a:p>
            <a:r>
              <a:rPr lang="fr-BE" dirty="0"/>
              <a:t>UM: minute - jour</a:t>
            </a:r>
          </a:p>
        </p:txBody>
      </p:sp>
    </p:spTree>
    <p:extLst>
      <p:ext uri="{BB962C8B-B14F-4D97-AF65-F5344CB8AC3E}">
        <p14:creationId xmlns:p14="http://schemas.microsoft.com/office/powerpoint/2010/main" val="132205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age 1">
            <a:extLst>
              <a:ext uri="{FF2B5EF4-FFF2-40B4-BE49-F238E27FC236}">
                <a16:creationId xmlns:a16="http://schemas.microsoft.com/office/drawing/2014/main" id="{2C8010A6-2498-C066-6A16-08EE7E5D8F4F}"/>
              </a:ext>
            </a:extLst>
          </p:cNvPr>
          <p:cNvSpPr/>
          <p:nvPr/>
        </p:nvSpPr>
        <p:spPr>
          <a:xfrm>
            <a:off x="390301" y="1014293"/>
            <a:ext cx="3829912" cy="2710545"/>
          </a:xfrm>
          <a:prstGeom prst="cloud">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a:extLst>
              <a:ext uri="{FF2B5EF4-FFF2-40B4-BE49-F238E27FC236}">
                <a16:creationId xmlns:a16="http://schemas.microsoft.com/office/drawing/2014/main" id="{36F6ED9D-4726-760C-91CA-F365D557F426}"/>
              </a:ext>
            </a:extLst>
          </p:cNvPr>
          <p:cNvSpPr/>
          <p:nvPr/>
        </p:nvSpPr>
        <p:spPr>
          <a:xfrm>
            <a:off x="794920" y="1644549"/>
            <a:ext cx="2717154" cy="1077218"/>
          </a:xfrm>
          <a:prstGeom prst="rect">
            <a:avLst/>
          </a:prstGeom>
          <a:noFill/>
        </p:spPr>
        <p:txBody>
          <a:bodyPr wrap="none" lIns="91440" tIns="45720" rIns="91440" bIns="45720">
            <a:spAutoFit/>
          </a:bodyPr>
          <a:lstStyle/>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Mémoire</a:t>
            </a:r>
          </a:p>
          <a:p>
            <a:pPr algn="ctr"/>
            <a:r>
              <a:rPr lang="fr-FR" sz="320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À long terme </a:t>
            </a:r>
          </a:p>
        </p:txBody>
      </p:sp>
      <p:pic>
        <p:nvPicPr>
          <p:cNvPr id="4" name="Image 3">
            <a:extLst>
              <a:ext uri="{FF2B5EF4-FFF2-40B4-BE49-F238E27FC236}">
                <a16:creationId xmlns:a16="http://schemas.microsoft.com/office/drawing/2014/main" id="{03F6F650-4F5F-2649-01DE-F90C6396E68B}"/>
              </a:ext>
            </a:extLst>
          </p:cNvPr>
          <p:cNvPicPr>
            <a:picLocks noChangeAspect="1"/>
          </p:cNvPicPr>
          <p:nvPr/>
        </p:nvPicPr>
        <p:blipFill>
          <a:blip r:embed="rId2"/>
          <a:srcRect t="-872" b="-1"/>
          <a:stretch/>
        </p:blipFill>
        <p:spPr>
          <a:xfrm>
            <a:off x="653532" y="2978503"/>
            <a:ext cx="2705239" cy="1466909"/>
          </a:xfrm>
          <a:prstGeom prst="rect">
            <a:avLst/>
          </a:prstGeom>
        </p:spPr>
      </p:pic>
      <p:sp>
        <p:nvSpPr>
          <p:cNvPr id="5" name="ZoneTexte 4">
            <a:extLst>
              <a:ext uri="{FF2B5EF4-FFF2-40B4-BE49-F238E27FC236}">
                <a16:creationId xmlns:a16="http://schemas.microsoft.com/office/drawing/2014/main" id="{EFF9ACAC-F4CD-1AD8-7908-3E15E53CE182}"/>
              </a:ext>
            </a:extLst>
          </p:cNvPr>
          <p:cNvSpPr txBox="1"/>
          <p:nvPr/>
        </p:nvSpPr>
        <p:spPr>
          <a:xfrm>
            <a:off x="4483445" y="262269"/>
            <a:ext cx="7585370" cy="6093976"/>
          </a:xfrm>
          <a:prstGeom prst="rect">
            <a:avLst/>
          </a:prstGeom>
          <a:noFill/>
        </p:spPr>
        <p:txBody>
          <a:bodyPr wrap="square" rtlCol="0">
            <a:spAutoFit/>
          </a:bodyPr>
          <a:lstStyle/>
          <a:p>
            <a:r>
              <a:rPr lang="fr-BE" sz="2600" dirty="0"/>
              <a:t>Possède une </a:t>
            </a:r>
            <a:r>
              <a:rPr lang="fr-BE" sz="2600" b="1" dirty="0"/>
              <a:t>capacité</a:t>
            </a:r>
            <a:r>
              <a:rPr lang="fr-BE" sz="2600" dirty="0"/>
              <a:t> de rétention des informations </a:t>
            </a:r>
            <a:r>
              <a:rPr lang="fr-BE" sz="2600" b="1" dirty="0"/>
              <a:t>illimitée</a:t>
            </a:r>
            <a:r>
              <a:rPr lang="fr-BE" sz="2600" dirty="0"/>
              <a:t> </a:t>
            </a:r>
          </a:p>
          <a:p>
            <a:r>
              <a:rPr lang="fr-BE" sz="2600" dirty="0"/>
              <a:t>Fonctionne efficacement en combinaison avec les </a:t>
            </a:r>
            <a:r>
              <a:rPr lang="fr-BE" sz="2600" b="1" dirty="0"/>
              <a:t>émotions</a:t>
            </a:r>
            <a:r>
              <a:rPr lang="fr-BE" sz="2600" dirty="0"/>
              <a:t>, le </a:t>
            </a:r>
            <a:r>
              <a:rPr lang="fr-BE" sz="2600" b="1" dirty="0"/>
              <a:t>sens</a:t>
            </a:r>
            <a:r>
              <a:rPr lang="fr-BE" sz="2600" dirty="0"/>
              <a:t> et la </a:t>
            </a:r>
            <a:r>
              <a:rPr lang="fr-BE" sz="2600" b="1" dirty="0"/>
              <a:t>répétition</a:t>
            </a:r>
          </a:p>
          <a:p>
            <a:r>
              <a:rPr lang="fr-BE" sz="2600" dirty="0"/>
              <a:t>Elimine progressivement les informations inutilisées</a:t>
            </a:r>
          </a:p>
          <a:p>
            <a:r>
              <a:rPr lang="fr-BE" sz="2600" dirty="0"/>
              <a:t>Partie consciente et inconsciente du processus de mémorisation (ex. automatismes) </a:t>
            </a:r>
          </a:p>
          <a:p>
            <a:r>
              <a:rPr lang="fr-BE" sz="2600" dirty="0"/>
              <a:t>Conserve les </a:t>
            </a:r>
            <a:r>
              <a:rPr lang="fr-BE" sz="2600" b="1" dirty="0"/>
              <a:t>informations en réseaux </a:t>
            </a:r>
            <a:r>
              <a:rPr lang="fr-BE" sz="2600" dirty="0"/>
              <a:t>dans différentes aires cérébrales et sous 3 formes: procédurale, sémantique, épisodique.</a:t>
            </a:r>
          </a:p>
          <a:p>
            <a:r>
              <a:rPr lang="fr-BE" sz="2600" dirty="0"/>
              <a:t>Inefficace dans certaines situations (choc, trauma,…)</a:t>
            </a:r>
          </a:p>
          <a:p>
            <a:r>
              <a:rPr lang="fr-BE" sz="2600" u="sng" dirty="0"/>
              <a:t>Unité de mesure</a:t>
            </a:r>
            <a:r>
              <a:rPr lang="fr-BE" sz="2600" dirty="0"/>
              <a:t>: fonctionnement en semaines, mois, années</a:t>
            </a:r>
          </a:p>
        </p:txBody>
      </p:sp>
    </p:spTree>
    <p:extLst>
      <p:ext uri="{BB962C8B-B14F-4D97-AF65-F5344CB8AC3E}">
        <p14:creationId xmlns:p14="http://schemas.microsoft.com/office/powerpoint/2010/main" val="1252950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EA6838D-1F1C-F8FE-2A80-EA08075C95B9}"/>
              </a:ext>
            </a:extLst>
          </p:cNvPr>
          <p:cNvSpPr txBox="1"/>
          <p:nvPr/>
        </p:nvSpPr>
        <p:spPr>
          <a:xfrm>
            <a:off x="4462879" y="171739"/>
            <a:ext cx="3039102" cy="830997"/>
          </a:xfrm>
          <a:prstGeom prst="rect">
            <a:avLst/>
          </a:prstGeom>
          <a:noFill/>
        </p:spPr>
        <p:txBody>
          <a:bodyPr wrap="none" rtlCol="0">
            <a:spAutoFit/>
          </a:bodyPr>
          <a:lstStyle/>
          <a:p>
            <a:pPr defTabSz="877824">
              <a:spcAft>
                <a:spcPts val="600"/>
              </a:spcAft>
            </a:pPr>
            <a:r>
              <a:rPr lang="fr-BE" sz="4800" b="1" kern="1200" dirty="0" err="1">
                <a:solidFill>
                  <a:srgbClr val="C00000"/>
                </a:solidFill>
                <a:latin typeface="+mn-lt"/>
                <a:ea typeface="+mn-ea"/>
                <a:cs typeface="+mn-cs"/>
              </a:rPr>
              <a:t>E</a:t>
            </a:r>
            <a:r>
              <a:rPr lang="fr-BE" sz="4800" b="1" kern="1200" dirty="0" err="1">
                <a:solidFill>
                  <a:srgbClr val="FFCF3F"/>
                </a:solidFill>
                <a:latin typeface="+mn-lt"/>
                <a:ea typeface="+mn-ea"/>
                <a:cs typeface="+mn-cs"/>
              </a:rPr>
              <a:t>S</a:t>
            </a:r>
            <a:r>
              <a:rPr lang="fr-BE" sz="4800" b="1" kern="1200" dirty="0" err="1">
                <a:solidFill>
                  <a:srgbClr val="92D050"/>
                </a:solidFill>
                <a:latin typeface="+mn-lt"/>
                <a:ea typeface="+mn-ea"/>
                <a:cs typeface="+mn-cs"/>
              </a:rPr>
              <a:t>C</a:t>
            </a:r>
            <a:r>
              <a:rPr lang="fr-BE" sz="4800" b="1" kern="1200" dirty="0" err="1">
                <a:solidFill>
                  <a:srgbClr val="00B050"/>
                </a:solidFill>
                <a:latin typeface="+mn-lt"/>
                <a:ea typeface="+mn-ea"/>
                <a:cs typeface="+mn-cs"/>
              </a:rPr>
              <a:t>R</a:t>
            </a:r>
            <a:r>
              <a:rPr lang="fr-BE" sz="4800" b="1" kern="1200" dirty="0" err="1">
                <a:solidFill>
                  <a:schemeClr val="tx1"/>
                </a:solidFill>
                <a:latin typeface="+mn-lt"/>
                <a:ea typeface="+mn-ea"/>
                <a:cs typeface="+mn-cs"/>
              </a:rPr>
              <a:t>ime</a:t>
            </a:r>
            <a:endParaRPr lang="fr-BE" sz="4800" b="1" dirty="0"/>
          </a:p>
        </p:txBody>
      </p:sp>
      <p:pic>
        <p:nvPicPr>
          <p:cNvPr id="3" name="Image 2">
            <a:extLst>
              <a:ext uri="{FF2B5EF4-FFF2-40B4-BE49-F238E27FC236}">
                <a16:creationId xmlns:a16="http://schemas.microsoft.com/office/drawing/2014/main" id="{96D6034C-8D2D-D055-E3EE-341D741B958E}"/>
              </a:ext>
            </a:extLst>
          </p:cNvPr>
          <p:cNvPicPr>
            <a:picLocks noChangeAspect="1"/>
          </p:cNvPicPr>
          <p:nvPr/>
        </p:nvPicPr>
        <p:blipFill>
          <a:blip r:embed="rId2"/>
          <a:stretch>
            <a:fillRect/>
          </a:stretch>
        </p:blipFill>
        <p:spPr>
          <a:xfrm>
            <a:off x="831646" y="1002736"/>
            <a:ext cx="10528708" cy="5523627"/>
          </a:xfrm>
          <a:prstGeom prst="rect">
            <a:avLst/>
          </a:prstGeom>
        </p:spPr>
      </p:pic>
      <p:sp>
        <p:nvSpPr>
          <p:cNvPr id="5" name="ZoneTexte 4">
            <a:extLst>
              <a:ext uri="{FF2B5EF4-FFF2-40B4-BE49-F238E27FC236}">
                <a16:creationId xmlns:a16="http://schemas.microsoft.com/office/drawing/2014/main" id="{D79D2C49-5E53-0E47-2746-28EB201E0A0C}"/>
              </a:ext>
            </a:extLst>
          </p:cNvPr>
          <p:cNvSpPr txBox="1"/>
          <p:nvPr/>
        </p:nvSpPr>
        <p:spPr>
          <a:xfrm>
            <a:off x="1026129" y="1556588"/>
            <a:ext cx="2519464" cy="369332"/>
          </a:xfrm>
          <a:prstGeom prst="rect">
            <a:avLst/>
          </a:prstGeom>
          <a:noFill/>
        </p:spPr>
        <p:txBody>
          <a:bodyPr wrap="square" rtlCol="0">
            <a:spAutoFit/>
          </a:bodyPr>
          <a:lstStyle/>
          <a:p>
            <a:r>
              <a:rPr lang="fr-FR" b="1" dirty="0">
                <a:solidFill>
                  <a:schemeClr val="bg1"/>
                </a:solidFill>
              </a:rPr>
              <a:t>Mémoire sensorielle</a:t>
            </a:r>
            <a:endParaRPr lang="fr-BE" b="1" dirty="0">
              <a:solidFill>
                <a:schemeClr val="bg1"/>
              </a:solidFill>
            </a:endParaRPr>
          </a:p>
        </p:txBody>
      </p:sp>
      <p:sp>
        <p:nvSpPr>
          <p:cNvPr id="6" name="ZoneTexte 5">
            <a:extLst>
              <a:ext uri="{FF2B5EF4-FFF2-40B4-BE49-F238E27FC236}">
                <a16:creationId xmlns:a16="http://schemas.microsoft.com/office/drawing/2014/main" id="{07EA74A0-4E44-FAC0-A4F0-4D8132B7BDC0}"/>
              </a:ext>
            </a:extLst>
          </p:cNvPr>
          <p:cNvSpPr txBox="1"/>
          <p:nvPr/>
        </p:nvSpPr>
        <p:spPr>
          <a:xfrm>
            <a:off x="3691354" y="1546860"/>
            <a:ext cx="2863175" cy="369332"/>
          </a:xfrm>
          <a:prstGeom prst="rect">
            <a:avLst/>
          </a:prstGeom>
          <a:noFill/>
        </p:spPr>
        <p:txBody>
          <a:bodyPr wrap="square" rtlCol="0">
            <a:spAutoFit/>
          </a:bodyPr>
          <a:lstStyle/>
          <a:p>
            <a:r>
              <a:rPr lang="fr-FR" b="1" dirty="0">
                <a:solidFill>
                  <a:schemeClr val="bg1"/>
                </a:solidFill>
              </a:rPr>
              <a:t>Mémoire à court terme</a:t>
            </a:r>
            <a:endParaRPr lang="fr-BE" b="1" dirty="0">
              <a:solidFill>
                <a:schemeClr val="bg1"/>
              </a:solidFill>
            </a:endParaRPr>
          </a:p>
        </p:txBody>
      </p:sp>
      <p:sp>
        <p:nvSpPr>
          <p:cNvPr id="7" name="ZoneTexte 6">
            <a:extLst>
              <a:ext uri="{FF2B5EF4-FFF2-40B4-BE49-F238E27FC236}">
                <a16:creationId xmlns:a16="http://schemas.microsoft.com/office/drawing/2014/main" id="{F8A32571-2137-161A-937D-A8AC33480900}"/>
              </a:ext>
            </a:extLst>
          </p:cNvPr>
          <p:cNvSpPr txBox="1"/>
          <p:nvPr/>
        </p:nvSpPr>
        <p:spPr>
          <a:xfrm>
            <a:off x="7187292" y="1535911"/>
            <a:ext cx="2863175" cy="369332"/>
          </a:xfrm>
          <a:prstGeom prst="rect">
            <a:avLst/>
          </a:prstGeom>
          <a:noFill/>
        </p:spPr>
        <p:txBody>
          <a:bodyPr wrap="square" rtlCol="0">
            <a:spAutoFit/>
          </a:bodyPr>
          <a:lstStyle/>
          <a:p>
            <a:r>
              <a:rPr lang="fr-FR" b="1" dirty="0">
                <a:solidFill>
                  <a:schemeClr val="bg1"/>
                </a:solidFill>
              </a:rPr>
              <a:t>Mémoire à long terme</a:t>
            </a:r>
            <a:endParaRPr lang="fr-BE" b="1" dirty="0">
              <a:solidFill>
                <a:schemeClr val="bg1"/>
              </a:solidFill>
            </a:endParaRPr>
          </a:p>
        </p:txBody>
      </p:sp>
      <p:sp>
        <p:nvSpPr>
          <p:cNvPr id="2" name="Rectangle 1">
            <a:extLst>
              <a:ext uri="{FF2B5EF4-FFF2-40B4-BE49-F238E27FC236}">
                <a16:creationId xmlns:a16="http://schemas.microsoft.com/office/drawing/2014/main" id="{3C421AAB-3489-EF10-FCD4-BB99A0359698}"/>
              </a:ext>
            </a:extLst>
          </p:cNvPr>
          <p:cNvSpPr/>
          <p:nvPr/>
        </p:nvSpPr>
        <p:spPr>
          <a:xfrm>
            <a:off x="1256886" y="4319245"/>
            <a:ext cx="2038571" cy="553998"/>
          </a:xfrm>
          <a:prstGeom prst="rect">
            <a:avLst/>
          </a:prstGeom>
          <a:noFill/>
        </p:spPr>
        <p:txBody>
          <a:bodyPr wrap="none" lIns="91440" tIns="45720" rIns="91440" bIns="45720">
            <a:spAutoFit/>
          </a:bodyPr>
          <a:lstStyle/>
          <a:p>
            <a:pPr algn="ctr"/>
            <a:r>
              <a:rPr lang="fr-FR" sz="3000" b="1" dirty="0">
                <a:ln w="12700" cmpd="sng">
                  <a:solidFill>
                    <a:schemeClr val="accent4"/>
                  </a:solidFill>
                  <a:prstDash val="solid"/>
                </a:ln>
                <a:solidFill>
                  <a:schemeClr val="bg1"/>
                </a:solidFill>
              </a:rPr>
              <a:t>Attention</a:t>
            </a:r>
            <a:endParaRPr lang="fr-FR" sz="3000" b="1" cap="none" spc="0" dirty="0">
              <a:ln w="12700" cmpd="sng">
                <a:solidFill>
                  <a:schemeClr val="accent4"/>
                </a:solidFill>
                <a:prstDash val="solid"/>
              </a:ln>
              <a:solidFill>
                <a:schemeClr val="bg1"/>
              </a:solidFill>
              <a:effectLst/>
            </a:endParaRPr>
          </a:p>
        </p:txBody>
      </p:sp>
      <p:sp>
        <p:nvSpPr>
          <p:cNvPr id="9" name="Rectangle 8">
            <a:extLst>
              <a:ext uri="{FF2B5EF4-FFF2-40B4-BE49-F238E27FC236}">
                <a16:creationId xmlns:a16="http://schemas.microsoft.com/office/drawing/2014/main" id="{52C4E9F5-CF3D-36C2-4523-AE162C78588C}"/>
              </a:ext>
            </a:extLst>
          </p:cNvPr>
          <p:cNvSpPr/>
          <p:nvPr/>
        </p:nvSpPr>
        <p:spPr>
          <a:xfrm>
            <a:off x="3850536" y="4584175"/>
            <a:ext cx="2467149" cy="954107"/>
          </a:xfrm>
          <a:prstGeom prst="rect">
            <a:avLst/>
          </a:prstGeom>
          <a:noFill/>
        </p:spPr>
        <p:txBody>
          <a:bodyPr wrap="none" lIns="91440" tIns="45720" rIns="91440" bIns="45720">
            <a:spAutoFit/>
          </a:bodyPr>
          <a:lstStyle/>
          <a:p>
            <a:pPr algn="ctr"/>
            <a:r>
              <a:rPr lang="fr-FR" sz="2800" b="1" cap="none" spc="0" dirty="0">
                <a:ln w="12700" cmpd="sng">
                  <a:solidFill>
                    <a:schemeClr val="accent4"/>
                  </a:solidFill>
                  <a:prstDash val="solid"/>
                </a:ln>
                <a:solidFill>
                  <a:schemeClr val="accent3">
                    <a:lumMod val="50000"/>
                  </a:schemeClr>
                </a:solidFill>
                <a:effectLst/>
              </a:rPr>
              <a:t>E</a:t>
            </a:r>
            <a:r>
              <a:rPr lang="fr-FR" sz="2800" b="1" dirty="0">
                <a:ln w="12700" cmpd="sng">
                  <a:solidFill>
                    <a:schemeClr val="accent4"/>
                  </a:solidFill>
                  <a:prstDash val="solid"/>
                </a:ln>
                <a:solidFill>
                  <a:schemeClr val="accent3">
                    <a:lumMod val="50000"/>
                  </a:schemeClr>
                </a:solidFill>
              </a:rPr>
              <a:t>ngagement </a:t>
            </a:r>
          </a:p>
          <a:p>
            <a:pPr algn="ctr"/>
            <a:r>
              <a:rPr lang="fr-FR" sz="2800" b="1" cap="none" spc="0" dirty="0">
                <a:ln w="12700" cmpd="sng">
                  <a:solidFill>
                    <a:schemeClr val="accent4"/>
                  </a:solidFill>
                  <a:prstDash val="solid"/>
                </a:ln>
                <a:solidFill>
                  <a:schemeClr val="accent3">
                    <a:lumMod val="50000"/>
                  </a:schemeClr>
                </a:solidFill>
                <a:effectLst/>
              </a:rPr>
              <a:t>actif</a:t>
            </a:r>
          </a:p>
        </p:txBody>
      </p:sp>
      <p:sp>
        <p:nvSpPr>
          <p:cNvPr id="10" name="Rectangle 9">
            <a:extLst>
              <a:ext uri="{FF2B5EF4-FFF2-40B4-BE49-F238E27FC236}">
                <a16:creationId xmlns:a16="http://schemas.microsoft.com/office/drawing/2014/main" id="{71B19627-C72A-007C-C062-6ECC9E685D2C}"/>
              </a:ext>
            </a:extLst>
          </p:cNvPr>
          <p:cNvSpPr/>
          <p:nvPr/>
        </p:nvSpPr>
        <p:spPr>
          <a:xfrm>
            <a:off x="6321457" y="4428000"/>
            <a:ext cx="2689006" cy="523220"/>
          </a:xfrm>
          <a:prstGeom prst="rect">
            <a:avLst/>
          </a:prstGeom>
          <a:noFill/>
        </p:spPr>
        <p:txBody>
          <a:bodyPr wrap="none" lIns="91440" tIns="45720" rIns="91440" bIns="45720">
            <a:spAutoFit/>
          </a:bodyPr>
          <a:lstStyle/>
          <a:p>
            <a:pPr algn="ctr"/>
            <a:r>
              <a:rPr lang="fr-FR" sz="2800" b="1" cap="none" spc="0" dirty="0">
                <a:ln w="12700" cmpd="sng">
                  <a:solidFill>
                    <a:schemeClr val="accent4"/>
                  </a:solidFill>
                  <a:prstDash val="solid"/>
                </a:ln>
                <a:solidFill>
                  <a:schemeClr val="bg1"/>
                </a:solidFill>
                <a:effectLst/>
              </a:rPr>
              <a:t>Conso</a:t>
            </a:r>
            <a:r>
              <a:rPr lang="fr-FR" sz="2800" b="1" dirty="0">
                <a:ln w="12700" cmpd="sng">
                  <a:solidFill>
                    <a:schemeClr val="accent4"/>
                  </a:solidFill>
                  <a:prstDash val="solid"/>
                </a:ln>
                <a:solidFill>
                  <a:schemeClr val="bg1"/>
                </a:solidFill>
              </a:rPr>
              <a:t>lidation</a:t>
            </a:r>
            <a:endParaRPr lang="fr-FR" sz="2800" b="1" cap="none" spc="0" dirty="0">
              <a:ln w="12700" cmpd="sng">
                <a:solidFill>
                  <a:schemeClr val="accent4"/>
                </a:solidFill>
                <a:prstDash val="solid"/>
              </a:ln>
              <a:solidFill>
                <a:schemeClr val="bg1"/>
              </a:solidFill>
              <a:effectLst/>
            </a:endParaRPr>
          </a:p>
        </p:txBody>
      </p:sp>
      <p:sp>
        <p:nvSpPr>
          <p:cNvPr id="11" name="Rectangle 10">
            <a:extLst>
              <a:ext uri="{FF2B5EF4-FFF2-40B4-BE49-F238E27FC236}">
                <a16:creationId xmlns:a16="http://schemas.microsoft.com/office/drawing/2014/main" id="{495E4930-CEC1-7EDA-2C49-3A81D2A26502}"/>
              </a:ext>
            </a:extLst>
          </p:cNvPr>
          <p:cNvSpPr/>
          <p:nvPr/>
        </p:nvSpPr>
        <p:spPr>
          <a:xfrm>
            <a:off x="8997134" y="3822155"/>
            <a:ext cx="2106667" cy="954107"/>
          </a:xfrm>
          <a:prstGeom prst="rect">
            <a:avLst/>
          </a:prstGeom>
          <a:noFill/>
        </p:spPr>
        <p:txBody>
          <a:bodyPr wrap="none" lIns="91440" tIns="45720" rIns="91440" bIns="45720">
            <a:spAutoFit/>
          </a:bodyPr>
          <a:lstStyle/>
          <a:p>
            <a:pPr algn="ctr"/>
            <a:r>
              <a:rPr lang="fr-FR" sz="2800" b="1" cap="none" spc="0" dirty="0">
                <a:ln w="12700" cmpd="sng">
                  <a:solidFill>
                    <a:schemeClr val="accent4"/>
                  </a:solidFill>
                  <a:prstDash val="solid"/>
                </a:ln>
                <a:solidFill>
                  <a:schemeClr val="accent4">
                    <a:lumMod val="50000"/>
                  </a:schemeClr>
                </a:solidFill>
                <a:effectLst/>
              </a:rPr>
              <a:t>Retour sur</a:t>
            </a:r>
          </a:p>
          <a:p>
            <a:pPr algn="ctr"/>
            <a:r>
              <a:rPr lang="fr-FR" sz="2800" b="1" cap="none" spc="0" dirty="0">
                <a:ln w="12700" cmpd="sng">
                  <a:solidFill>
                    <a:schemeClr val="accent4"/>
                  </a:solidFill>
                  <a:prstDash val="solid"/>
                </a:ln>
                <a:solidFill>
                  <a:schemeClr val="accent4">
                    <a:lumMod val="50000"/>
                  </a:schemeClr>
                </a:solidFill>
                <a:effectLst/>
              </a:rPr>
              <a:t>l’erreur</a:t>
            </a:r>
          </a:p>
        </p:txBody>
      </p:sp>
    </p:spTree>
    <p:extLst>
      <p:ext uri="{BB962C8B-B14F-4D97-AF65-F5344CB8AC3E}">
        <p14:creationId xmlns:p14="http://schemas.microsoft.com/office/powerpoint/2010/main" val="79438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09453-C2C1-63EF-9D5A-048147F76287}"/>
              </a:ext>
            </a:extLst>
          </p:cNvPr>
          <p:cNvSpPr>
            <a:spLocks noGrp="1"/>
          </p:cNvSpPr>
          <p:nvPr>
            <p:ph type="title"/>
          </p:nvPr>
        </p:nvSpPr>
        <p:spPr>
          <a:xfrm>
            <a:off x="1070043" y="548629"/>
            <a:ext cx="10583693" cy="6066180"/>
          </a:xfrm>
        </p:spPr>
        <p:txBody>
          <a:bodyPr>
            <a:normAutofit fontScale="90000"/>
          </a:bodyPr>
          <a:lstStyle/>
          <a:p>
            <a:r>
              <a:rPr lang="fr-BE" u="sng" dirty="0"/>
              <a:t>Présentation</a:t>
            </a:r>
            <a:br>
              <a:rPr lang="fr-BE" dirty="0"/>
            </a:br>
            <a:r>
              <a:rPr lang="fr-BE" dirty="0"/>
              <a:t>- Mise en exergue de différentes </a:t>
            </a:r>
            <a:r>
              <a:rPr lang="fr-BE" b="1" dirty="0"/>
              <a:t>conceptions de l’apprentissage </a:t>
            </a:r>
            <a:r>
              <a:rPr lang="fr-BE" dirty="0"/>
              <a:t>chez nos apprenants : une conception empirique (basée sur l’observation et l’expérience de terrain) et une conception scientifique (corrélations et modèles validés via les méta-analyses et les dernières recherches en neurosciences).</a:t>
            </a:r>
            <a:br>
              <a:rPr lang="fr-BE" dirty="0"/>
            </a:br>
            <a:br>
              <a:rPr lang="fr-BE" dirty="0"/>
            </a:br>
            <a:r>
              <a:rPr lang="fr-BE" dirty="0"/>
              <a:t>- Dans un premier temps, la conception empirique est envisagée à travers les notions liées aux différents processus d’apprentissage (Qu’est-ce qu’apprendre?). Les concepts du conflit socio-cognitif, de l’apprentissage coopératif ou encore de la dynamique motivationnelle seront abordés à travers la théorie et à partir d’étude de cas. </a:t>
            </a:r>
          </a:p>
        </p:txBody>
      </p:sp>
    </p:spTree>
    <p:extLst>
      <p:ext uri="{BB962C8B-B14F-4D97-AF65-F5344CB8AC3E}">
        <p14:creationId xmlns:p14="http://schemas.microsoft.com/office/powerpoint/2010/main" val="3074969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E15DE77-13DB-7397-0B07-FD9D6CD4566F}"/>
              </a:ext>
            </a:extLst>
          </p:cNvPr>
          <p:cNvSpPr txBox="1"/>
          <p:nvPr/>
        </p:nvSpPr>
        <p:spPr>
          <a:xfrm>
            <a:off x="982493" y="274290"/>
            <a:ext cx="9931941" cy="6432530"/>
          </a:xfrm>
          <a:prstGeom prst="rect">
            <a:avLst/>
          </a:prstGeom>
          <a:noFill/>
        </p:spPr>
        <p:txBody>
          <a:bodyPr wrap="square" rtlCol="0">
            <a:spAutoFit/>
          </a:bodyPr>
          <a:lstStyle/>
          <a:p>
            <a:r>
              <a:rPr lang="fr-FR" sz="2600" b="1" dirty="0"/>
              <a:t>L’attention  : la première étape pour réceptionner les informations importantes</a:t>
            </a:r>
          </a:p>
          <a:p>
            <a:r>
              <a:rPr lang="fr-FR" sz="2000" dirty="0" err="1"/>
              <a:t>Ref</a:t>
            </a:r>
            <a:r>
              <a:rPr lang="fr-FR" sz="2000" dirty="0"/>
              <a:t>. Michael G.A. et Minne Y. L’attention, p125, Apprendre, de la synapse à la classe, 2024</a:t>
            </a:r>
          </a:p>
          <a:p>
            <a:endParaRPr lang="fr-FR" sz="2000" dirty="0"/>
          </a:p>
          <a:p>
            <a:r>
              <a:rPr lang="fr-FR" sz="2000" u="sng" dirty="0"/>
              <a:t>Définition</a:t>
            </a:r>
            <a:r>
              <a:rPr lang="fr-FR" sz="2000" dirty="0"/>
              <a:t>: Mécanismes qui </a:t>
            </a:r>
            <a:r>
              <a:rPr lang="fr-FR" sz="2000" b="1" dirty="0"/>
              <a:t>varient</a:t>
            </a:r>
            <a:r>
              <a:rPr lang="fr-FR" sz="2000" dirty="0"/>
              <a:t> de manière fréquente et imprévisible et selon l’objet sur lequel elle se porte. Le cerveau perd environ 15 à 40 % des informations entendues toutes les minutes trente.</a:t>
            </a:r>
          </a:p>
          <a:p>
            <a:endParaRPr lang="fr-BE" sz="2000" dirty="0"/>
          </a:p>
          <a:p>
            <a:r>
              <a:rPr lang="fr-BE" sz="2000" dirty="0"/>
              <a:t>Ces mécanismes </a:t>
            </a:r>
            <a:r>
              <a:rPr lang="fr-BE" sz="2000" b="1" dirty="0"/>
              <a:t>sélectionnent</a:t>
            </a:r>
            <a:r>
              <a:rPr lang="fr-BE" sz="2000" dirty="0"/>
              <a:t> les informations perçues, les amplifient, les canalisent pendant que les mécanismes d’inhibition du cerveau permettent d’</a:t>
            </a:r>
            <a:r>
              <a:rPr lang="fr-BE" sz="2000" b="1" dirty="0"/>
              <a:t>ignorer</a:t>
            </a:r>
            <a:r>
              <a:rPr lang="fr-BE" sz="2000" dirty="0"/>
              <a:t> les éléments considérés comme perturbateurs non-pertinents.</a:t>
            </a:r>
          </a:p>
          <a:p>
            <a:endParaRPr lang="fr-BE" sz="2000" dirty="0"/>
          </a:p>
          <a:p>
            <a:r>
              <a:rPr lang="fr-FR" sz="2000" dirty="0"/>
              <a:t>++ Les </a:t>
            </a:r>
            <a:r>
              <a:rPr lang="fr-FR" sz="2000" b="1" dirty="0"/>
              <a:t>connaissances antérieures </a:t>
            </a:r>
            <a:r>
              <a:rPr lang="fr-FR" sz="2000" dirty="0"/>
              <a:t>ou les </a:t>
            </a:r>
            <a:r>
              <a:rPr lang="fr-FR" sz="2000" b="1" dirty="0"/>
              <a:t>similarités vécues </a:t>
            </a:r>
            <a:r>
              <a:rPr lang="fr-FR" sz="2000" dirty="0"/>
              <a:t>auparavant augmentent l’attention sur les informations qui peuvent s’y accrocher.</a:t>
            </a:r>
          </a:p>
          <a:p>
            <a:endParaRPr lang="fr-FR" sz="2000" dirty="0"/>
          </a:p>
          <a:p>
            <a:r>
              <a:rPr lang="fr-FR" sz="2000" dirty="0"/>
              <a:t>-- Inversement, les </a:t>
            </a:r>
            <a:r>
              <a:rPr lang="fr-FR" sz="2000" b="1" dirty="0"/>
              <a:t>contenus incompris ou non-décodés </a:t>
            </a:r>
            <a:r>
              <a:rPr lang="fr-FR" sz="2000" dirty="0"/>
              <a:t>diminuent l’attention.</a:t>
            </a:r>
          </a:p>
          <a:p>
            <a:r>
              <a:rPr lang="fr-FR" sz="2000" dirty="0"/>
              <a:t> Des systèmes interrompent l’attention en fonction des </a:t>
            </a:r>
            <a:r>
              <a:rPr lang="fr-FR" sz="2000" b="1" dirty="0"/>
              <a:t>sollicitations externes </a:t>
            </a:r>
            <a:r>
              <a:rPr lang="fr-FR" sz="2000" dirty="0"/>
              <a:t>: bruit, perception d’un danger, environnement surchargé de stimuli, contenus désordonnés, contenus non-reliés aux connaissances antérieures.</a:t>
            </a:r>
          </a:p>
        </p:txBody>
      </p:sp>
    </p:spTree>
    <p:extLst>
      <p:ext uri="{BB962C8B-B14F-4D97-AF65-F5344CB8AC3E}">
        <p14:creationId xmlns:p14="http://schemas.microsoft.com/office/powerpoint/2010/main" val="1998397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F7BE7-3F69-F6D8-5455-6084DD9AB66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3FDC778-10B3-4128-09F3-E063FB58BA9F}"/>
              </a:ext>
            </a:extLst>
          </p:cNvPr>
          <p:cNvSpPr txBox="1"/>
          <p:nvPr/>
        </p:nvSpPr>
        <p:spPr>
          <a:xfrm>
            <a:off x="700390" y="274290"/>
            <a:ext cx="10632333" cy="6032421"/>
          </a:xfrm>
          <a:prstGeom prst="rect">
            <a:avLst/>
          </a:prstGeom>
          <a:noFill/>
        </p:spPr>
        <p:txBody>
          <a:bodyPr wrap="square" rtlCol="0">
            <a:spAutoFit/>
          </a:bodyPr>
          <a:lstStyle/>
          <a:p>
            <a:endParaRPr lang="fr-FR" sz="2000" dirty="0"/>
          </a:p>
          <a:p>
            <a:r>
              <a:rPr lang="fr-FR" sz="3600" b="1" dirty="0"/>
              <a:t>Astuces pour favoriser l’attention en classe</a:t>
            </a:r>
          </a:p>
          <a:p>
            <a:endParaRPr lang="fr-FR" sz="2000" dirty="0"/>
          </a:p>
          <a:p>
            <a:pPr algn="just">
              <a:spcBef>
                <a:spcPts val="600"/>
              </a:spcBef>
            </a:pPr>
            <a:r>
              <a:rPr lang="fr-FR" sz="3000" u="sng" dirty="0"/>
              <a:t>Au départ d’une leçon</a:t>
            </a:r>
            <a:r>
              <a:rPr lang="fr-FR" sz="3000" dirty="0"/>
              <a:t>, installer un </a:t>
            </a:r>
            <a:r>
              <a:rPr lang="fr-FR" sz="3000" b="1" dirty="0"/>
              <a:t>environnement calme </a:t>
            </a:r>
            <a:r>
              <a:rPr lang="fr-FR" sz="3000" dirty="0"/>
              <a:t>et un </a:t>
            </a:r>
            <a:r>
              <a:rPr lang="fr-FR" sz="3000" b="1" dirty="0"/>
              <a:t>climat de classe </a:t>
            </a:r>
            <a:r>
              <a:rPr lang="fr-FR" sz="3000" dirty="0"/>
              <a:t>propice à l’apprentissage (remise au calme, musique relaxante).</a:t>
            </a:r>
          </a:p>
          <a:p>
            <a:pPr>
              <a:spcBef>
                <a:spcPts val="600"/>
              </a:spcBef>
            </a:pPr>
            <a:r>
              <a:rPr lang="fr-FR" sz="3000" dirty="0"/>
              <a:t>Toujours débuter le cours par un </a:t>
            </a:r>
            <a:r>
              <a:rPr lang="fr-FR" sz="3000" b="1" dirty="0"/>
              <a:t>rappel </a:t>
            </a:r>
            <a:r>
              <a:rPr lang="fr-FR" sz="3000" dirty="0"/>
              <a:t>de ce qui a été vu précédemment.</a:t>
            </a:r>
          </a:p>
          <a:p>
            <a:pPr>
              <a:spcBef>
                <a:spcPts val="600"/>
              </a:spcBef>
            </a:pPr>
            <a:r>
              <a:rPr lang="fr-FR" sz="3000" dirty="0"/>
              <a:t>Introduire le nouveau contenu en faisant </a:t>
            </a:r>
            <a:r>
              <a:rPr lang="fr-FR" sz="3000" b="1" dirty="0"/>
              <a:t>des liens </a:t>
            </a:r>
            <a:r>
              <a:rPr lang="fr-FR" sz="3000" dirty="0"/>
              <a:t>avec la suite de la séquence.</a:t>
            </a:r>
          </a:p>
          <a:p>
            <a:pPr>
              <a:spcBef>
                <a:spcPts val="600"/>
              </a:spcBef>
            </a:pPr>
            <a:r>
              <a:rPr lang="fr-FR" sz="3000" dirty="0"/>
              <a:t>!!! Utiliser au </a:t>
            </a:r>
            <a:r>
              <a:rPr lang="fr-FR" sz="3000" b="1" dirty="0">
                <a:solidFill>
                  <a:srgbClr val="FF0000"/>
                </a:solidFill>
              </a:rPr>
              <a:t>minimum deux modalités de perception </a:t>
            </a:r>
            <a:r>
              <a:rPr lang="fr-FR" sz="3000" dirty="0"/>
              <a:t>(ex. auditif ET visuel)</a:t>
            </a:r>
          </a:p>
          <a:p>
            <a:endParaRPr lang="fr-FR" sz="2000" dirty="0"/>
          </a:p>
        </p:txBody>
      </p:sp>
    </p:spTree>
    <p:extLst>
      <p:ext uri="{BB962C8B-B14F-4D97-AF65-F5344CB8AC3E}">
        <p14:creationId xmlns:p14="http://schemas.microsoft.com/office/powerpoint/2010/main" val="3932601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C61C4-A4D0-7B72-DCE5-6019A961421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3DE3845-5EF6-FDBA-8262-2F5F036A4892}"/>
              </a:ext>
            </a:extLst>
          </p:cNvPr>
          <p:cNvSpPr txBox="1"/>
          <p:nvPr/>
        </p:nvSpPr>
        <p:spPr>
          <a:xfrm>
            <a:off x="1091119" y="-379379"/>
            <a:ext cx="10406975" cy="6801862"/>
          </a:xfrm>
          <a:prstGeom prst="rect">
            <a:avLst/>
          </a:prstGeom>
          <a:noFill/>
        </p:spPr>
        <p:txBody>
          <a:bodyPr wrap="square" rtlCol="0">
            <a:spAutoFit/>
          </a:bodyPr>
          <a:lstStyle/>
          <a:p>
            <a:endParaRPr lang="fr-FR" sz="2000" dirty="0"/>
          </a:p>
          <a:p>
            <a:r>
              <a:rPr lang="fr-FR" sz="3600" b="1" dirty="0"/>
              <a:t>Astuces pour favoriser l’attention en classe</a:t>
            </a:r>
          </a:p>
          <a:p>
            <a:endParaRPr lang="fr-FR" sz="2000" dirty="0"/>
          </a:p>
          <a:p>
            <a:pPr algn="just"/>
            <a:r>
              <a:rPr lang="fr-FR" sz="2400" u="sng" dirty="0"/>
              <a:t>En cours de leçon</a:t>
            </a:r>
            <a:r>
              <a:rPr lang="fr-FR" sz="2400" dirty="0"/>
              <a:t>, </a:t>
            </a:r>
            <a:r>
              <a:rPr lang="fr-FR" sz="2400" b="1" dirty="0"/>
              <a:t>vérifier la compréhension </a:t>
            </a:r>
            <a:r>
              <a:rPr lang="fr-FR" sz="2400" dirty="0"/>
              <a:t>des élèves. Poser des questions de compréhension (faire reformuler, faire résoudre un premier exercice).</a:t>
            </a:r>
          </a:p>
          <a:p>
            <a:pPr algn="just"/>
            <a:endParaRPr lang="fr-FR" sz="2400" dirty="0"/>
          </a:p>
          <a:p>
            <a:pPr algn="just"/>
            <a:r>
              <a:rPr lang="fr-FR" sz="2400" b="1" dirty="0">
                <a:solidFill>
                  <a:srgbClr val="FF0000"/>
                </a:solidFill>
              </a:rPr>
              <a:t>Procéder par étape ou par palier </a:t>
            </a:r>
            <a:r>
              <a:rPr lang="fr-FR" sz="2400" dirty="0"/>
              <a:t>en évitant la surcharge cognitive, fractionner l’objectif final en sous-objectifs atteignables cohérents entre eux.</a:t>
            </a:r>
          </a:p>
          <a:p>
            <a:pPr algn="just"/>
            <a:endParaRPr lang="fr-FR" sz="2400" dirty="0"/>
          </a:p>
          <a:p>
            <a:pPr algn="just"/>
            <a:r>
              <a:rPr lang="fr-FR" sz="2400" dirty="0"/>
              <a:t>Identifier les difficultés de certains élèves pour donner des exercices de remédiation individuelle (souvent observées par l’absence de réponse de l’élève ou une erreur dans l’exercice).</a:t>
            </a:r>
          </a:p>
          <a:p>
            <a:pPr algn="just"/>
            <a:endParaRPr lang="fr-FR" sz="2400" dirty="0"/>
          </a:p>
          <a:p>
            <a:pPr algn="just"/>
            <a:r>
              <a:rPr lang="fr-FR" sz="2400" b="1" dirty="0"/>
              <a:t>Éviter les supports trop chargés </a:t>
            </a:r>
            <a:r>
              <a:rPr lang="fr-FR" sz="2400" dirty="0"/>
              <a:t>visuellement, mal organisés, les manuels scolaires qui égarent dans les contenus ou mélangent les concepts, de préférence, qui peuvent être vus séparément.</a:t>
            </a:r>
          </a:p>
        </p:txBody>
      </p:sp>
    </p:spTree>
    <p:extLst>
      <p:ext uri="{BB962C8B-B14F-4D97-AF65-F5344CB8AC3E}">
        <p14:creationId xmlns:p14="http://schemas.microsoft.com/office/powerpoint/2010/main" val="2097873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553C3-4161-AF08-5BDF-D3781182DF6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C3C1302-149C-B19B-7D14-4A644020F039}"/>
              </a:ext>
            </a:extLst>
          </p:cNvPr>
          <p:cNvSpPr txBox="1"/>
          <p:nvPr/>
        </p:nvSpPr>
        <p:spPr>
          <a:xfrm>
            <a:off x="982493" y="274290"/>
            <a:ext cx="10554511" cy="4493538"/>
          </a:xfrm>
          <a:prstGeom prst="rect">
            <a:avLst/>
          </a:prstGeom>
          <a:noFill/>
        </p:spPr>
        <p:txBody>
          <a:bodyPr wrap="square" rtlCol="0">
            <a:spAutoFit/>
          </a:bodyPr>
          <a:lstStyle/>
          <a:p>
            <a:endParaRPr lang="fr-FR" sz="2000" dirty="0"/>
          </a:p>
          <a:p>
            <a:r>
              <a:rPr lang="fr-FR" sz="3600" b="1" dirty="0"/>
              <a:t>Astuces pour favoriser l’attention en classe</a:t>
            </a:r>
          </a:p>
          <a:p>
            <a:endParaRPr lang="fr-FR" sz="2000" dirty="0"/>
          </a:p>
          <a:p>
            <a:pPr>
              <a:spcBef>
                <a:spcPts val="600"/>
              </a:spcBef>
            </a:pPr>
            <a:r>
              <a:rPr lang="fr-FR" sz="3000" u="sng" dirty="0"/>
              <a:t>À la fin du cours ou de la séquence de leçon</a:t>
            </a:r>
            <a:r>
              <a:rPr lang="fr-FR" sz="3000" dirty="0"/>
              <a:t>, (faire) récapituler les informations importantes, faire un </a:t>
            </a:r>
            <a:r>
              <a:rPr lang="fr-FR" sz="3000" b="1" dirty="0"/>
              <a:t>test formatif </a:t>
            </a:r>
            <a:r>
              <a:rPr lang="fr-FR" sz="3000" dirty="0"/>
              <a:t>(papier ou </a:t>
            </a:r>
            <a:r>
              <a:rPr lang="fr-FR" sz="3000" dirty="0" err="1"/>
              <a:t>Quizlet</a:t>
            </a:r>
            <a:r>
              <a:rPr lang="fr-FR" sz="3000" dirty="0"/>
              <a:t>, </a:t>
            </a:r>
            <a:r>
              <a:rPr lang="fr-FR" sz="3000" dirty="0" err="1"/>
              <a:t>Kahoot</a:t>
            </a:r>
            <a:r>
              <a:rPr lang="fr-FR" sz="3000" dirty="0"/>
              <a:t>) avec feedback immédiat.</a:t>
            </a:r>
          </a:p>
          <a:p>
            <a:pPr>
              <a:spcBef>
                <a:spcPts val="600"/>
              </a:spcBef>
            </a:pPr>
            <a:r>
              <a:rPr lang="fr-FR" sz="3000" dirty="0"/>
              <a:t>Prévoir un test formatif avant le sommatif pour que l’élève puisse s’auto-évaluer et rectifier ses erreurs.</a:t>
            </a:r>
          </a:p>
          <a:p>
            <a:endParaRPr lang="fr-FR" sz="2000" dirty="0"/>
          </a:p>
        </p:txBody>
      </p:sp>
    </p:spTree>
    <p:extLst>
      <p:ext uri="{BB962C8B-B14F-4D97-AF65-F5344CB8AC3E}">
        <p14:creationId xmlns:p14="http://schemas.microsoft.com/office/powerpoint/2010/main" val="1611760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4B5837-E310-4308-4D14-F6747AD948D4}"/>
              </a:ext>
            </a:extLst>
          </p:cNvPr>
          <p:cNvSpPr>
            <a:spLocks noGrp="1"/>
          </p:cNvSpPr>
          <p:nvPr>
            <p:ph type="title"/>
          </p:nvPr>
        </p:nvSpPr>
        <p:spPr>
          <a:xfrm>
            <a:off x="632915" y="216429"/>
            <a:ext cx="10728322" cy="1477328"/>
          </a:xfrm>
        </p:spPr>
        <p:txBody>
          <a:bodyPr/>
          <a:lstStyle/>
          <a:p>
            <a:r>
              <a:rPr lang="fr-BE" dirty="0"/>
              <a:t>Du point de vue de l’apprenant</a:t>
            </a:r>
          </a:p>
        </p:txBody>
      </p:sp>
      <p:sp>
        <p:nvSpPr>
          <p:cNvPr id="4" name="ZoneTexte 3">
            <a:extLst>
              <a:ext uri="{FF2B5EF4-FFF2-40B4-BE49-F238E27FC236}">
                <a16:creationId xmlns:a16="http://schemas.microsoft.com/office/drawing/2014/main" id="{DFAF5A9C-71BD-205B-8660-C443EC225145}"/>
              </a:ext>
            </a:extLst>
          </p:cNvPr>
          <p:cNvSpPr txBox="1"/>
          <p:nvPr/>
        </p:nvSpPr>
        <p:spPr>
          <a:xfrm>
            <a:off x="830763" y="1407092"/>
            <a:ext cx="10307229" cy="2750433"/>
          </a:xfrm>
          <a:prstGeom prst="rect">
            <a:avLst/>
          </a:prstGeom>
          <a:noFill/>
        </p:spPr>
        <p:txBody>
          <a:bodyPr wrap="square">
            <a:spAutoFit/>
          </a:bodyPr>
          <a:lstStyle/>
          <a:p>
            <a:pPr algn="just">
              <a:lnSpc>
                <a:spcPct val="107000"/>
              </a:lnSpc>
              <a:spcAft>
                <a:spcPts val="800"/>
              </a:spcAft>
              <a:buNone/>
            </a:pPr>
            <a:r>
              <a:rPr lang="fr-BE" sz="30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Encoder</a:t>
            </a:r>
            <a:r>
              <a:rPr lang="fr-BE" sz="3000" kern="100" dirty="0">
                <a:effectLst/>
                <a:latin typeface="Aptos" panose="020B0004020202020204" pitchFamily="34" charset="0"/>
                <a:ea typeface="Aptos" panose="020B0004020202020204" pitchFamily="34" charset="0"/>
                <a:cs typeface="Times New Roman" panose="02020603050405020304" pitchFamily="18" charset="0"/>
              </a:rPr>
              <a:t>, c’est …</a:t>
            </a:r>
          </a:p>
          <a:p>
            <a:pPr marL="457200" indent="-457200" algn="just">
              <a:lnSpc>
                <a:spcPct val="107000"/>
              </a:lnSpc>
              <a:spcAft>
                <a:spcPts val="800"/>
              </a:spcAft>
              <a:buFont typeface="Wingdings" panose="05000000000000000000" pitchFamily="2" charset="2"/>
              <a:buChar char="ü"/>
            </a:pPr>
            <a:r>
              <a:rPr lang="fr-BE" sz="3000" b="1" kern="100" dirty="0">
                <a:effectLst/>
                <a:latin typeface="Aptos" panose="020B0004020202020204" pitchFamily="34" charset="0"/>
                <a:ea typeface="Aptos" panose="020B0004020202020204" pitchFamily="34" charset="0"/>
                <a:cs typeface="Times New Roman" panose="02020603050405020304" pitchFamily="18" charset="0"/>
              </a:rPr>
              <a:t>sélectionner les informations pertinentes en écoutant, en lisant, en observan</a:t>
            </a:r>
            <a:r>
              <a:rPr lang="fr-BE" sz="3000" b="1" kern="100" dirty="0">
                <a:latin typeface="Aptos" panose="020B0004020202020204" pitchFamily="34" charset="0"/>
                <a:ea typeface="Aptos" panose="020B0004020202020204" pitchFamily="34" charset="0"/>
                <a:cs typeface="Times New Roman" panose="02020603050405020304" pitchFamily="18" charset="0"/>
              </a:rPr>
              <a:t>t, en touchant, en goutant.</a:t>
            </a:r>
            <a:endParaRPr lang="fr-BE" sz="3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fr-BE" sz="3000" kern="100" dirty="0">
                <a:latin typeface="Aptos" panose="020B0004020202020204" pitchFamily="34" charset="0"/>
                <a:ea typeface="Aptos" panose="020B0004020202020204" pitchFamily="34" charset="0"/>
                <a:cs typeface="Times New Roman" panose="02020603050405020304" pitchFamily="18" charset="0"/>
              </a:rPr>
              <a:t>Inhiber ce qui n’est pas pertinent, </a:t>
            </a:r>
            <a:r>
              <a:rPr lang="fr-BE" sz="3000" b="1" kern="100" dirty="0">
                <a:latin typeface="Aptos" panose="020B0004020202020204" pitchFamily="34" charset="0"/>
                <a:ea typeface="Aptos" panose="020B0004020202020204" pitchFamily="34" charset="0"/>
                <a:cs typeface="Times New Roman" panose="02020603050405020304" pitchFamily="18" charset="0"/>
              </a:rPr>
              <a:t>ne pas se laisser distraire</a:t>
            </a:r>
            <a:r>
              <a:rPr lang="fr-BE" sz="3000" kern="100" dirty="0">
                <a:latin typeface="Aptos" panose="020B0004020202020204" pitchFamily="34" charset="0"/>
                <a:ea typeface="Aptos" panose="020B0004020202020204" pitchFamily="34" charset="0"/>
                <a:cs typeface="Times New Roman" panose="02020603050405020304" pitchFamily="18" charset="0"/>
              </a:rPr>
              <a:t>.</a:t>
            </a:r>
            <a:endParaRPr lang="fr-BE" sz="3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08584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94133-1FBE-4EBF-9D03-E21718046F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9DEF873-F6EA-7ABF-6A02-7A9D256F5EB5}"/>
              </a:ext>
            </a:extLst>
          </p:cNvPr>
          <p:cNvSpPr>
            <a:spLocks noGrp="1"/>
          </p:cNvSpPr>
          <p:nvPr>
            <p:ph type="title"/>
          </p:nvPr>
        </p:nvSpPr>
        <p:spPr>
          <a:xfrm>
            <a:off x="632915" y="216429"/>
            <a:ext cx="10728322" cy="1477328"/>
          </a:xfrm>
        </p:spPr>
        <p:txBody>
          <a:bodyPr/>
          <a:lstStyle/>
          <a:p>
            <a:r>
              <a:rPr lang="fr-BE" dirty="0"/>
              <a:t>Du point de vue de l’apprenant</a:t>
            </a:r>
          </a:p>
        </p:txBody>
      </p:sp>
      <p:sp>
        <p:nvSpPr>
          <p:cNvPr id="4" name="ZoneTexte 3">
            <a:extLst>
              <a:ext uri="{FF2B5EF4-FFF2-40B4-BE49-F238E27FC236}">
                <a16:creationId xmlns:a16="http://schemas.microsoft.com/office/drawing/2014/main" id="{BBE51508-572B-B0F2-4A91-CB0F868C764A}"/>
              </a:ext>
            </a:extLst>
          </p:cNvPr>
          <p:cNvSpPr txBox="1"/>
          <p:nvPr/>
        </p:nvSpPr>
        <p:spPr>
          <a:xfrm>
            <a:off x="843461" y="939007"/>
            <a:ext cx="10307229" cy="5528116"/>
          </a:xfrm>
          <a:prstGeom prst="rect">
            <a:avLst/>
          </a:prstGeom>
          <a:noFill/>
        </p:spPr>
        <p:txBody>
          <a:bodyPr wrap="square">
            <a:spAutoFit/>
          </a:bodyPr>
          <a:lstStyle/>
          <a:p>
            <a:pPr algn="just">
              <a:lnSpc>
                <a:spcPct val="107000"/>
              </a:lnSpc>
              <a:spcAft>
                <a:spcPts val="800"/>
              </a:spcAft>
              <a:buNone/>
            </a:pPr>
            <a:r>
              <a:rPr lang="fr-BE" sz="30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Stocker,</a:t>
            </a:r>
            <a:r>
              <a:rPr lang="fr-BE" sz="3000" b="1" kern="1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 </a:t>
            </a:r>
            <a:r>
              <a:rPr lang="fr-BE" sz="3000" kern="100" dirty="0">
                <a:effectLst/>
                <a:latin typeface="Aptos" panose="020B0004020202020204" pitchFamily="34" charset="0"/>
                <a:ea typeface="Aptos" panose="020B0004020202020204" pitchFamily="34" charset="0"/>
                <a:cs typeface="Times New Roman" panose="02020603050405020304" pitchFamily="18" charset="0"/>
              </a:rPr>
              <a:t>c’est …</a:t>
            </a:r>
          </a:p>
          <a:p>
            <a:pPr algn="just">
              <a:lnSpc>
                <a:spcPct val="107000"/>
              </a:lnSpc>
              <a:spcAft>
                <a:spcPts val="800"/>
              </a:spcAft>
            </a:pPr>
            <a:r>
              <a:rPr lang="fr-BE" sz="3000" b="1" kern="100" dirty="0">
                <a:effectLst/>
                <a:latin typeface="Aptos" panose="020B0004020202020204" pitchFamily="34" charset="0"/>
                <a:ea typeface="Aptos" panose="020B0004020202020204" pitchFamily="34" charset="0"/>
                <a:cs typeface="Times New Roman" panose="02020603050405020304" pitchFamily="18" charset="0"/>
              </a:rPr>
              <a:t>Structurer </a:t>
            </a:r>
            <a:r>
              <a:rPr lang="fr-BE" sz="3000" kern="100" dirty="0">
                <a:effectLst/>
                <a:latin typeface="Aptos" panose="020B0004020202020204" pitchFamily="34" charset="0"/>
                <a:ea typeface="Aptos" panose="020B0004020202020204" pitchFamily="34" charset="0"/>
                <a:cs typeface="Times New Roman" panose="02020603050405020304" pitchFamily="18" charset="0"/>
              </a:rPr>
              <a:t>les informations entre elles</a:t>
            </a:r>
            <a:r>
              <a:rPr lang="fr-BE" sz="3000" b="1" kern="100" dirty="0">
                <a:effectLst/>
                <a:latin typeface="Aptos" panose="020B0004020202020204" pitchFamily="34" charset="0"/>
                <a:ea typeface="Aptos" panose="020B0004020202020204" pitchFamily="34" charset="0"/>
                <a:cs typeface="Times New Roman" panose="02020603050405020304" pitchFamily="18" charset="0"/>
              </a:rPr>
              <a:t>, construire des liens </a:t>
            </a:r>
            <a:r>
              <a:rPr lang="fr-BE" sz="3000" kern="100" dirty="0">
                <a:effectLst/>
                <a:latin typeface="Aptos" panose="020B0004020202020204" pitchFamily="34" charset="0"/>
                <a:ea typeface="Aptos" panose="020B0004020202020204" pitchFamily="34" charset="0"/>
                <a:cs typeface="Times New Roman" panose="02020603050405020304" pitchFamily="18" charset="0"/>
              </a:rPr>
              <a:t>avec ce qu’il sait déjà</a:t>
            </a:r>
            <a:r>
              <a:rPr lang="fr-BE" sz="3000" b="1" kern="100" dirty="0">
                <a:effectLst/>
                <a:latin typeface="Aptos" panose="020B0004020202020204" pitchFamily="34" charset="0"/>
                <a:ea typeface="Aptos" panose="020B0004020202020204" pitchFamily="34" charset="0"/>
                <a:cs typeface="Times New Roman" panose="02020603050405020304" pitchFamily="18" charset="0"/>
              </a:rPr>
              <a:t> (prérequis) et des relations </a:t>
            </a:r>
            <a:r>
              <a:rPr lang="fr-BE" sz="3000" kern="100" dirty="0">
                <a:effectLst/>
                <a:latin typeface="Aptos" panose="020B0004020202020204" pitchFamily="34" charset="0"/>
                <a:ea typeface="Aptos" panose="020B0004020202020204" pitchFamily="34" charset="0"/>
                <a:cs typeface="Times New Roman" panose="02020603050405020304" pitchFamily="18" charset="0"/>
              </a:rPr>
              <a:t>avec ce qu’il a déjà vécu.</a:t>
            </a:r>
            <a:endParaRPr lang="fr-BE" sz="30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fr-BE" sz="3000" b="1" kern="100" dirty="0">
                <a:effectLst/>
                <a:latin typeface="Aptos" panose="020B0004020202020204" pitchFamily="34" charset="0"/>
                <a:ea typeface="Aptos" panose="020B0004020202020204" pitchFamily="34" charset="0"/>
                <a:cs typeface="Times New Roman" panose="02020603050405020304" pitchFamily="18" charset="0"/>
              </a:rPr>
              <a:t>Classer, répertorier,  catégoriser</a:t>
            </a:r>
            <a:r>
              <a:rPr lang="fr-BE" sz="3000" b="1" kern="100" dirty="0">
                <a:latin typeface="Aptos" panose="020B0004020202020204" pitchFamily="34" charset="0"/>
                <a:ea typeface="Aptos" panose="020B0004020202020204" pitchFamily="34" charset="0"/>
                <a:cs typeface="Times New Roman" panose="02020603050405020304" pitchFamily="18" charset="0"/>
              </a:rPr>
              <a:t>, donner du sens</a:t>
            </a:r>
            <a:r>
              <a:rPr lang="fr-BE" sz="3000" kern="100" dirty="0">
                <a:latin typeface="Aptos" panose="020B0004020202020204" pitchFamily="34" charset="0"/>
                <a:ea typeface="Aptos" panose="020B0004020202020204" pitchFamily="34" charset="0"/>
                <a:cs typeface="Times New Roman" panose="02020603050405020304" pitchFamily="18" charset="0"/>
              </a:rPr>
              <a:t>.</a:t>
            </a:r>
          </a:p>
          <a:p>
            <a:pPr algn="just">
              <a:lnSpc>
                <a:spcPct val="107000"/>
              </a:lnSpc>
              <a:spcAft>
                <a:spcPts val="800"/>
              </a:spcAft>
            </a:pPr>
            <a:r>
              <a:rPr lang="fr-BE" sz="3000" b="1" kern="100" dirty="0">
                <a:latin typeface="Aptos" panose="020B0004020202020204" pitchFamily="34" charset="0"/>
                <a:ea typeface="Aptos" panose="020B0004020202020204" pitchFamily="34" charset="0"/>
                <a:cs typeface="Times New Roman" panose="02020603050405020304" pitchFamily="18" charset="0"/>
              </a:rPr>
              <a:t>Reformuler avec ses propres termes.</a:t>
            </a:r>
            <a:endParaRPr lang="fr-BE" sz="30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fr-BE" sz="3000" b="1" kern="100" dirty="0">
                <a:latin typeface="Aptos" panose="020B0004020202020204" pitchFamily="34" charset="0"/>
                <a:ea typeface="Aptos" panose="020B0004020202020204" pitchFamily="34" charset="0"/>
                <a:cs typeface="Times New Roman" panose="02020603050405020304" pitchFamily="18" charset="0"/>
              </a:rPr>
              <a:t>Retranscrire un texte sous forme de schéma, dessin, carte conceptuelle, </a:t>
            </a:r>
          </a:p>
          <a:p>
            <a:pPr algn="just">
              <a:lnSpc>
                <a:spcPct val="107000"/>
              </a:lnSpc>
              <a:spcAft>
                <a:spcPts val="800"/>
              </a:spcAft>
            </a:pPr>
            <a:r>
              <a:rPr lang="fr-BE" sz="3000" b="1" kern="100" dirty="0">
                <a:latin typeface="Aptos" panose="020B0004020202020204" pitchFamily="34" charset="0"/>
                <a:ea typeface="Aptos" panose="020B0004020202020204" pitchFamily="34" charset="0"/>
                <a:cs typeface="Times New Roman" panose="02020603050405020304" pitchFamily="18" charset="0"/>
              </a:rPr>
              <a:t>Réaliser une synthèse ou une production écrite/orale personnelle. </a:t>
            </a:r>
            <a:r>
              <a:rPr lang="fr-BE" sz="30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40663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549A5-3217-32D5-F5CF-1649F13552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E316AEB-F888-82D9-4B17-962EB826E15F}"/>
              </a:ext>
            </a:extLst>
          </p:cNvPr>
          <p:cNvSpPr>
            <a:spLocks noGrp="1"/>
          </p:cNvSpPr>
          <p:nvPr>
            <p:ph type="title"/>
          </p:nvPr>
        </p:nvSpPr>
        <p:spPr>
          <a:xfrm>
            <a:off x="720000" y="303515"/>
            <a:ext cx="10728322" cy="1477328"/>
          </a:xfrm>
        </p:spPr>
        <p:txBody>
          <a:bodyPr/>
          <a:lstStyle/>
          <a:p>
            <a:r>
              <a:rPr lang="fr-BE" dirty="0"/>
              <a:t>Du point de vue de l’apprenant</a:t>
            </a:r>
          </a:p>
        </p:txBody>
      </p:sp>
      <p:sp>
        <p:nvSpPr>
          <p:cNvPr id="4" name="ZoneTexte 3">
            <a:extLst>
              <a:ext uri="{FF2B5EF4-FFF2-40B4-BE49-F238E27FC236}">
                <a16:creationId xmlns:a16="http://schemas.microsoft.com/office/drawing/2014/main" id="{73B7B100-F921-DF9E-56E4-0FD0962532E1}"/>
              </a:ext>
            </a:extLst>
          </p:cNvPr>
          <p:cNvSpPr txBox="1"/>
          <p:nvPr/>
        </p:nvSpPr>
        <p:spPr>
          <a:xfrm>
            <a:off x="743678" y="1165859"/>
            <a:ext cx="10307229" cy="6329874"/>
          </a:xfrm>
          <a:prstGeom prst="rect">
            <a:avLst/>
          </a:prstGeom>
          <a:noFill/>
        </p:spPr>
        <p:txBody>
          <a:bodyPr wrap="square">
            <a:spAutoFit/>
          </a:bodyPr>
          <a:lstStyle/>
          <a:p>
            <a:pPr algn="just">
              <a:lnSpc>
                <a:spcPct val="107000"/>
              </a:lnSpc>
              <a:spcAft>
                <a:spcPts val="800"/>
              </a:spcAft>
              <a:buNone/>
            </a:pPr>
            <a:r>
              <a:rPr lang="fr-BE" sz="3000" b="1" kern="1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Consolider</a:t>
            </a:r>
            <a:r>
              <a:rPr lang="fr-BE" sz="3000" kern="100" dirty="0">
                <a:effectLst/>
                <a:latin typeface="Aptos" panose="020B0004020202020204" pitchFamily="34" charset="0"/>
                <a:ea typeface="Aptos" panose="020B0004020202020204" pitchFamily="34" charset="0"/>
                <a:cs typeface="Times New Roman" panose="02020603050405020304" pitchFamily="18" charset="0"/>
              </a:rPr>
              <a:t>, c’est renforcer les liens entre les </a:t>
            </a:r>
            <a:r>
              <a:rPr lang="fr-BE" sz="3000" kern="100" dirty="0">
                <a:latin typeface="Aptos" panose="020B0004020202020204" pitchFamily="34" charset="0"/>
                <a:ea typeface="Aptos" panose="020B0004020202020204" pitchFamily="34" charset="0"/>
                <a:cs typeface="Times New Roman" panose="02020603050405020304" pitchFamily="18" charset="0"/>
              </a:rPr>
              <a:t>neurones</a:t>
            </a:r>
            <a:r>
              <a:rPr lang="fr-BE" sz="3000" b="1" kern="100" dirty="0">
                <a:latin typeface="Aptos" panose="020B0004020202020204" pitchFamily="34" charset="0"/>
                <a:ea typeface="Aptos" panose="020B0004020202020204" pitchFamily="34" charset="0"/>
                <a:cs typeface="Times New Roman" panose="02020603050405020304" pitchFamily="18" charset="0"/>
              </a:rPr>
              <a:t>.</a:t>
            </a:r>
            <a:endParaRPr lang="fr-BE" sz="30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endParaRPr lang="fr-BE" sz="30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BE" sz="3000" b="1" kern="100" dirty="0">
                <a:effectLst/>
                <a:latin typeface="Aptos" panose="020B0004020202020204" pitchFamily="34" charset="0"/>
                <a:ea typeface="Aptos" panose="020B0004020202020204" pitchFamily="34" charset="0"/>
                <a:cs typeface="Times New Roman" panose="02020603050405020304" pitchFamily="18" charset="0"/>
              </a:rPr>
              <a:t>Appliquer</a:t>
            </a:r>
            <a:r>
              <a:rPr lang="fr-BE" sz="3000" kern="100" dirty="0">
                <a:effectLst/>
                <a:latin typeface="Aptos" panose="020B0004020202020204" pitchFamily="34" charset="0"/>
                <a:ea typeface="Aptos" panose="020B0004020202020204" pitchFamily="34" charset="0"/>
                <a:cs typeface="Times New Roman" panose="02020603050405020304" pitchFamily="18" charset="0"/>
              </a:rPr>
              <a:t> les connaissances et les techniques dans</a:t>
            </a:r>
            <a:r>
              <a:rPr lang="fr-BE" sz="3000" kern="100" dirty="0">
                <a:latin typeface="Aptos" panose="020B0004020202020204" pitchFamily="34" charset="0"/>
                <a:ea typeface="Aptos" panose="020B0004020202020204" pitchFamily="34" charset="0"/>
                <a:cs typeface="Times New Roman" panose="02020603050405020304" pitchFamily="18" charset="0"/>
              </a:rPr>
              <a:t> des </a:t>
            </a:r>
            <a:r>
              <a:rPr lang="fr-BE" sz="3000" b="1" kern="100" dirty="0">
                <a:latin typeface="Aptos" panose="020B0004020202020204" pitchFamily="34" charset="0"/>
                <a:ea typeface="Aptos" panose="020B0004020202020204" pitchFamily="34" charset="0"/>
                <a:cs typeface="Times New Roman" panose="02020603050405020304" pitchFamily="18" charset="0"/>
              </a:rPr>
              <a:t>situations similaires </a:t>
            </a:r>
            <a:r>
              <a:rPr lang="fr-BE" sz="3000" kern="100" dirty="0">
                <a:latin typeface="Aptos" panose="020B0004020202020204" pitchFamily="34" charset="0"/>
                <a:ea typeface="Aptos" panose="020B0004020202020204" pitchFamily="34" charset="0"/>
                <a:cs typeface="Times New Roman" panose="02020603050405020304" pitchFamily="18" charset="0"/>
              </a:rPr>
              <a:t>(reproduire) ou pour résoudre un problème.</a:t>
            </a:r>
          </a:p>
          <a:p>
            <a:pPr algn="just">
              <a:lnSpc>
                <a:spcPct val="107000"/>
              </a:lnSpc>
              <a:spcAft>
                <a:spcPts val="800"/>
              </a:spcAft>
              <a:buNone/>
            </a:pPr>
            <a:endParaRPr lang="fr-BE" sz="30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BE" sz="3000" b="1" kern="100" dirty="0">
                <a:effectLst/>
                <a:latin typeface="Aptos" panose="020B0004020202020204" pitchFamily="34" charset="0"/>
                <a:ea typeface="Aptos" panose="020B0004020202020204" pitchFamily="34" charset="0"/>
                <a:cs typeface="Times New Roman" panose="02020603050405020304" pitchFamily="18" charset="0"/>
              </a:rPr>
              <a:t>Transférer ces connaissances </a:t>
            </a:r>
            <a:r>
              <a:rPr lang="fr-BE" sz="3000" kern="100" dirty="0">
                <a:effectLst/>
                <a:latin typeface="Aptos" panose="020B0004020202020204" pitchFamily="34" charset="0"/>
                <a:ea typeface="Aptos" panose="020B0004020202020204" pitchFamily="34" charset="0"/>
                <a:cs typeface="Times New Roman" panose="02020603050405020304" pitchFamily="18" charset="0"/>
              </a:rPr>
              <a:t>dans d’autres situations</a:t>
            </a:r>
            <a:r>
              <a:rPr lang="fr-BE" sz="3000" kern="100" dirty="0">
                <a:latin typeface="Aptos" panose="020B0004020202020204" pitchFamily="34" charset="0"/>
                <a:ea typeface="Aptos" panose="020B0004020202020204" pitchFamily="34" charset="0"/>
                <a:cs typeface="Times New Roman" panose="02020603050405020304" pitchFamily="18" charset="0"/>
              </a:rPr>
              <a:t>.</a:t>
            </a:r>
            <a:r>
              <a:rPr lang="fr-BE" sz="3000" kern="100" dirty="0">
                <a:effectLst/>
                <a:latin typeface="Aptos" panose="020B0004020202020204" pitchFamily="34" charset="0"/>
                <a:ea typeface="Aptos" panose="020B0004020202020204" pitchFamily="34" charset="0"/>
                <a:cs typeface="Times New Roman" panose="02020603050405020304" pitchFamily="18" charset="0"/>
              </a:rPr>
              <a:t> </a:t>
            </a:r>
          </a:p>
          <a:p>
            <a:pPr algn="just">
              <a:lnSpc>
                <a:spcPct val="107000"/>
              </a:lnSpc>
              <a:spcAft>
                <a:spcPts val="800"/>
              </a:spcAft>
              <a:buNone/>
            </a:pPr>
            <a:endParaRPr lang="fr-BE" sz="3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BE" sz="3000" b="1" kern="100" dirty="0">
                <a:latin typeface="Aptos" panose="020B0004020202020204" pitchFamily="34" charset="0"/>
                <a:ea typeface="Aptos" panose="020B0004020202020204" pitchFamily="34" charset="0"/>
                <a:cs typeface="Times New Roman" panose="02020603050405020304" pitchFamily="18" charset="0"/>
              </a:rPr>
              <a:t>S’entrainer</a:t>
            </a:r>
            <a:r>
              <a:rPr lang="fr-BE" sz="3000" kern="100" dirty="0">
                <a:latin typeface="Aptos" panose="020B0004020202020204" pitchFamily="34" charset="0"/>
                <a:ea typeface="Aptos" panose="020B0004020202020204" pitchFamily="34" charset="0"/>
                <a:cs typeface="Times New Roman" panose="02020603050405020304" pitchFamily="18" charset="0"/>
              </a:rPr>
              <a:t> (drills).</a:t>
            </a:r>
          </a:p>
          <a:p>
            <a:pPr algn="just">
              <a:lnSpc>
                <a:spcPct val="107000"/>
              </a:lnSpc>
              <a:spcAft>
                <a:spcPts val="800"/>
              </a:spcAft>
              <a:buNone/>
            </a:pPr>
            <a:endParaRPr lang="fr-BE" sz="30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endParaRPr lang="fr-BE" sz="3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39471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57231-0266-7D55-059E-A47BCB347E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4385D4B-5EB2-DCC3-A2B6-BBD97B2400AC}"/>
              </a:ext>
            </a:extLst>
          </p:cNvPr>
          <p:cNvSpPr>
            <a:spLocks noGrp="1"/>
          </p:cNvSpPr>
          <p:nvPr>
            <p:ph type="title"/>
          </p:nvPr>
        </p:nvSpPr>
        <p:spPr>
          <a:xfrm>
            <a:off x="720000" y="303515"/>
            <a:ext cx="10728322" cy="1477328"/>
          </a:xfrm>
        </p:spPr>
        <p:txBody>
          <a:bodyPr/>
          <a:lstStyle/>
          <a:p>
            <a:r>
              <a:rPr lang="fr-BE" dirty="0"/>
              <a:t>Du point de vue de l’apprenant</a:t>
            </a:r>
          </a:p>
        </p:txBody>
      </p:sp>
      <p:sp>
        <p:nvSpPr>
          <p:cNvPr id="4" name="ZoneTexte 3">
            <a:extLst>
              <a:ext uri="{FF2B5EF4-FFF2-40B4-BE49-F238E27FC236}">
                <a16:creationId xmlns:a16="http://schemas.microsoft.com/office/drawing/2014/main" id="{13FC0D85-5308-3F6F-3CBF-E7A0220A207A}"/>
              </a:ext>
            </a:extLst>
          </p:cNvPr>
          <p:cNvSpPr txBox="1"/>
          <p:nvPr/>
        </p:nvSpPr>
        <p:spPr>
          <a:xfrm>
            <a:off x="720000" y="1042179"/>
            <a:ext cx="10307229" cy="6224396"/>
          </a:xfrm>
          <a:prstGeom prst="rect">
            <a:avLst/>
          </a:prstGeom>
          <a:noFill/>
        </p:spPr>
        <p:txBody>
          <a:bodyPr wrap="square">
            <a:spAutoFit/>
          </a:bodyPr>
          <a:lstStyle/>
          <a:p>
            <a:pPr algn="just">
              <a:lnSpc>
                <a:spcPct val="107000"/>
              </a:lnSpc>
              <a:spcAft>
                <a:spcPts val="800"/>
              </a:spcAft>
              <a:buNone/>
            </a:pPr>
            <a:r>
              <a:rPr lang="fr-BE" sz="28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Récupérer</a:t>
            </a:r>
            <a:r>
              <a:rPr lang="fr-BE" sz="2800" b="1" kern="100" dirty="0">
                <a:latin typeface="Aptos" panose="020B0004020202020204" pitchFamily="34" charset="0"/>
                <a:ea typeface="Aptos" panose="020B0004020202020204" pitchFamily="34" charset="0"/>
                <a:cs typeface="Times New Roman" panose="02020603050405020304" pitchFamily="18" charset="0"/>
              </a:rPr>
              <a:t>, c’est … </a:t>
            </a:r>
          </a:p>
          <a:p>
            <a:pPr algn="just">
              <a:lnSpc>
                <a:spcPct val="107000"/>
              </a:lnSpc>
              <a:spcAft>
                <a:spcPts val="800"/>
              </a:spcAft>
              <a:buNone/>
            </a:pPr>
            <a:r>
              <a:rPr lang="fr-BE" sz="2800" kern="100" dirty="0">
                <a:effectLst/>
                <a:latin typeface="Aptos" panose="020B0004020202020204" pitchFamily="34" charset="0"/>
                <a:ea typeface="Aptos" panose="020B0004020202020204" pitchFamily="34" charset="0"/>
                <a:cs typeface="Times New Roman" panose="02020603050405020304" pitchFamily="18" charset="0"/>
              </a:rPr>
              <a:t>Retrouver toutes les </a:t>
            </a:r>
            <a:r>
              <a:rPr lang="fr-BE" sz="2800" b="1" kern="100" dirty="0">
                <a:effectLst/>
                <a:latin typeface="Aptos" panose="020B0004020202020204" pitchFamily="34" charset="0"/>
                <a:ea typeface="Aptos" panose="020B0004020202020204" pitchFamily="34" charset="0"/>
                <a:cs typeface="Times New Roman" panose="02020603050405020304" pitchFamily="18" charset="0"/>
              </a:rPr>
              <a:t>informations pertinentes </a:t>
            </a:r>
            <a:r>
              <a:rPr lang="fr-BE" sz="2800" kern="100" dirty="0">
                <a:effectLst/>
                <a:latin typeface="Aptos" panose="020B0004020202020204" pitchFamily="34" charset="0"/>
                <a:ea typeface="Aptos" panose="020B0004020202020204" pitchFamily="34" charset="0"/>
                <a:cs typeface="Times New Roman" panose="02020603050405020304" pitchFamily="18" charset="0"/>
              </a:rPr>
              <a:t>(cognitives, procédurales, émotionnelles) à mobiliser </a:t>
            </a:r>
            <a:r>
              <a:rPr lang="fr-BE" sz="2800" b="1" kern="100" dirty="0">
                <a:effectLst/>
                <a:latin typeface="Aptos" panose="020B0004020202020204" pitchFamily="34" charset="0"/>
                <a:ea typeface="Aptos" panose="020B0004020202020204" pitchFamily="34" charset="0"/>
                <a:cs typeface="Times New Roman" panose="02020603050405020304" pitchFamily="18" charset="0"/>
              </a:rPr>
              <a:t>quand elles sont nécessaires</a:t>
            </a:r>
            <a:r>
              <a:rPr lang="fr-BE" sz="2800" kern="100" dirty="0">
                <a:effectLst/>
                <a:latin typeface="Aptos" panose="020B0004020202020204" pitchFamily="34" charset="0"/>
                <a:ea typeface="Aptos" panose="020B0004020202020204" pitchFamily="34" charset="0"/>
                <a:cs typeface="Times New Roman" panose="02020603050405020304" pitchFamily="18" charset="0"/>
              </a:rPr>
              <a:t>.</a:t>
            </a:r>
          </a:p>
          <a:p>
            <a:pPr algn="just">
              <a:lnSpc>
                <a:spcPct val="107000"/>
              </a:lnSpc>
              <a:spcAft>
                <a:spcPts val="800"/>
              </a:spcAft>
              <a:buNone/>
            </a:pPr>
            <a:r>
              <a:rPr lang="fr-BE" sz="2800" kern="100" dirty="0">
                <a:effectLst/>
                <a:latin typeface="Aptos" panose="020B0004020202020204" pitchFamily="34" charset="0"/>
                <a:ea typeface="Aptos" panose="020B0004020202020204" pitchFamily="34" charset="0"/>
                <a:cs typeface="Times New Roman" panose="02020603050405020304" pitchFamily="18" charset="0"/>
              </a:rPr>
              <a:t> </a:t>
            </a:r>
          </a:p>
          <a:p>
            <a:pPr algn="just">
              <a:lnSpc>
                <a:spcPct val="107000"/>
              </a:lnSpc>
              <a:spcAft>
                <a:spcPts val="800"/>
              </a:spcAft>
              <a:buNone/>
            </a:pPr>
            <a:r>
              <a:rPr lang="fr-BE" sz="2800" kern="100" dirty="0">
                <a:effectLst/>
                <a:latin typeface="Aptos" panose="020B0004020202020204" pitchFamily="34" charset="0"/>
                <a:ea typeface="Aptos" panose="020B0004020202020204" pitchFamily="34" charset="0"/>
                <a:cs typeface="Times New Roman" panose="02020603050405020304" pitchFamily="18" charset="0"/>
              </a:rPr>
              <a:t>Devant une </a:t>
            </a:r>
            <a:r>
              <a:rPr lang="fr-BE" sz="2800" b="1" kern="100" dirty="0">
                <a:effectLst/>
                <a:latin typeface="Aptos" panose="020B0004020202020204" pitchFamily="34" charset="0"/>
                <a:ea typeface="Aptos" panose="020B0004020202020204" pitchFamily="34" charset="0"/>
                <a:cs typeface="Times New Roman" panose="02020603050405020304" pitchFamily="18" charset="0"/>
              </a:rPr>
              <a:t>situation problématique inédite</a:t>
            </a:r>
            <a:r>
              <a:rPr lang="fr-BE" sz="2800" kern="100" dirty="0">
                <a:effectLst/>
                <a:latin typeface="Aptos" panose="020B0004020202020204" pitchFamily="34" charset="0"/>
                <a:ea typeface="Aptos" panose="020B0004020202020204" pitchFamily="34" charset="0"/>
                <a:cs typeface="Times New Roman" panose="02020603050405020304" pitchFamily="18" charset="0"/>
              </a:rPr>
              <a:t>, il fait appel à ses connaissances nouvellement acquises pour </a:t>
            </a:r>
            <a:r>
              <a:rPr lang="fr-BE" sz="2800" kern="100" dirty="0">
                <a:latin typeface="Aptos" panose="020B0004020202020204" pitchFamily="34" charset="0"/>
                <a:ea typeface="Aptos" panose="020B0004020202020204" pitchFamily="34" charset="0"/>
                <a:cs typeface="Times New Roman" panose="02020603050405020304" pitchFamily="18" charset="0"/>
              </a:rPr>
              <a:t>résoudre le problème.</a:t>
            </a:r>
          </a:p>
          <a:p>
            <a:pPr algn="just">
              <a:lnSpc>
                <a:spcPct val="107000"/>
              </a:lnSpc>
              <a:spcAft>
                <a:spcPts val="800"/>
              </a:spcAft>
              <a:buNone/>
            </a:pPr>
            <a:endParaRPr lang="fr-BE" sz="28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BE" sz="2800" kern="100" dirty="0">
                <a:effectLst/>
                <a:latin typeface="Aptos" panose="020B0004020202020204" pitchFamily="34" charset="0"/>
                <a:ea typeface="Aptos" panose="020B0004020202020204" pitchFamily="34" charset="0"/>
                <a:cs typeface="Times New Roman" panose="02020603050405020304" pitchFamily="18" charset="0"/>
              </a:rPr>
              <a:t>Il parvient à </a:t>
            </a:r>
            <a:r>
              <a:rPr lang="fr-BE" sz="2800" b="1" kern="100" dirty="0">
                <a:effectLst/>
                <a:latin typeface="Aptos" panose="020B0004020202020204" pitchFamily="34" charset="0"/>
                <a:ea typeface="Aptos" panose="020B0004020202020204" pitchFamily="34" charset="0"/>
                <a:cs typeface="Times New Roman" panose="02020603050405020304" pitchFamily="18" charset="0"/>
              </a:rPr>
              <a:t>décontextualiser</a:t>
            </a:r>
            <a:r>
              <a:rPr lang="fr-BE" sz="2800" kern="100" dirty="0">
                <a:effectLst/>
                <a:latin typeface="Aptos" panose="020B0004020202020204" pitchFamily="34" charset="0"/>
                <a:ea typeface="Aptos" panose="020B0004020202020204" pitchFamily="34" charset="0"/>
                <a:cs typeface="Times New Roman" panose="02020603050405020304" pitchFamily="18" charset="0"/>
              </a:rPr>
              <a:t> ce qu’il a appris pour le </a:t>
            </a:r>
            <a:r>
              <a:rPr lang="fr-BE" sz="2800" b="1" kern="100" dirty="0">
                <a:effectLst/>
                <a:latin typeface="Aptos" panose="020B0004020202020204" pitchFamily="34" charset="0"/>
                <a:ea typeface="Aptos" panose="020B0004020202020204" pitchFamily="34" charset="0"/>
                <a:cs typeface="Times New Roman" panose="02020603050405020304" pitchFamily="18" charset="0"/>
              </a:rPr>
              <a:t>réinvestir ailleurs</a:t>
            </a:r>
            <a:r>
              <a:rPr lang="fr-BE" sz="2800" kern="100" dirty="0">
                <a:effectLst/>
                <a:latin typeface="Aptos" panose="020B0004020202020204" pitchFamily="34" charset="0"/>
                <a:ea typeface="Aptos" panose="020B0004020202020204" pitchFamily="34" charset="0"/>
                <a:cs typeface="Times New Roman" panose="02020603050405020304" pitchFamily="18" charset="0"/>
              </a:rPr>
              <a:t>.</a:t>
            </a:r>
          </a:p>
          <a:p>
            <a:pPr algn="just">
              <a:lnSpc>
                <a:spcPct val="107000"/>
              </a:lnSpc>
              <a:spcAft>
                <a:spcPts val="800"/>
              </a:spcAft>
              <a:buNone/>
            </a:pPr>
            <a:endParaRPr lang="fr-BE" sz="28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16474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0A468-7639-CF14-2AFB-98FA79CE1B7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FBADF48-8DC7-299A-329A-21CA8BB3A5AF}"/>
              </a:ext>
            </a:extLst>
          </p:cNvPr>
          <p:cNvSpPr txBox="1"/>
          <p:nvPr/>
        </p:nvSpPr>
        <p:spPr>
          <a:xfrm>
            <a:off x="783771" y="428178"/>
            <a:ext cx="10624458" cy="3416320"/>
          </a:xfrm>
          <a:prstGeom prst="rect">
            <a:avLst/>
          </a:prstGeom>
          <a:noFill/>
        </p:spPr>
        <p:txBody>
          <a:bodyPr wrap="square" rtlCol="0">
            <a:spAutoFit/>
          </a:bodyPr>
          <a:lstStyle/>
          <a:p>
            <a:r>
              <a:rPr lang="fr-BE" sz="2400" b="1" dirty="0"/>
              <a:t>Une synthèse « Enseignant »</a:t>
            </a:r>
          </a:p>
          <a:p>
            <a:endParaRPr lang="fr-BE" sz="2400" b="1" dirty="0"/>
          </a:p>
          <a:p>
            <a:pPr marL="342900" indent="-342900">
              <a:buFont typeface="Wingdings" panose="05000000000000000000" pitchFamily="2" charset="2"/>
              <a:buChar char="ü"/>
            </a:pPr>
            <a:r>
              <a:rPr lang="fr-BE" sz="2800" dirty="0"/>
              <a:t>Travailler la compétence </a:t>
            </a:r>
            <a:r>
              <a:rPr lang="fr-BE" sz="2800" b="1" dirty="0"/>
              <a:t>Apprendre à apprendre </a:t>
            </a:r>
            <a:r>
              <a:rPr lang="fr-BE" sz="2800" dirty="0"/>
              <a:t>comme</a:t>
            </a:r>
            <a:r>
              <a:rPr lang="fr-BE" sz="2800" b="1" dirty="0"/>
              <a:t> </a:t>
            </a:r>
            <a:r>
              <a:rPr lang="fr-BE" sz="2800" dirty="0"/>
              <a:t>un</a:t>
            </a:r>
            <a:r>
              <a:rPr lang="fr-BE" sz="2800" b="1" dirty="0"/>
              <a:t> outil transversal et interdisciplinaire </a:t>
            </a:r>
            <a:r>
              <a:rPr lang="fr-BE" sz="2800" dirty="0"/>
              <a:t>(ex. site sciences-cognitives.com)</a:t>
            </a:r>
          </a:p>
          <a:p>
            <a:pPr marL="342900" indent="-342900">
              <a:buFont typeface="Wingdings" panose="05000000000000000000" pitchFamily="2" charset="2"/>
              <a:buChar char="ü"/>
            </a:pPr>
            <a:r>
              <a:rPr lang="fr-BE" sz="2800" b="1" dirty="0">
                <a:solidFill>
                  <a:srgbClr val="FF0000"/>
                </a:solidFill>
              </a:rPr>
              <a:t>Encodage</a:t>
            </a:r>
            <a:r>
              <a:rPr lang="fr-BE" sz="2800" b="1" dirty="0"/>
              <a:t> L’enseignant crée un </a:t>
            </a:r>
            <a:r>
              <a:rPr lang="fr-BE" sz="2800" b="1" dirty="0">
                <a:solidFill>
                  <a:srgbClr val="FF0000"/>
                </a:solidFill>
              </a:rPr>
              <a:t>environnement stimulant </a:t>
            </a:r>
          </a:p>
          <a:p>
            <a:r>
              <a:rPr lang="fr-BE" sz="2800" dirty="0"/>
              <a:t>(attention via les 5 sens, pizza de Gardner, annonce / montre les objectifs à atteindre, apprentissage actif, varié, ludique)</a:t>
            </a:r>
            <a:endParaRPr lang="fr-BE" sz="2800" b="1" dirty="0"/>
          </a:p>
        </p:txBody>
      </p:sp>
      <p:sp>
        <p:nvSpPr>
          <p:cNvPr id="3" name="ZoneTexte 2">
            <a:extLst>
              <a:ext uri="{FF2B5EF4-FFF2-40B4-BE49-F238E27FC236}">
                <a16:creationId xmlns:a16="http://schemas.microsoft.com/office/drawing/2014/main" id="{03646CDA-7579-6981-0489-27A544187E9F}"/>
              </a:ext>
            </a:extLst>
          </p:cNvPr>
          <p:cNvSpPr txBox="1"/>
          <p:nvPr/>
        </p:nvSpPr>
        <p:spPr>
          <a:xfrm>
            <a:off x="5248966" y="137850"/>
            <a:ext cx="2025683" cy="830997"/>
          </a:xfrm>
          <a:prstGeom prst="rect">
            <a:avLst/>
          </a:prstGeom>
          <a:noFill/>
        </p:spPr>
        <p:txBody>
          <a:bodyPr wrap="none" rtlCol="0">
            <a:spAutoFit/>
          </a:bodyPr>
          <a:lstStyle/>
          <a:p>
            <a:pPr defTabSz="877824">
              <a:spcAft>
                <a:spcPts val="600"/>
              </a:spcAft>
            </a:pPr>
            <a:r>
              <a:rPr lang="fr-BE" sz="4800" b="1" kern="1200" dirty="0" err="1">
                <a:solidFill>
                  <a:srgbClr val="C00000"/>
                </a:solidFill>
                <a:latin typeface="+mn-lt"/>
                <a:ea typeface="+mn-ea"/>
                <a:cs typeface="+mn-cs"/>
              </a:rPr>
              <a:t>E</a:t>
            </a:r>
            <a:r>
              <a:rPr lang="fr-BE" sz="2800" b="1" kern="1200" dirty="0" err="1">
                <a:solidFill>
                  <a:srgbClr val="FFCF3F"/>
                </a:solidFill>
                <a:latin typeface="+mn-lt"/>
                <a:ea typeface="+mn-ea"/>
                <a:cs typeface="+mn-cs"/>
              </a:rPr>
              <a:t>S</a:t>
            </a:r>
            <a:r>
              <a:rPr lang="fr-BE" sz="2800" b="1" kern="1200" dirty="0" err="1">
                <a:solidFill>
                  <a:srgbClr val="92D050"/>
                </a:solidFill>
                <a:latin typeface="+mn-lt"/>
                <a:ea typeface="+mn-ea"/>
                <a:cs typeface="+mn-cs"/>
              </a:rPr>
              <a:t>C</a:t>
            </a:r>
            <a:r>
              <a:rPr lang="fr-BE" sz="2800" b="1" kern="1200" dirty="0" err="1">
                <a:solidFill>
                  <a:srgbClr val="00B050"/>
                </a:solidFill>
                <a:latin typeface="+mn-lt"/>
                <a:ea typeface="+mn-ea"/>
                <a:cs typeface="+mn-cs"/>
              </a:rPr>
              <a:t>R</a:t>
            </a:r>
            <a:r>
              <a:rPr lang="fr-BE" sz="2800" b="1" kern="1200" dirty="0" err="1">
                <a:solidFill>
                  <a:schemeClr val="tx1"/>
                </a:solidFill>
                <a:latin typeface="+mn-lt"/>
                <a:ea typeface="+mn-ea"/>
                <a:cs typeface="+mn-cs"/>
              </a:rPr>
              <a:t>ime</a:t>
            </a:r>
            <a:endParaRPr lang="fr-BE" sz="2800" b="1" dirty="0"/>
          </a:p>
        </p:txBody>
      </p:sp>
    </p:spTree>
    <p:extLst>
      <p:ext uri="{BB962C8B-B14F-4D97-AF65-F5344CB8AC3E}">
        <p14:creationId xmlns:p14="http://schemas.microsoft.com/office/powerpoint/2010/main" val="187571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E2FA0-4C7F-A4B3-D7BD-7D4EFACC7F4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80568DC-B7C1-F42D-C59B-639106DB70B2}"/>
              </a:ext>
            </a:extLst>
          </p:cNvPr>
          <p:cNvSpPr txBox="1"/>
          <p:nvPr/>
        </p:nvSpPr>
        <p:spPr>
          <a:xfrm>
            <a:off x="783771" y="428178"/>
            <a:ext cx="10624458" cy="1200329"/>
          </a:xfrm>
          <a:prstGeom prst="rect">
            <a:avLst/>
          </a:prstGeom>
          <a:noFill/>
        </p:spPr>
        <p:txBody>
          <a:bodyPr wrap="square" rtlCol="0">
            <a:spAutoFit/>
          </a:bodyPr>
          <a:lstStyle/>
          <a:p>
            <a:r>
              <a:rPr lang="fr-BE" sz="2400" b="1" dirty="0"/>
              <a:t>Une synthèse « Enseignant »</a:t>
            </a:r>
          </a:p>
          <a:p>
            <a:endParaRPr lang="fr-BE" sz="2400" b="1" dirty="0"/>
          </a:p>
          <a:p>
            <a:pPr marL="342900" indent="-342900">
              <a:buFont typeface="Wingdings" panose="05000000000000000000" pitchFamily="2" charset="2"/>
              <a:buChar char="ü"/>
            </a:pPr>
            <a:endParaRPr lang="fr-BE" sz="2400" b="1" dirty="0"/>
          </a:p>
        </p:txBody>
      </p:sp>
      <p:sp>
        <p:nvSpPr>
          <p:cNvPr id="3" name="ZoneTexte 2">
            <a:extLst>
              <a:ext uri="{FF2B5EF4-FFF2-40B4-BE49-F238E27FC236}">
                <a16:creationId xmlns:a16="http://schemas.microsoft.com/office/drawing/2014/main" id="{0E0C5BA0-E8BC-2FF2-742F-DA6AF1FB45DB}"/>
              </a:ext>
            </a:extLst>
          </p:cNvPr>
          <p:cNvSpPr txBox="1"/>
          <p:nvPr/>
        </p:nvSpPr>
        <p:spPr>
          <a:xfrm>
            <a:off x="5248966" y="137850"/>
            <a:ext cx="2006447" cy="830997"/>
          </a:xfrm>
          <a:prstGeom prst="rect">
            <a:avLst/>
          </a:prstGeom>
          <a:noFill/>
        </p:spPr>
        <p:txBody>
          <a:bodyPr wrap="none" rtlCol="0">
            <a:spAutoFit/>
          </a:bodyPr>
          <a:lstStyle/>
          <a:p>
            <a:pPr defTabSz="877824">
              <a:spcAft>
                <a:spcPts val="600"/>
              </a:spcAft>
            </a:pPr>
            <a:r>
              <a:rPr lang="fr-BE" sz="2800" b="1" kern="1200" dirty="0" err="1">
                <a:solidFill>
                  <a:srgbClr val="C00000"/>
                </a:solidFill>
                <a:latin typeface="+mn-lt"/>
                <a:ea typeface="+mn-ea"/>
                <a:cs typeface="+mn-cs"/>
              </a:rPr>
              <a:t>E</a:t>
            </a:r>
            <a:r>
              <a:rPr lang="fr-BE" sz="4800" b="1" kern="1200" dirty="0" err="1">
                <a:solidFill>
                  <a:srgbClr val="FFCF3F"/>
                </a:solidFill>
                <a:latin typeface="+mn-lt"/>
                <a:ea typeface="+mn-ea"/>
                <a:cs typeface="+mn-cs"/>
              </a:rPr>
              <a:t>S</a:t>
            </a:r>
            <a:r>
              <a:rPr lang="fr-BE" sz="2800" b="1" kern="1200" dirty="0" err="1">
                <a:solidFill>
                  <a:srgbClr val="92D050"/>
                </a:solidFill>
                <a:latin typeface="+mn-lt"/>
                <a:ea typeface="+mn-ea"/>
                <a:cs typeface="+mn-cs"/>
              </a:rPr>
              <a:t>C</a:t>
            </a:r>
            <a:r>
              <a:rPr lang="fr-BE" sz="2800" b="1" kern="1200" dirty="0" err="1">
                <a:solidFill>
                  <a:srgbClr val="00B050"/>
                </a:solidFill>
                <a:latin typeface="+mn-lt"/>
                <a:ea typeface="+mn-ea"/>
                <a:cs typeface="+mn-cs"/>
              </a:rPr>
              <a:t>R</a:t>
            </a:r>
            <a:r>
              <a:rPr lang="fr-BE" sz="2800" b="1" kern="1200" dirty="0" err="1">
                <a:solidFill>
                  <a:schemeClr val="tx1"/>
                </a:solidFill>
                <a:latin typeface="+mn-lt"/>
                <a:ea typeface="+mn-ea"/>
                <a:cs typeface="+mn-cs"/>
              </a:rPr>
              <a:t>ime</a:t>
            </a:r>
            <a:endParaRPr lang="fr-BE" sz="2800" b="1" dirty="0"/>
          </a:p>
        </p:txBody>
      </p:sp>
      <p:sp>
        <p:nvSpPr>
          <p:cNvPr id="7" name="ZoneTexte 6">
            <a:extLst>
              <a:ext uri="{FF2B5EF4-FFF2-40B4-BE49-F238E27FC236}">
                <a16:creationId xmlns:a16="http://schemas.microsoft.com/office/drawing/2014/main" id="{13F75F96-34F2-3079-E021-B2BFE73836B6}"/>
              </a:ext>
            </a:extLst>
          </p:cNvPr>
          <p:cNvSpPr txBox="1"/>
          <p:nvPr/>
        </p:nvSpPr>
        <p:spPr>
          <a:xfrm>
            <a:off x="1005275" y="968847"/>
            <a:ext cx="10493828" cy="5693866"/>
          </a:xfrm>
          <a:prstGeom prst="rect">
            <a:avLst/>
          </a:prstGeom>
          <a:noFill/>
        </p:spPr>
        <p:txBody>
          <a:bodyPr wrap="square">
            <a:spAutoFit/>
          </a:bodyPr>
          <a:lstStyle/>
          <a:p>
            <a:pPr marL="342900" indent="-342900">
              <a:buFont typeface="Wingdings" panose="05000000000000000000" pitchFamily="2" charset="2"/>
              <a:buChar char="ü"/>
            </a:pPr>
            <a:r>
              <a:rPr lang="fr-BE" sz="2800" b="1" dirty="0">
                <a:solidFill>
                  <a:srgbClr val="FFC000"/>
                </a:solidFill>
              </a:rPr>
              <a:t>Stockage</a:t>
            </a:r>
            <a:r>
              <a:rPr lang="fr-BE" sz="2800" b="1" dirty="0"/>
              <a:t> </a:t>
            </a:r>
          </a:p>
          <a:p>
            <a:r>
              <a:rPr lang="fr-BE" sz="2800" b="1" dirty="0"/>
              <a:t>L’enseignant crée un environnement d’apprentissage </a:t>
            </a:r>
            <a:r>
              <a:rPr lang="fr-BE" sz="2800" b="1" dirty="0">
                <a:solidFill>
                  <a:srgbClr val="FFC000"/>
                </a:solidFill>
              </a:rPr>
              <a:t>organisé</a:t>
            </a:r>
            <a:r>
              <a:rPr lang="fr-BE" sz="2800" b="1" dirty="0"/>
              <a:t> ou il aide les élèves à organiser par eux-mêmes leurs connaissances et à </a:t>
            </a:r>
            <a:r>
              <a:rPr lang="fr-BE" sz="2800" b="1" dirty="0">
                <a:solidFill>
                  <a:srgbClr val="FFC000"/>
                </a:solidFill>
              </a:rPr>
              <a:t>donner du sens </a:t>
            </a:r>
            <a:r>
              <a:rPr lang="fr-BE" sz="2800" b="1" dirty="0"/>
              <a:t>aux apprentissages </a:t>
            </a:r>
            <a:r>
              <a:rPr lang="fr-BE" sz="2800" dirty="0"/>
              <a:t>(apprentissage inductive, dialogue pédagogique et réflexif, utilisation de questionnaires, cartes mentales, </a:t>
            </a:r>
            <a:r>
              <a:rPr lang="fr-BE" sz="2800" dirty="0" err="1"/>
              <a:t>etc</a:t>
            </a:r>
            <a:r>
              <a:rPr lang="fr-BE" sz="2800" dirty="0"/>
              <a:t>). L’enseignant aide les élèves à </a:t>
            </a:r>
            <a:r>
              <a:rPr lang="fr-BE" sz="2800" b="1" dirty="0">
                <a:solidFill>
                  <a:srgbClr val="FFC000"/>
                </a:solidFill>
              </a:rPr>
              <a:t>mieux apprendre </a:t>
            </a:r>
            <a:r>
              <a:rPr lang="fr-BE" sz="2800" dirty="0"/>
              <a:t>(métacognition). </a:t>
            </a:r>
          </a:p>
          <a:p>
            <a:r>
              <a:rPr lang="fr-BE" sz="2800" b="1" dirty="0"/>
              <a:t>L’enseignant aide les els à </a:t>
            </a:r>
            <a:r>
              <a:rPr lang="fr-BE" sz="2800" b="1" dirty="0">
                <a:solidFill>
                  <a:srgbClr val="FFC000"/>
                </a:solidFill>
              </a:rPr>
              <a:t>traiter l’information </a:t>
            </a:r>
            <a:r>
              <a:rPr lang="fr-BE" sz="2800" dirty="0"/>
              <a:t>(évite la surcharge cognitive, aménage le temps d’exécution d’une tâche pour certains élèves, climat de sécurité émotionnelle,  fractionnement en tâches simples puis complexes, pratique le RCD, déconstruit la complexité avec les élèves)</a:t>
            </a:r>
          </a:p>
        </p:txBody>
      </p:sp>
    </p:spTree>
    <p:extLst>
      <p:ext uri="{BB962C8B-B14F-4D97-AF65-F5344CB8AC3E}">
        <p14:creationId xmlns:p14="http://schemas.microsoft.com/office/powerpoint/2010/main" val="365068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0C05B-70B9-1D4E-EFB3-092E66E72E7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E13DF4E-41D0-1EE3-3E56-39F0ECA45677}"/>
              </a:ext>
            </a:extLst>
          </p:cNvPr>
          <p:cNvSpPr>
            <a:spLocks noGrp="1"/>
          </p:cNvSpPr>
          <p:nvPr>
            <p:ph type="title"/>
          </p:nvPr>
        </p:nvSpPr>
        <p:spPr>
          <a:xfrm>
            <a:off x="1070043" y="548629"/>
            <a:ext cx="9931939" cy="6066180"/>
          </a:xfrm>
        </p:spPr>
        <p:txBody>
          <a:bodyPr>
            <a:normAutofit fontScale="90000"/>
          </a:bodyPr>
          <a:lstStyle/>
          <a:p>
            <a:r>
              <a:rPr lang="fr-BE" u="sng" dirty="0"/>
              <a:t>Présentation</a:t>
            </a:r>
            <a:br>
              <a:rPr lang="fr-BE" dirty="0"/>
            </a:br>
            <a:r>
              <a:rPr lang="fr-BE" dirty="0"/>
              <a:t>- Dans un second temps, les participants seront invités à découvrir l’apport des neurosciences dans la transmission des savoirs vers les apprenants. Sans nier ou déprécier les compétences acquises par l'expérience sur le terrain, de nombreux professeurs reconnaissent que les neurosciences nous font passer des concepts expérientiels aux concepts scientifiques de l'apprentissage. L'avantage de cette approche est cependant de relire et d'éclairer chaque processus d'apprentissage en s'éloignant des expressions et des pratiques professionnelles.</a:t>
            </a:r>
            <a:br>
              <a:rPr lang="fr-BE" dirty="0"/>
            </a:br>
            <a:endParaRPr lang="fr-BE" dirty="0"/>
          </a:p>
        </p:txBody>
      </p:sp>
    </p:spTree>
    <p:extLst>
      <p:ext uri="{BB962C8B-B14F-4D97-AF65-F5344CB8AC3E}">
        <p14:creationId xmlns:p14="http://schemas.microsoft.com/office/powerpoint/2010/main" val="1955010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CA2874-AEA7-3431-F8FC-14C0DC8F4274}"/>
              </a:ext>
            </a:extLst>
          </p:cNvPr>
          <p:cNvSpPr txBox="1"/>
          <p:nvPr/>
        </p:nvSpPr>
        <p:spPr>
          <a:xfrm>
            <a:off x="783771" y="428178"/>
            <a:ext cx="10624458" cy="4708981"/>
          </a:xfrm>
          <a:prstGeom prst="rect">
            <a:avLst/>
          </a:prstGeom>
          <a:noFill/>
        </p:spPr>
        <p:txBody>
          <a:bodyPr wrap="square" rtlCol="0">
            <a:spAutoFit/>
          </a:bodyPr>
          <a:lstStyle/>
          <a:p>
            <a:r>
              <a:rPr lang="fr-BE" sz="2400" b="1" dirty="0"/>
              <a:t>Une synthèse « Enseignant »</a:t>
            </a:r>
          </a:p>
          <a:p>
            <a:endParaRPr lang="fr-BE" sz="2400" b="1" dirty="0"/>
          </a:p>
          <a:p>
            <a:r>
              <a:rPr lang="fr-BE" sz="2800" b="1" dirty="0">
                <a:solidFill>
                  <a:srgbClr val="92D050"/>
                </a:solidFill>
              </a:rPr>
              <a:t>Consolidation</a:t>
            </a:r>
          </a:p>
          <a:p>
            <a:pPr marL="342900" indent="-342900">
              <a:buFont typeface="Wingdings" panose="05000000000000000000" pitchFamily="2" charset="2"/>
              <a:buChar char="ü"/>
            </a:pPr>
            <a:r>
              <a:rPr lang="fr-BE" sz="2800" dirty="0"/>
              <a:t>L’enseignant aide l’élève à </a:t>
            </a:r>
            <a:r>
              <a:rPr lang="fr-BE" sz="2800" b="1" dirty="0">
                <a:solidFill>
                  <a:srgbClr val="92D050"/>
                </a:solidFill>
              </a:rPr>
              <a:t>transférer les apprentissages </a:t>
            </a:r>
            <a:r>
              <a:rPr lang="fr-BE" sz="2800" dirty="0"/>
              <a:t>en variant les contextes d’utilisation, en utilisant des exemples et contre-exemples, en utilisant des analogies, en le plaçant face à des problèmes qu’il devra résoudre avec ses ressources)</a:t>
            </a:r>
          </a:p>
          <a:p>
            <a:pPr marL="342900" indent="-342900">
              <a:buFont typeface="Wingdings" panose="05000000000000000000" pitchFamily="2" charset="2"/>
              <a:buChar char="ü"/>
            </a:pPr>
            <a:r>
              <a:rPr lang="fr-BE" sz="2800" dirty="0"/>
              <a:t>Les élèves font des </a:t>
            </a:r>
            <a:r>
              <a:rPr lang="fr-BE" sz="2800" b="1" dirty="0">
                <a:solidFill>
                  <a:srgbClr val="92D050"/>
                </a:solidFill>
              </a:rPr>
              <a:t>rappels réguliers </a:t>
            </a:r>
            <a:r>
              <a:rPr lang="fr-BE" sz="2800" dirty="0"/>
              <a:t>des points importants de la matière vue en cours d’utilisation (apprentissage spiralaire)</a:t>
            </a:r>
          </a:p>
        </p:txBody>
      </p:sp>
      <p:sp>
        <p:nvSpPr>
          <p:cNvPr id="3" name="ZoneTexte 2">
            <a:extLst>
              <a:ext uri="{FF2B5EF4-FFF2-40B4-BE49-F238E27FC236}">
                <a16:creationId xmlns:a16="http://schemas.microsoft.com/office/drawing/2014/main" id="{CF04527B-C61A-14A0-011E-6C9E13E5F9B3}"/>
              </a:ext>
            </a:extLst>
          </p:cNvPr>
          <p:cNvSpPr txBox="1"/>
          <p:nvPr/>
        </p:nvSpPr>
        <p:spPr>
          <a:xfrm>
            <a:off x="5401367" y="177807"/>
            <a:ext cx="2000035" cy="769441"/>
          </a:xfrm>
          <a:prstGeom prst="rect">
            <a:avLst/>
          </a:prstGeom>
          <a:noFill/>
        </p:spPr>
        <p:txBody>
          <a:bodyPr wrap="none" rtlCol="0">
            <a:spAutoFit/>
          </a:bodyPr>
          <a:lstStyle/>
          <a:p>
            <a:pPr defTabSz="877824">
              <a:spcAft>
                <a:spcPts val="600"/>
              </a:spcAft>
            </a:pPr>
            <a:r>
              <a:rPr lang="fr-BE" sz="2800" b="1" kern="1200" dirty="0" err="1">
                <a:solidFill>
                  <a:srgbClr val="C00000"/>
                </a:solidFill>
                <a:latin typeface="+mn-lt"/>
                <a:ea typeface="+mn-ea"/>
                <a:cs typeface="+mn-cs"/>
              </a:rPr>
              <a:t>E</a:t>
            </a:r>
            <a:r>
              <a:rPr lang="fr-BE" sz="2800" b="1" kern="1200" dirty="0" err="1">
                <a:solidFill>
                  <a:srgbClr val="FFCF3F"/>
                </a:solidFill>
                <a:latin typeface="+mn-lt"/>
                <a:ea typeface="+mn-ea"/>
                <a:cs typeface="+mn-cs"/>
              </a:rPr>
              <a:t>S</a:t>
            </a:r>
            <a:r>
              <a:rPr lang="fr-BE" sz="4400" b="1" kern="1200" dirty="0" err="1">
                <a:solidFill>
                  <a:srgbClr val="92D050"/>
                </a:solidFill>
                <a:latin typeface="+mn-lt"/>
                <a:ea typeface="+mn-ea"/>
                <a:cs typeface="+mn-cs"/>
              </a:rPr>
              <a:t>C</a:t>
            </a:r>
            <a:r>
              <a:rPr lang="fr-BE" sz="2800" b="1" kern="1200" dirty="0" err="1">
                <a:solidFill>
                  <a:srgbClr val="00B050"/>
                </a:solidFill>
                <a:latin typeface="+mn-lt"/>
                <a:ea typeface="+mn-ea"/>
                <a:cs typeface="+mn-cs"/>
              </a:rPr>
              <a:t>R</a:t>
            </a:r>
            <a:r>
              <a:rPr lang="fr-BE" sz="2800" b="1" kern="1200" dirty="0" err="1">
                <a:solidFill>
                  <a:schemeClr val="tx1"/>
                </a:solidFill>
                <a:latin typeface="+mn-lt"/>
                <a:ea typeface="+mn-ea"/>
                <a:cs typeface="+mn-cs"/>
              </a:rPr>
              <a:t>ime</a:t>
            </a:r>
            <a:endParaRPr lang="fr-BE" sz="2800" b="1" dirty="0"/>
          </a:p>
        </p:txBody>
      </p:sp>
    </p:spTree>
    <p:extLst>
      <p:ext uri="{BB962C8B-B14F-4D97-AF65-F5344CB8AC3E}">
        <p14:creationId xmlns:p14="http://schemas.microsoft.com/office/powerpoint/2010/main" val="2455152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1C911-4B1E-9339-C255-674E11CCFF39}"/>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63DD0B7-9D4B-F376-4505-68AFCC3317B4}"/>
              </a:ext>
            </a:extLst>
          </p:cNvPr>
          <p:cNvSpPr txBox="1"/>
          <p:nvPr/>
        </p:nvSpPr>
        <p:spPr>
          <a:xfrm>
            <a:off x="783771" y="428178"/>
            <a:ext cx="10624458" cy="5078313"/>
          </a:xfrm>
          <a:prstGeom prst="rect">
            <a:avLst/>
          </a:prstGeom>
          <a:noFill/>
        </p:spPr>
        <p:txBody>
          <a:bodyPr wrap="square" rtlCol="0">
            <a:spAutoFit/>
          </a:bodyPr>
          <a:lstStyle/>
          <a:p>
            <a:r>
              <a:rPr lang="fr-BE" sz="2400" b="1" dirty="0"/>
              <a:t>Une synthèse « Enseignant »</a:t>
            </a:r>
          </a:p>
          <a:p>
            <a:endParaRPr lang="fr-BE" sz="2400" b="1" dirty="0"/>
          </a:p>
          <a:p>
            <a:r>
              <a:rPr lang="fr-BE" sz="2800" b="1" dirty="0">
                <a:solidFill>
                  <a:srgbClr val="00B050"/>
                </a:solidFill>
              </a:rPr>
              <a:t>Récupération</a:t>
            </a:r>
          </a:p>
          <a:p>
            <a:pPr marL="342900" indent="-342900">
              <a:buFont typeface="Wingdings" panose="05000000000000000000" pitchFamily="2" charset="2"/>
              <a:buChar char="ü"/>
            </a:pPr>
            <a:r>
              <a:rPr lang="fr-BE" sz="2800" dirty="0"/>
              <a:t>L’enseignant donne parfois des </a:t>
            </a:r>
            <a:r>
              <a:rPr lang="fr-BE" sz="2800" b="1" dirty="0">
                <a:solidFill>
                  <a:srgbClr val="00B050"/>
                </a:solidFill>
              </a:rPr>
              <a:t>indices</a:t>
            </a:r>
            <a:r>
              <a:rPr lang="fr-BE" sz="2800" b="1" dirty="0"/>
              <a:t> </a:t>
            </a:r>
            <a:r>
              <a:rPr lang="fr-BE" sz="2800" dirty="0"/>
              <a:t>pour retrouver l’information en mémoire (ex. via des images d’évocations, des check-lists comme dans le CE1D).</a:t>
            </a:r>
          </a:p>
          <a:p>
            <a:pPr marL="342900" indent="-342900">
              <a:buFont typeface="Wingdings" panose="05000000000000000000" pitchFamily="2" charset="2"/>
              <a:buChar char="ü"/>
            </a:pPr>
            <a:r>
              <a:rPr lang="fr-BE" sz="2800" dirty="0"/>
              <a:t>Il permet l’utilisation de </a:t>
            </a:r>
            <a:r>
              <a:rPr lang="fr-BE" sz="2800" b="1" dirty="0">
                <a:solidFill>
                  <a:srgbClr val="00B050"/>
                </a:solidFill>
              </a:rPr>
              <a:t>fiches outils </a:t>
            </a:r>
            <a:r>
              <a:rPr lang="fr-BE" sz="2800" dirty="0"/>
              <a:t>pendant le test sommatif ou des </a:t>
            </a:r>
            <a:r>
              <a:rPr lang="fr-BE" sz="2800" b="1" dirty="0">
                <a:solidFill>
                  <a:srgbClr val="00B050"/>
                </a:solidFill>
              </a:rPr>
              <a:t>aides</a:t>
            </a:r>
            <a:r>
              <a:rPr lang="fr-BE" sz="2800" dirty="0"/>
              <a:t>.</a:t>
            </a:r>
          </a:p>
          <a:p>
            <a:pPr marL="342900" indent="-342900">
              <a:buFont typeface="Wingdings" panose="05000000000000000000" pitchFamily="2" charset="2"/>
              <a:buChar char="ü"/>
            </a:pPr>
            <a:r>
              <a:rPr lang="fr-BE" sz="2800" dirty="0"/>
              <a:t>L’enseignant organise des </a:t>
            </a:r>
            <a:r>
              <a:rPr lang="fr-BE" sz="2800" b="1" dirty="0">
                <a:solidFill>
                  <a:srgbClr val="00B050"/>
                </a:solidFill>
              </a:rPr>
              <a:t>évaluations formatives </a:t>
            </a:r>
            <a:r>
              <a:rPr lang="fr-BE" sz="2800" dirty="0"/>
              <a:t>en simulation des sommatives pour aider les élèves à mieux se préparer et à identifier ce qu’il ne maîtrise pas encore.</a:t>
            </a:r>
          </a:p>
          <a:p>
            <a:endParaRPr lang="fr-BE" sz="2400" b="1" dirty="0"/>
          </a:p>
        </p:txBody>
      </p:sp>
      <p:sp>
        <p:nvSpPr>
          <p:cNvPr id="3" name="ZoneTexte 2">
            <a:extLst>
              <a:ext uri="{FF2B5EF4-FFF2-40B4-BE49-F238E27FC236}">
                <a16:creationId xmlns:a16="http://schemas.microsoft.com/office/drawing/2014/main" id="{9ACF9E73-1470-CDC3-5E93-3F7590EE3D15}"/>
              </a:ext>
            </a:extLst>
          </p:cNvPr>
          <p:cNvSpPr txBox="1"/>
          <p:nvPr/>
        </p:nvSpPr>
        <p:spPr>
          <a:xfrm>
            <a:off x="5401367" y="177807"/>
            <a:ext cx="2004844" cy="769441"/>
          </a:xfrm>
          <a:prstGeom prst="rect">
            <a:avLst/>
          </a:prstGeom>
          <a:noFill/>
        </p:spPr>
        <p:txBody>
          <a:bodyPr wrap="none" rtlCol="0">
            <a:spAutoFit/>
          </a:bodyPr>
          <a:lstStyle/>
          <a:p>
            <a:pPr defTabSz="877824">
              <a:spcAft>
                <a:spcPts val="600"/>
              </a:spcAft>
            </a:pPr>
            <a:r>
              <a:rPr lang="fr-BE" sz="2800" b="1" kern="1200" dirty="0" err="1">
                <a:solidFill>
                  <a:srgbClr val="C00000"/>
                </a:solidFill>
                <a:latin typeface="+mn-lt"/>
                <a:ea typeface="+mn-ea"/>
                <a:cs typeface="+mn-cs"/>
              </a:rPr>
              <a:t>E</a:t>
            </a:r>
            <a:r>
              <a:rPr lang="fr-BE" sz="2800" b="1" kern="1200" dirty="0" err="1">
                <a:solidFill>
                  <a:srgbClr val="FFCF3F"/>
                </a:solidFill>
                <a:latin typeface="+mn-lt"/>
                <a:ea typeface="+mn-ea"/>
                <a:cs typeface="+mn-cs"/>
              </a:rPr>
              <a:t>S</a:t>
            </a:r>
            <a:r>
              <a:rPr lang="fr-BE" sz="2800" b="1" kern="1200" dirty="0" err="1">
                <a:solidFill>
                  <a:srgbClr val="92D050"/>
                </a:solidFill>
                <a:latin typeface="+mn-lt"/>
                <a:ea typeface="+mn-ea"/>
                <a:cs typeface="+mn-cs"/>
              </a:rPr>
              <a:t>C</a:t>
            </a:r>
            <a:r>
              <a:rPr lang="fr-BE" sz="4400" b="1" kern="1200" dirty="0" err="1">
                <a:solidFill>
                  <a:srgbClr val="00B050"/>
                </a:solidFill>
                <a:latin typeface="+mn-lt"/>
                <a:ea typeface="+mn-ea"/>
                <a:cs typeface="+mn-cs"/>
              </a:rPr>
              <a:t>R</a:t>
            </a:r>
            <a:r>
              <a:rPr lang="fr-BE" sz="2800" b="1" kern="1200" dirty="0" err="1">
                <a:solidFill>
                  <a:schemeClr val="tx1"/>
                </a:solidFill>
                <a:latin typeface="+mn-lt"/>
                <a:ea typeface="+mn-ea"/>
                <a:cs typeface="+mn-cs"/>
              </a:rPr>
              <a:t>ime</a:t>
            </a:r>
            <a:endParaRPr lang="fr-BE" sz="2800" b="1" dirty="0"/>
          </a:p>
        </p:txBody>
      </p:sp>
      <p:sp>
        <p:nvSpPr>
          <p:cNvPr id="4" name="ZoneTexte 3">
            <a:extLst>
              <a:ext uri="{FF2B5EF4-FFF2-40B4-BE49-F238E27FC236}">
                <a16:creationId xmlns:a16="http://schemas.microsoft.com/office/drawing/2014/main" id="{8F2EA79A-F0F3-4824-624C-CB01C9F61666}"/>
              </a:ext>
            </a:extLst>
          </p:cNvPr>
          <p:cNvSpPr txBox="1"/>
          <p:nvPr/>
        </p:nvSpPr>
        <p:spPr>
          <a:xfrm>
            <a:off x="657727" y="5054459"/>
            <a:ext cx="11231525" cy="830997"/>
          </a:xfrm>
          <a:prstGeom prst="rect">
            <a:avLst/>
          </a:prstGeom>
          <a:noFill/>
        </p:spPr>
        <p:txBody>
          <a:bodyPr wrap="square">
            <a:spAutoFit/>
          </a:bodyPr>
          <a:lstStyle/>
          <a:p>
            <a:r>
              <a:rPr lang="en-US" sz="2400" kern="100" dirty="0">
                <a:latin typeface="Aptos" panose="020B0004020202020204" pitchFamily="34" charset="0"/>
                <a:cs typeface="Times New Roman" panose="02020603050405020304" pitchFamily="18" charset="0"/>
              </a:rPr>
              <a:t>O.7. Manque de techniques</a:t>
            </a:r>
            <a:r>
              <a:rPr lang="en-US" sz="2400" b="1" kern="100" dirty="0">
                <a:latin typeface="Aptos" panose="020B0004020202020204" pitchFamily="34" charset="0"/>
                <a:cs typeface="Times New Roman" panose="02020603050405020304" pitchFamily="18" charset="0"/>
              </a:rPr>
              <a:t> </a:t>
            </a:r>
            <a:r>
              <a:rPr lang="en-US" sz="2400" b="1" kern="100" dirty="0" err="1">
                <a:latin typeface="Aptos" panose="020B0004020202020204" pitchFamily="34" charset="0"/>
                <a:cs typeface="Times New Roman" panose="02020603050405020304" pitchFamily="18" charset="0"/>
              </a:rPr>
              <a:t>d’ESCRIM</a:t>
            </a:r>
            <a:r>
              <a:rPr lang="en-US" sz="2400" b="1" kern="100" dirty="0">
                <a:latin typeface="Aptos" panose="020B0004020202020204" pitchFamily="34" charset="0"/>
                <a:cs typeface="Times New Roman" panose="02020603050405020304" pitchFamily="18" charset="0"/>
              </a:rPr>
              <a:t>, de </a:t>
            </a:r>
            <a:r>
              <a:rPr lang="en-US" sz="2400" b="1" kern="100" dirty="0" err="1">
                <a:latin typeface="Aptos" panose="020B0004020202020204" pitchFamily="34" charset="0"/>
                <a:cs typeface="Times New Roman" panose="02020603050405020304" pitchFamily="18" charset="0"/>
              </a:rPr>
              <a:t>savoirs</a:t>
            </a:r>
            <a:r>
              <a:rPr lang="en-US" sz="2400" b="1" kern="100" dirty="0">
                <a:latin typeface="Aptos" panose="020B0004020202020204" pitchFamily="34" charset="0"/>
                <a:cs typeface="Times New Roman" panose="02020603050405020304" pitchFamily="18" charset="0"/>
              </a:rPr>
              <a:t>, savoir-faire et savoir </a:t>
            </a:r>
            <a:r>
              <a:rPr lang="en-US" sz="2400" b="1" kern="100" dirty="0" err="1">
                <a:latin typeface="Aptos" panose="020B0004020202020204" pitchFamily="34" charset="0"/>
                <a:cs typeface="Times New Roman" panose="02020603050405020304" pitchFamily="18" charset="0"/>
              </a:rPr>
              <a:t>être</a:t>
            </a:r>
            <a:r>
              <a:rPr lang="en-US" sz="2400" b="1" kern="100" dirty="0">
                <a:latin typeface="Aptos" panose="020B0004020202020204" pitchFamily="34" charset="0"/>
                <a:cs typeface="Times New Roman" panose="02020603050405020304" pitchFamily="18" charset="0"/>
              </a:rPr>
              <a:t> </a:t>
            </a:r>
            <a:r>
              <a:rPr lang="en-US" sz="2400" b="1" kern="100" dirty="0" err="1">
                <a:latin typeface="Aptos" panose="020B0004020202020204" pitchFamily="34" charset="0"/>
                <a:cs typeface="Times New Roman" panose="02020603050405020304" pitchFamily="18" charset="0"/>
              </a:rPr>
              <a:t>d’apprentissage</a:t>
            </a:r>
            <a:r>
              <a:rPr lang="en-US" sz="2400" b="1" kern="100" dirty="0">
                <a:latin typeface="Aptos" panose="020B0004020202020204" pitchFamily="34" charset="0"/>
                <a:cs typeface="Times New Roman" panose="02020603050405020304" pitchFamily="18" charset="0"/>
              </a:rPr>
              <a:t> </a:t>
            </a:r>
            <a:r>
              <a:rPr lang="en-US" sz="2400" kern="100" dirty="0">
                <a:latin typeface="Aptos" panose="020B0004020202020204" pitchFamily="34" charset="0"/>
                <a:cs typeface="Times New Roman" panose="02020603050405020304" pitchFamily="18" charset="0"/>
              </a:rPr>
              <a:t>(</a:t>
            </a:r>
            <a:r>
              <a:rPr lang="en-US" sz="2400" kern="100" dirty="0" err="1">
                <a:latin typeface="Aptos" panose="020B0004020202020204" pitchFamily="34" charset="0"/>
                <a:cs typeface="Times New Roman" panose="02020603050405020304" pitchFamily="18" charset="0"/>
              </a:rPr>
              <a:t>méthodes</a:t>
            </a:r>
            <a:r>
              <a:rPr lang="en-US" sz="2400" kern="100" dirty="0">
                <a:latin typeface="Aptos" panose="020B0004020202020204" pitchFamily="34" charset="0"/>
                <a:cs typeface="Times New Roman" panose="02020603050405020304" pitchFamily="18" charset="0"/>
              </a:rPr>
              <a:t> de travail, bons reflexes,  …)</a:t>
            </a:r>
            <a:endParaRPr lang="fr-BE" sz="2400" kern="100"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73781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06F90-3F97-637F-6E54-D8A11C1FDDD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8B027E-B07E-42A2-0B28-A6B780474ED6}"/>
              </a:ext>
            </a:extLst>
          </p:cNvPr>
          <p:cNvSpPr>
            <a:spLocks noGrp="1"/>
          </p:cNvSpPr>
          <p:nvPr>
            <p:ph type="title"/>
          </p:nvPr>
        </p:nvSpPr>
        <p:spPr>
          <a:xfrm>
            <a:off x="689383" y="174730"/>
            <a:ext cx="4991961" cy="1476000"/>
          </a:xfrm>
        </p:spPr>
        <p:txBody>
          <a:bodyPr vert="horz" wrap="square" lIns="0" tIns="0" rIns="0" bIns="0" rtlCol="0" anchor="ctr" anchorCtr="0">
            <a:normAutofit/>
          </a:bodyPr>
          <a:lstStyle/>
          <a:p>
            <a:pPr>
              <a:lnSpc>
                <a:spcPct val="100000"/>
              </a:lnSpc>
            </a:pPr>
            <a:r>
              <a:rPr lang="en-US" sz="3200" u="sng" dirty="0"/>
              <a:t>Obstacles</a:t>
            </a:r>
            <a:r>
              <a:rPr lang="en-US" sz="3200" u="sng" dirty="0">
                <a:effectLst/>
              </a:rPr>
              <a:t> </a:t>
            </a:r>
            <a:r>
              <a:rPr lang="en-US" sz="3200" u="sng" dirty="0" err="1"/>
              <a:t>communs</a:t>
            </a:r>
            <a:r>
              <a:rPr lang="en-US" sz="3200" u="sng" dirty="0"/>
              <a:t> au bon </a:t>
            </a:r>
            <a:r>
              <a:rPr lang="en-US" sz="3200" u="sng" dirty="0" err="1"/>
              <a:t>fonctionnement</a:t>
            </a:r>
            <a:r>
              <a:rPr lang="en-US" sz="3200" u="sng" dirty="0"/>
              <a:t> de la </a:t>
            </a:r>
            <a:r>
              <a:rPr lang="en-US" sz="3200" u="sng" dirty="0" err="1"/>
              <a:t>mémoire</a:t>
            </a:r>
            <a:r>
              <a:rPr lang="en-US" sz="3200" u="sng" dirty="0"/>
              <a:t> pour </a:t>
            </a:r>
            <a:r>
              <a:rPr lang="en-US" sz="3200" u="sng" dirty="0" err="1"/>
              <a:t>apprendre</a:t>
            </a:r>
            <a:endParaRPr lang="en-US" sz="3200" dirty="0"/>
          </a:p>
        </p:txBody>
      </p:sp>
      <p:sp>
        <p:nvSpPr>
          <p:cNvPr id="3" name="ZoneTexte 2">
            <a:extLst>
              <a:ext uri="{FF2B5EF4-FFF2-40B4-BE49-F238E27FC236}">
                <a16:creationId xmlns:a16="http://schemas.microsoft.com/office/drawing/2014/main" id="{51E6F02B-1152-DDD5-93BF-0DADC0D43B23}"/>
              </a:ext>
            </a:extLst>
          </p:cNvPr>
          <p:cNvSpPr txBox="1"/>
          <p:nvPr/>
        </p:nvSpPr>
        <p:spPr>
          <a:xfrm>
            <a:off x="498385" y="1747805"/>
            <a:ext cx="6799612" cy="4604356"/>
          </a:xfrm>
          <a:prstGeom prst="rect">
            <a:avLst/>
          </a:prstGeom>
        </p:spPr>
        <p:txBody>
          <a:bodyPr vert="horz" lIns="0" tIns="0" rIns="0" bIns="0" rtlCol="0">
            <a:noAutofit/>
          </a:bodyPr>
          <a:lstStyle/>
          <a:p>
            <a:pPr indent="-228600">
              <a:lnSpc>
                <a:spcPct val="110000"/>
              </a:lnSpc>
              <a:spcAft>
                <a:spcPts val="800"/>
              </a:spcAft>
              <a:buClr>
                <a:schemeClr val="accent4"/>
              </a:buClr>
              <a:buFont typeface="The Hand Extrablack" panose="03070A02030502020204" pitchFamily="66" charset="0"/>
              <a:buChar char="•"/>
            </a:pPr>
            <a:r>
              <a:rPr lang="en-US" sz="2400" spc="20" dirty="0" err="1">
                <a:solidFill>
                  <a:srgbClr val="FFFFFF"/>
                </a:solidFill>
                <a:effectLst/>
              </a:rPr>
              <a:t>Manquements</a:t>
            </a:r>
            <a:r>
              <a:rPr lang="en-US" sz="2400" spc="20" dirty="0">
                <a:solidFill>
                  <a:srgbClr val="FFFFFF"/>
                </a:solidFill>
                <a:effectLst/>
              </a:rPr>
              <a:t> dans </a:t>
            </a:r>
            <a:r>
              <a:rPr lang="en-US" sz="2400" u="sng" spc="20" dirty="0" err="1">
                <a:solidFill>
                  <a:srgbClr val="FFFFFF"/>
                </a:solidFill>
                <a:effectLst/>
              </a:rPr>
              <a:t>l’hygiène</a:t>
            </a:r>
            <a:r>
              <a:rPr lang="en-US" sz="2400" u="sng" spc="20" dirty="0">
                <a:solidFill>
                  <a:srgbClr val="FFFFFF"/>
                </a:solidFill>
                <a:effectLst/>
              </a:rPr>
              <a:t> de vi</a:t>
            </a:r>
            <a:r>
              <a:rPr lang="en-US" sz="2400" spc="20" dirty="0">
                <a:solidFill>
                  <a:srgbClr val="FFFFFF"/>
                </a:solidFill>
                <a:effectLst/>
              </a:rPr>
              <a:t>e – </a:t>
            </a:r>
            <a:r>
              <a:rPr lang="en-US" sz="2400" b="1" spc="20" dirty="0" err="1">
                <a:solidFill>
                  <a:srgbClr val="FFFFFF"/>
                </a:solidFill>
                <a:effectLst/>
              </a:rPr>
              <a:t>sommeil</a:t>
            </a:r>
            <a:r>
              <a:rPr lang="en-US" sz="2400" spc="20" dirty="0">
                <a:solidFill>
                  <a:srgbClr val="FFFFFF"/>
                </a:solidFill>
                <a:effectLst/>
              </a:rPr>
              <a:t>, </a:t>
            </a:r>
            <a:r>
              <a:rPr lang="en-US" sz="2400" b="1" spc="20" dirty="0">
                <a:solidFill>
                  <a:srgbClr val="FFFFFF"/>
                </a:solidFill>
                <a:effectLst/>
              </a:rPr>
              <a:t>alimentation</a:t>
            </a:r>
            <a:r>
              <a:rPr lang="en-US" sz="2400" spc="20" dirty="0">
                <a:solidFill>
                  <a:srgbClr val="FFFFFF"/>
                </a:solidFill>
                <a:effectLst/>
              </a:rPr>
              <a:t>, </a:t>
            </a:r>
            <a:r>
              <a:rPr lang="en-US" sz="2400" b="1" spc="20" dirty="0" err="1">
                <a:solidFill>
                  <a:srgbClr val="FFFFFF"/>
                </a:solidFill>
                <a:effectLst/>
              </a:rPr>
              <a:t>sédentarité</a:t>
            </a:r>
            <a:r>
              <a:rPr lang="en-US" sz="2400" spc="20" dirty="0">
                <a:solidFill>
                  <a:srgbClr val="FFFFFF"/>
                </a:solidFill>
                <a:effectLst/>
              </a:rPr>
              <a:t>,</a:t>
            </a:r>
            <a:r>
              <a:rPr lang="en-US" sz="2400" spc="20" dirty="0">
                <a:solidFill>
                  <a:srgbClr val="FFFFFF"/>
                </a:solidFill>
              </a:rPr>
              <a:t> </a:t>
            </a:r>
            <a:r>
              <a:rPr lang="en-US" sz="2400" b="1" spc="20" dirty="0" err="1">
                <a:solidFill>
                  <a:srgbClr val="FFFFFF"/>
                </a:solidFill>
              </a:rPr>
              <a:t>environnement</a:t>
            </a:r>
            <a:r>
              <a:rPr lang="en-US" sz="2400" b="1" spc="20" dirty="0">
                <a:solidFill>
                  <a:srgbClr val="FFFFFF"/>
                </a:solidFill>
              </a:rPr>
              <a:t> </a:t>
            </a:r>
            <a:r>
              <a:rPr lang="en-US" sz="2400" b="1" spc="20" dirty="0" err="1">
                <a:solidFill>
                  <a:srgbClr val="FFFFFF"/>
                </a:solidFill>
              </a:rPr>
              <a:t>calme</a:t>
            </a:r>
            <a:r>
              <a:rPr lang="en-US" sz="2400" spc="20" dirty="0">
                <a:solidFill>
                  <a:srgbClr val="FFFFFF"/>
                </a:solidFill>
              </a:rPr>
              <a:t>,</a:t>
            </a:r>
            <a:r>
              <a:rPr lang="en-US" sz="2400" spc="20" dirty="0">
                <a:solidFill>
                  <a:srgbClr val="FFFFFF"/>
                </a:solidFill>
                <a:effectLst/>
              </a:rPr>
              <a:t> </a:t>
            </a:r>
            <a:r>
              <a:rPr lang="en-US" sz="2400" spc="20" dirty="0" err="1">
                <a:solidFill>
                  <a:srgbClr val="FFFFFF"/>
                </a:solidFill>
                <a:effectLst/>
              </a:rPr>
              <a:t>médicaments</a:t>
            </a:r>
            <a:r>
              <a:rPr lang="en-US" sz="2400" spc="20" dirty="0">
                <a:solidFill>
                  <a:srgbClr val="FFFFFF"/>
                </a:solidFill>
                <a:effectLst/>
              </a:rPr>
              <a:t>, drogues</a:t>
            </a:r>
          </a:p>
          <a:p>
            <a:pPr indent="-228600">
              <a:lnSpc>
                <a:spcPct val="110000"/>
              </a:lnSpc>
              <a:spcAft>
                <a:spcPts val="800"/>
              </a:spcAft>
              <a:buClr>
                <a:schemeClr val="accent4"/>
              </a:buClr>
              <a:buFont typeface="The Hand Extrablack" panose="03070A02030502020204" pitchFamily="66" charset="0"/>
              <a:buChar char="•"/>
            </a:pPr>
            <a:r>
              <a:rPr lang="en-US" sz="2400" spc="20" dirty="0">
                <a:solidFill>
                  <a:srgbClr val="FFFFFF"/>
                </a:solidFill>
                <a:effectLst/>
              </a:rPr>
              <a:t>Le </a:t>
            </a:r>
            <a:r>
              <a:rPr lang="en-US" sz="2400" u="sng" spc="20" dirty="0">
                <a:solidFill>
                  <a:srgbClr val="FFFFFF"/>
                </a:solidFill>
                <a:effectLst/>
              </a:rPr>
              <a:t>stress</a:t>
            </a:r>
            <a:r>
              <a:rPr lang="en-US" sz="2400" spc="20" dirty="0">
                <a:solidFill>
                  <a:srgbClr val="FFFFFF"/>
                </a:solidFill>
                <a:effectLst/>
              </a:rPr>
              <a:t> (</a:t>
            </a:r>
            <a:r>
              <a:rPr lang="en-US" sz="2400" spc="20" dirty="0" err="1">
                <a:solidFill>
                  <a:srgbClr val="FFFFFF"/>
                </a:solidFill>
                <a:effectLst/>
              </a:rPr>
              <a:t>diverses</a:t>
            </a:r>
            <a:r>
              <a:rPr lang="en-US" sz="2400" spc="20" dirty="0">
                <a:solidFill>
                  <a:srgbClr val="FFFFFF"/>
                </a:solidFill>
                <a:effectLst/>
              </a:rPr>
              <a:t> causes -&gt; jeux et techniques de concentration, </a:t>
            </a:r>
            <a:r>
              <a:rPr lang="en-US" sz="2400" spc="20" dirty="0" err="1">
                <a:solidFill>
                  <a:srgbClr val="FFFFFF"/>
                </a:solidFill>
                <a:effectLst/>
              </a:rPr>
              <a:t>d’inhibition</a:t>
            </a:r>
            <a:r>
              <a:rPr lang="en-US" sz="2400" spc="20" dirty="0">
                <a:solidFill>
                  <a:srgbClr val="FFFFFF"/>
                </a:solidFill>
                <a:effectLst/>
              </a:rPr>
              <a:t>, …)</a:t>
            </a:r>
          </a:p>
          <a:p>
            <a:pPr indent="-228600">
              <a:lnSpc>
                <a:spcPct val="110000"/>
              </a:lnSpc>
              <a:spcAft>
                <a:spcPts val="800"/>
              </a:spcAft>
              <a:buClr>
                <a:schemeClr val="accent4"/>
              </a:buClr>
              <a:buFont typeface="The Hand Extrablack" panose="03070A02030502020204" pitchFamily="66" charset="0"/>
              <a:buChar char="•"/>
            </a:pPr>
            <a:r>
              <a:rPr lang="en-US" sz="2400" u="sng" spc="20" dirty="0" err="1">
                <a:solidFill>
                  <a:srgbClr val="FFFFFF"/>
                </a:solidFill>
              </a:rPr>
              <a:t>L’</a:t>
            </a:r>
            <a:r>
              <a:rPr lang="en-US" sz="2400" u="sng" spc="20" dirty="0" err="1">
                <a:solidFill>
                  <a:srgbClr val="FFFFFF"/>
                </a:solidFill>
                <a:effectLst/>
              </a:rPr>
              <a:t>anxiété</a:t>
            </a:r>
            <a:r>
              <a:rPr lang="en-US" sz="2400" spc="20" dirty="0">
                <a:solidFill>
                  <a:srgbClr val="FFFFFF"/>
                </a:solidFill>
                <a:effectLst/>
              </a:rPr>
              <a:t> (ex. </a:t>
            </a:r>
            <a:r>
              <a:rPr lang="en-US" sz="2400" spc="20" dirty="0" err="1">
                <a:solidFill>
                  <a:srgbClr val="FFFFFF"/>
                </a:solidFill>
                <a:effectLst/>
              </a:rPr>
              <a:t>harcèlement</a:t>
            </a:r>
            <a:r>
              <a:rPr lang="en-US" sz="2400" spc="20" dirty="0">
                <a:solidFill>
                  <a:srgbClr val="FFFFFF"/>
                </a:solidFill>
                <a:effectLst/>
              </a:rPr>
              <a:t> </a:t>
            </a:r>
            <a:r>
              <a:rPr lang="en-US" sz="2400" spc="20" dirty="0" err="1">
                <a:solidFill>
                  <a:srgbClr val="FFFFFF"/>
                </a:solidFill>
                <a:effectLst/>
              </a:rPr>
              <a:t>scolaire</a:t>
            </a:r>
            <a:r>
              <a:rPr lang="en-US" sz="2400" spc="20" dirty="0">
                <a:solidFill>
                  <a:srgbClr val="FFFFFF"/>
                </a:solidFill>
                <a:effectLst/>
              </a:rPr>
              <a:t>, </a:t>
            </a:r>
            <a:r>
              <a:rPr lang="en-US" sz="2400" spc="20" dirty="0" err="1">
                <a:solidFill>
                  <a:srgbClr val="FFFFFF"/>
                </a:solidFill>
                <a:effectLst/>
              </a:rPr>
              <a:t>difficultés</a:t>
            </a:r>
            <a:r>
              <a:rPr lang="en-US" sz="2400" spc="20" dirty="0">
                <a:solidFill>
                  <a:srgbClr val="FFFFFF"/>
                </a:solidFill>
                <a:effectLst/>
              </a:rPr>
              <a:t> </a:t>
            </a:r>
            <a:r>
              <a:rPr lang="en-US" sz="2400" spc="20" dirty="0" err="1">
                <a:solidFill>
                  <a:srgbClr val="FFFFFF"/>
                </a:solidFill>
                <a:effectLst/>
              </a:rPr>
              <a:t>familiales</a:t>
            </a:r>
            <a:r>
              <a:rPr lang="en-US" sz="2400" spc="20" dirty="0">
                <a:solidFill>
                  <a:srgbClr val="FFFFFF"/>
                </a:solidFill>
                <a:effectLst/>
              </a:rPr>
              <a:t>, </a:t>
            </a:r>
            <a:r>
              <a:rPr lang="en-US" sz="2400" spc="20" dirty="0" err="1">
                <a:solidFill>
                  <a:srgbClr val="FFFFFF"/>
                </a:solidFill>
                <a:effectLst/>
              </a:rPr>
              <a:t>difficultés</a:t>
            </a:r>
            <a:r>
              <a:rPr lang="en-US" sz="2400" spc="20" dirty="0">
                <a:solidFill>
                  <a:srgbClr val="FFFFFF"/>
                </a:solidFill>
                <a:effectLst/>
              </a:rPr>
              <a:t> </a:t>
            </a:r>
            <a:r>
              <a:rPr lang="en-US" sz="2400" spc="20" dirty="0" err="1">
                <a:solidFill>
                  <a:srgbClr val="FFFFFF"/>
                </a:solidFill>
                <a:effectLst/>
              </a:rPr>
              <a:t>scolaires</a:t>
            </a:r>
            <a:r>
              <a:rPr lang="en-US" sz="2400" spc="20" dirty="0">
                <a:solidFill>
                  <a:srgbClr val="FFFFFF"/>
                </a:solidFill>
                <a:effectLst/>
              </a:rPr>
              <a:t>)</a:t>
            </a:r>
            <a:endParaRPr lang="en-US" sz="2400" spc="20" dirty="0">
              <a:solidFill>
                <a:srgbClr val="FFFFFF"/>
              </a:solidFill>
            </a:endParaRPr>
          </a:p>
          <a:p>
            <a:pPr indent="-228600">
              <a:lnSpc>
                <a:spcPct val="110000"/>
              </a:lnSpc>
              <a:spcAft>
                <a:spcPts val="800"/>
              </a:spcAft>
              <a:buClr>
                <a:schemeClr val="accent4"/>
              </a:buClr>
              <a:buFont typeface="The Hand Extrablack" panose="03070A02030502020204" pitchFamily="66" charset="0"/>
              <a:buChar char="•"/>
            </a:pPr>
            <a:r>
              <a:rPr lang="fr-BE" sz="2400" spc="20" dirty="0">
                <a:solidFill>
                  <a:srgbClr val="FFFFFF"/>
                </a:solidFill>
              </a:rPr>
              <a:t>Le </a:t>
            </a:r>
            <a:r>
              <a:rPr lang="fr-BE" sz="2400" u="sng" spc="20" dirty="0">
                <a:solidFill>
                  <a:srgbClr val="FFFFFF"/>
                </a:solidFill>
              </a:rPr>
              <a:t>manque de techniques (scrolling) et de stratégies d’apprentissage efficaces </a:t>
            </a:r>
            <a:endParaRPr lang="en-US" sz="2400" u="sng" spc="20" dirty="0">
              <a:solidFill>
                <a:srgbClr val="FFFFFF"/>
              </a:solidFill>
            </a:endParaRPr>
          </a:p>
          <a:p>
            <a:pPr indent="-228600">
              <a:lnSpc>
                <a:spcPct val="110000"/>
              </a:lnSpc>
              <a:spcAft>
                <a:spcPts val="800"/>
              </a:spcAft>
              <a:buClr>
                <a:schemeClr val="accent4"/>
              </a:buClr>
              <a:buFont typeface="The Hand Extrablack" panose="03070A02030502020204" pitchFamily="66" charset="0"/>
              <a:buChar char="•"/>
            </a:pPr>
            <a:endParaRPr lang="en-US" sz="2400" spc="20" dirty="0">
              <a:solidFill>
                <a:srgbClr val="FFFFFF"/>
              </a:solidFill>
              <a:effectLst/>
            </a:endParaRPr>
          </a:p>
        </p:txBody>
      </p:sp>
      <p:pic>
        <p:nvPicPr>
          <p:cNvPr id="12" name="Image 11">
            <a:extLst>
              <a:ext uri="{FF2B5EF4-FFF2-40B4-BE49-F238E27FC236}">
                <a16:creationId xmlns:a16="http://schemas.microsoft.com/office/drawing/2014/main" id="{531BE5C6-8AE7-520D-BB7B-7C2AECCD951F}"/>
              </a:ext>
            </a:extLst>
          </p:cNvPr>
          <p:cNvPicPr>
            <a:picLocks noChangeAspect="1"/>
          </p:cNvPicPr>
          <p:nvPr/>
        </p:nvPicPr>
        <p:blipFill>
          <a:blip r:embed="rId2"/>
          <a:stretch>
            <a:fillRect/>
          </a:stretch>
        </p:blipFill>
        <p:spPr>
          <a:xfrm>
            <a:off x="7317710" y="728663"/>
            <a:ext cx="1678904" cy="2524669"/>
          </a:xfrm>
          <a:custGeom>
            <a:avLst/>
            <a:gdLst/>
            <a:ahLst/>
            <a:cxnLst/>
            <a:rect l="l" t="t" r="r" b="b"/>
            <a:pathLst>
              <a:path w="1961999" h="2524669">
                <a:moveTo>
                  <a:pt x="0" y="0"/>
                </a:moveTo>
                <a:lnTo>
                  <a:pt x="1961999" y="0"/>
                </a:lnTo>
                <a:lnTo>
                  <a:pt x="1961999" y="2524669"/>
                </a:lnTo>
                <a:lnTo>
                  <a:pt x="0" y="2524669"/>
                </a:lnTo>
                <a:close/>
              </a:path>
            </a:pathLst>
          </a:custGeom>
        </p:spPr>
      </p:pic>
      <p:pic>
        <p:nvPicPr>
          <p:cNvPr id="14" name="Image 13">
            <a:extLst>
              <a:ext uri="{FF2B5EF4-FFF2-40B4-BE49-F238E27FC236}">
                <a16:creationId xmlns:a16="http://schemas.microsoft.com/office/drawing/2014/main" id="{9497F658-4A15-7372-0E9C-585F11877578}"/>
              </a:ext>
            </a:extLst>
          </p:cNvPr>
          <p:cNvPicPr>
            <a:picLocks noChangeAspect="1"/>
          </p:cNvPicPr>
          <p:nvPr/>
        </p:nvPicPr>
        <p:blipFill>
          <a:blip r:embed="rId3"/>
          <a:stretch>
            <a:fillRect/>
          </a:stretch>
        </p:blipFill>
        <p:spPr>
          <a:xfrm>
            <a:off x="9498162" y="775110"/>
            <a:ext cx="1962001" cy="2431774"/>
          </a:xfrm>
          <a:custGeom>
            <a:avLst/>
            <a:gdLst/>
            <a:ahLst/>
            <a:cxnLst/>
            <a:rect l="l" t="t" r="r" b="b"/>
            <a:pathLst>
              <a:path w="1962001" h="2524669">
                <a:moveTo>
                  <a:pt x="0" y="0"/>
                </a:moveTo>
                <a:lnTo>
                  <a:pt x="1962001" y="0"/>
                </a:lnTo>
                <a:lnTo>
                  <a:pt x="1962001" y="2524669"/>
                </a:lnTo>
                <a:lnTo>
                  <a:pt x="0" y="2524669"/>
                </a:lnTo>
                <a:close/>
              </a:path>
            </a:pathLst>
          </a:custGeom>
        </p:spPr>
      </p:pic>
      <p:pic>
        <p:nvPicPr>
          <p:cNvPr id="10" name="Image 9">
            <a:extLst>
              <a:ext uri="{FF2B5EF4-FFF2-40B4-BE49-F238E27FC236}">
                <a16:creationId xmlns:a16="http://schemas.microsoft.com/office/drawing/2014/main" id="{EED9F377-544C-3B51-F8A2-2CDCDCCC400E}"/>
              </a:ext>
            </a:extLst>
          </p:cNvPr>
          <p:cNvPicPr>
            <a:picLocks noChangeAspect="1"/>
          </p:cNvPicPr>
          <p:nvPr/>
        </p:nvPicPr>
        <p:blipFill>
          <a:blip r:embed="rId4"/>
          <a:stretch>
            <a:fillRect/>
          </a:stretch>
        </p:blipFill>
        <p:spPr>
          <a:xfrm>
            <a:off x="8293810" y="3613332"/>
            <a:ext cx="2048706" cy="2524669"/>
          </a:xfrm>
          <a:custGeom>
            <a:avLst/>
            <a:gdLst/>
            <a:ahLst/>
            <a:cxnLst/>
            <a:rect l="l" t="t" r="r" b="b"/>
            <a:pathLst>
              <a:path w="4284000" h="2524669">
                <a:moveTo>
                  <a:pt x="0" y="0"/>
                </a:moveTo>
                <a:lnTo>
                  <a:pt x="4284000" y="0"/>
                </a:lnTo>
                <a:lnTo>
                  <a:pt x="4284000" y="2524669"/>
                </a:lnTo>
                <a:lnTo>
                  <a:pt x="0" y="2524669"/>
                </a:lnTo>
                <a:close/>
              </a:path>
            </a:pathLst>
          </a:custGeom>
        </p:spPr>
      </p:pic>
    </p:spTree>
    <p:extLst>
      <p:ext uri="{BB962C8B-B14F-4D97-AF65-F5344CB8AC3E}">
        <p14:creationId xmlns:p14="http://schemas.microsoft.com/office/powerpoint/2010/main" val="4240286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BE1655B-C756-7AF1-1F10-B400E6291B88}"/>
              </a:ext>
            </a:extLst>
          </p:cNvPr>
          <p:cNvSpPr txBox="1">
            <a:spLocks/>
          </p:cNvSpPr>
          <p:nvPr/>
        </p:nvSpPr>
        <p:spPr>
          <a:xfrm>
            <a:off x="808039" y="244285"/>
            <a:ext cx="10728322" cy="6374229"/>
          </a:xfrm>
          <a:prstGeom prst="rect">
            <a:avLst/>
          </a:prstGeom>
        </p:spPr>
        <p:txBody>
          <a:bodyPr vert="horz" wrap="square" lIns="0" tIns="0" rIns="0" bIns="0" rtlCol="0" anchor="t" anchorCtr="0">
            <a:noAutofit/>
          </a:bodyPr>
          <a:lst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a:lstStyle>
          <a:p>
            <a:pPr algn="ctr"/>
            <a:r>
              <a:rPr lang="fr-BE" sz="6000" b="1" dirty="0"/>
              <a:t>Pourquoi apprendre à apprendre? </a:t>
            </a:r>
            <a:br>
              <a:rPr lang="fr-BE" sz="6000" b="1" dirty="0"/>
            </a:br>
            <a:r>
              <a:rPr lang="fr-BE" sz="2600" b="1" dirty="0"/>
              <a:t>Métacognition et réussite scolaire : perspectives théoriques, Stéphanie </a:t>
            </a:r>
            <a:r>
              <a:rPr lang="fr-BE" sz="2600" b="1" dirty="0" err="1"/>
              <a:t>Frenkel</a:t>
            </a:r>
            <a:r>
              <a:rPr lang="fr-BE" sz="2600" b="1" dirty="0"/>
              <a:t> &amp; Hélène </a:t>
            </a:r>
            <a:r>
              <a:rPr lang="fr-BE" sz="2600" b="1" dirty="0" err="1"/>
              <a:t>Déforge</a:t>
            </a:r>
            <a:r>
              <a:rPr lang="fr-BE" sz="2600" b="1" dirty="0"/>
              <a:t>, </a:t>
            </a:r>
            <a:r>
              <a:rPr lang="fr-BE" sz="2600" b="1" dirty="0" err="1"/>
              <a:t>Ulg</a:t>
            </a:r>
            <a:r>
              <a:rPr lang="fr-BE" sz="2600" b="1" dirty="0"/>
              <a:t>.</a:t>
            </a:r>
            <a:br>
              <a:rPr lang="fr-BE" sz="3000" dirty="0"/>
            </a:br>
            <a:br>
              <a:rPr lang="fr-BE" sz="3000" dirty="0"/>
            </a:br>
            <a:br>
              <a:rPr lang="fr-BE" sz="3000" dirty="0"/>
            </a:br>
            <a:br>
              <a:rPr lang="fr-BE" sz="3000" dirty="0"/>
            </a:br>
            <a:br>
              <a:rPr lang="fr-BE" sz="3000" dirty="0"/>
            </a:br>
            <a:br>
              <a:rPr lang="fr-BE" sz="3000" dirty="0"/>
            </a:br>
            <a:br>
              <a:rPr lang="fr-BE" sz="3000" dirty="0"/>
            </a:br>
            <a:br>
              <a:rPr lang="fr-BE" sz="3000" dirty="0"/>
            </a:br>
            <a:br>
              <a:rPr lang="fr-BE" sz="3000" dirty="0"/>
            </a:br>
            <a:br>
              <a:rPr lang="fr-BE" sz="3000" dirty="0"/>
            </a:br>
            <a:br>
              <a:rPr lang="fr-BE" sz="3000" dirty="0"/>
            </a:br>
            <a:r>
              <a:rPr lang="fr-BE" sz="3000" dirty="0"/>
              <a:t>Wang et al., 1994</a:t>
            </a:r>
            <a:br>
              <a:rPr lang="fr-BE" sz="3000" dirty="0"/>
            </a:br>
            <a:r>
              <a:rPr lang="fr-BE" sz="3000" b="1" dirty="0"/>
              <a:t>Leurs </a:t>
            </a:r>
            <a:r>
              <a:rPr lang="fr-BE" sz="3600" b="1" u="sng" dirty="0"/>
              <a:t>interactions réciproques</a:t>
            </a:r>
            <a:r>
              <a:rPr lang="fr-BE" sz="3600" b="1" dirty="0"/>
              <a:t> entre ces variables </a:t>
            </a:r>
            <a:r>
              <a:rPr lang="fr-BE" sz="3000" b="1" dirty="0"/>
              <a:t>vont déterminer la trajectoire scolaire d’un élève </a:t>
            </a:r>
            <a:r>
              <a:rPr lang="fr-BE" sz="3000" dirty="0"/>
              <a:t>(</a:t>
            </a:r>
            <a:r>
              <a:rPr lang="fr-BE" sz="3000" dirty="0" err="1"/>
              <a:t>Denissen</a:t>
            </a:r>
            <a:r>
              <a:rPr lang="fr-BE" sz="3000" dirty="0"/>
              <a:t>, </a:t>
            </a:r>
            <a:r>
              <a:rPr lang="fr-BE" sz="3000" dirty="0" err="1"/>
              <a:t>Zarrett</a:t>
            </a:r>
            <a:r>
              <a:rPr lang="fr-BE" sz="3000" dirty="0"/>
              <a:t> &amp; Eccles, 2007 ; </a:t>
            </a:r>
            <a:r>
              <a:rPr lang="fr-BE" sz="3000" dirty="0" err="1"/>
              <a:t>Efklides</a:t>
            </a:r>
            <a:r>
              <a:rPr lang="fr-BE" sz="3000" dirty="0"/>
              <a:t>, 2011). </a:t>
            </a:r>
            <a:endParaRPr lang="fr-BE" sz="2400" dirty="0"/>
          </a:p>
        </p:txBody>
      </p:sp>
      <p:pic>
        <p:nvPicPr>
          <p:cNvPr id="7" name="Image 6">
            <a:extLst>
              <a:ext uri="{FF2B5EF4-FFF2-40B4-BE49-F238E27FC236}">
                <a16:creationId xmlns:a16="http://schemas.microsoft.com/office/drawing/2014/main" id="{CFFFE601-0459-3324-4566-F21E611984C4}"/>
              </a:ext>
            </a:extLst>
          </p:cNvPr>
          <p:cNvPicPr>
            <a:picLocks noChangeAspect="1"/>
          </p:cNvPicPr>
          <p:nvPr/>
        </p:nvPicPr>
        <p:blipFill>
          <a:blip r:embed="rId2"/>
          <a:stretch>
            <a:fillRect/>
          </a:stretch>
        </p:blipFill>
        <p:spPr>
          <a:xfrm>
            <a:off x="1619828" y="1690920"/>
            <a:ext cx="9104743" cy="3476160"/>
          </a:xfrm>
          <a:prstGeom prst="rect">
            <a:avLst/>
          </a:prstGeom>
          <a:solidFill>
            <a:srgbClr val="F9FEE6"/>
          </a:solidFill>
        </p:spPr>
      </p:pic>
    </p:spTree>
    <p:extLst>
      <p:ext uri="{BB962C8B-B14F-4D97-AF65-F5344CB8AC3E}">
        <p14:creationId xmlns:p14="http://schemas.microsoft.com/office/powerpoint/2010/main" val="968326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167792-42F4-6899-49B8-71F9549E0B1E}"/>
              </a:ext>
            </a:extLst>
          </p:cNvPr>
          <p:cNvSpPr>
            <a:spLocks noGrp="1"/>
          </p:cNvSpPr>
          <p:nvPr>
            <p:ph type="title"/>
          </p:nvPr>
        </p:nvSpPr>
        <p:spPr>
          <a:xfrm>
            <a:off x="556714" y="694291"/>
            <a:ext cx="10728322" cy="1477328"/>
          </a:xfrm>
        </p:spPr>
        <p:txBody>
          <a:bodyPr>
            <a:normAutofit fontScale="90000"/>
          </a:bodyPr>
          <a:lstStyle/>
          <a:p>
            <a:r>
              <a:rPr lang="fr-BE" sz="4400" dirty="0"/>
              <a:t>Dans une perspective de </a:t>
            </a:r>
            <a:r>
              <a:rPr lang="fr-BE" sz="4900" b="1" u="sng" dirty="0"/>
              <a:t>prévention</a:t>
            </a:r>
            <a:r>
              <a:rPr lang="fr-BE" sz="4400" b="1" dirty="0"/>
              <a:t>, d’</a:t>
            </a:r>
            <a:r>
              <a:rPr lang="fr-BE" sz="5100" b="1" u="sng" dirty="0"/>
              <a:t>action</a:t>
            </a:r>
            <a:r>
              <a:rPr lang="fr-BE" sz="4400" b="1" dirty="0"/>
              <a:t> et de </a:t>
            </a:r>
            <a:r>
              <a:rPr lang="fr-BE" sz="5100" b="1" u="sng" dirty="0"/>
              <a:t>remédiation</a:t>
            </a:r>
            <a:r>
              <a:rPr lang="fr-BE" sz="4400" dirty="0"/>
              <a:t>, il est possible, en tant qu’enseignant, </a:t>
            </a:r>
            <a:r>
              <a:rPr lang="fr-BE" sz="5000" b="1" dirty="0"/>
              <a:t>d’intervenir sur certaines de ces variables</a:t>
            </a:r>
            <a:r>
              <a:rPr lang="fr-BE" sz="4400" dirty="0"/>
              <a:t>.</a:t>
            </a:r>
            <a:endParaRPr lang="fr-BE" dirty="0"/>
          </a:p>
        </p:txBody>
      </p:sp>
      <p:sp>
        <p:nvSpPr>
          <p:cNvPr id="4" name="ZoneTexte 3">
            <a:extLst>
              <a:ext uri="{FF2B5EF4-FFF2-40B4-BE49-F238E27FC236}">
                <a16:creationId xmlns:a16="http://schemas.microsoft.com/office/drawing/2014/main" id="{BD4739D4-4688-D7C4-D1F6-CFAE5F45C09A}"/>
              </a:ext>
            </a:extLst>
          </p:cNvPr>
          <p:cNvSpPr txBox="1"/>
          <p:nvPr/>
        </p:nvSpPr>
        <p:spPr>
          <a:xfrm>
            <a:off x="974089" y="2316502"/>
            <a:ext cx="9893571" cy="3539430"/>
          </a:xfrm>
          <a:prstGeom prst="rect">
            <a:avLst/>
          </a:prstGeom>
          <a:noFill/>
        </p:spPr>
        <p:txBody>
          <a:bodyPr wrap="square">
            <a:spAutoFit/>
          </a:bodyPr>
          <a:lstStyle/>
          <a:p>
            <a:pPr algn="just"/>
            <a:r>
              <a:rPr lang="fr-BE" sz="2800" dirty="0"/>
              <a:t>Les comportements complexes à l’œuvre dans les apprentissages peuvent être « modifiés » par le biais d’interventions portant sur les </a:t>
            </a:r>
            <a:r>
              <a:rPr lang="fr-BE" sz="2800" b="1" dirty="0"/>
              <a:t>connaissances</a:t>
            </a:r>
            <a:r>
              <a:rPr lang="fr-BE" sz="2800" dirty="0"/>
              <a:t>, les </a:t>
            </a:r>
            <a:r>
              <a:rPr lang="fr-BE" sz="2800" b="1" dirty="0"/>
              <a:t>stratégies</a:t>
            </a:r>
            <a:r>
              <a:rPr lang="fr-BE" sz="2800" dirty="0"/>
              <a:t> et les </a:t>
            </a:r>
            <a:r>
              <a:rPr lang="fr-BE" sz="2800" b="1" dirty="0"/>
              <a:t>expériences</a:t>
            </a:r>
            <a:r>
              <a:rPr lang="fr-BE" sz="2800" dirty="0"/>
              <a:t> </a:t>
            </a:r>
            <a:r>
              <a:rPr lang="fr-BE" sz="2800" b="1" dirty="0"/>
              <a:t>métacognitives</a:t>
            </a:r>
            <a:r>
              <a:rPr lang="fr-BE" sz="2800" dirty="0"/>
              <a:t>, ainsi que sur les </a:t>
            </a:r>
            <a:r>
              <a:rPr lang="fr-BE" sz="2800" b="1" dirty="0"/>
              <a:t>aspects motivationnels </a:t>
            </a:r>
            <a:r>
              <a:rPr lang="fr-BE" sz="2800" dirty="0"/>
              <a:t>et ceux relatifs au mode d’</a:t>
            </a:r>
            <a:r>
              <a:rPr lang="fr-BE" sz="2800" b="1" dirty="0"/>
              <a:t>attribution des succès et des échecs.</a:t>
            </a:r>
            <a:endParaRPr lang="fr-BE" sz="2800" dirty="0"/>
          </a:p>
          <a:p>
            <a:r>
              <a:rPr lang="fr-BE" sz="2800" dirty="0"/>
              <a:t>(Reid &amp; </a:t>
            </a:r>
            <a:r>
              <a:rPr lang="fr-BE" sz="2800" dirty="0" err="1"/>
              <a:t>Borkowski</a:t>
            </a:r>
            <a:r>
              <a:rPr lang="fr-BE" sz="2800" dirty="0"/>
              <a:t>, 1987)</a:t>
            </a:r>
            <a:br>
              <a:rPr lang="fr-BE" sz="2800" dirty="0"/>
            </a:br>
            <a:endParaRPr lang="fr-BE" sz="2800" dirty="0"/>
          </a:p>
        </p:txBody>
      </p:sp>
    </p:spTree>
    <p:extLst>
      <p:ext uri="{BB962C8B-B14F-4D97-AF65-F5344CB8AC3E}">
        <p14:creationId xmlns:p14="http://schemas.microsoft.com/office/powerpoint/2010/main" val="4021679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Une image contenant jouet, roue, véhicule, voiture&#10;&#10;Description générée automatiquement">
            <a:extLst>
              <a:ext uri="{FF2B5EF4-FFF2-40B4-BE49-F238E27FC236}">
                <a16:creationId xmlns:a16="http://schemas.microsoft.com/office/drawing/2014/main" id="{2CBE7771-6A6D-7794-947B-2F01EF624B40}"/>
              </a:ext>
            </a:extLst>
          </p:cNvPr>
          <p:cNvPicPr>
            <a:picLocks noChangeAspect="1"/>
          </p:cNvPicPr>
          <p:nvPr/>
        </p:nvPicPr>
        <p:blipFill>
          <a:blip r:embed="rId2"/>
          <a:srcRect l="7001" r="8819" b="2"/>
          <a:stretch/>
        </p:blipFill>
        <p:spPr>
          <a:xfrm>
            <a:off x="9506765" y="4693126"/>
            <a:ext cx="2535857" cy="1536309"/>
          </a:xfrm>
          <a:custGeom>
            <a:avLst/>
            <a:gdLst/>
            <a:ahLst/>
            <a:cxnLst/>
            <a:rect l="l" t="t" r="r" b="b"/>
            <a:pathLst>
              <a:path w="5662934" h="3430800">
                <a:moveTo>
                  <a:pt x="0" y="0"/>
                </a:moveTo>
                <a:lnTo>
                  <a:pt x="4277205" y="0"/>
                </a:lnTo>
                <a:lnTo>
                  <a:pt x="4309038" y="327500"/>
                </a:lnTo>
                <a:cubicBezTo>
                  <a:pt x="4339335" y="565997"/>
                  <a:pt x="4384779" y="815851"/>
                  <a:pt x="4445372" y="1088419"/>
                </a:cubicBezTo>
                <a:cubicBezTo>
                  <a:pt x="4596855" y="1603270"/>
                  <a:pt x="4748338" y="2087836"/>
                  <a:pt x="4990710" y="2542116"/>
                </a:cubicBezTo>
                <a:cubicBezTo>
                  <a:pt x="5172489" y="2848755"/>
                  <a:pt x="5371310" y="3117065"/>
                  <a:pt x="5583977" y="3350238"/>
                </a:cubicBezTo>
                <a:lnTo>
                  <a:pt x="5662934" y="3430800"/>
                </a:lnTo>
                <a:lnTo>
                  <a:pt x="0" y="3430800"/>
                </a:lnTo>
                <a:close/>
              </a:path>
            </a:pathLst>
          </a:custGeom>
        </p:spPr>
      </p:pic>
      <p:sp>
        <p:nvSpPr>
          <p:cNvPr id="2" name="Rectangle 1">
            <a:extLst>
              <a:ext uri="{FF2B5EF4-FFF2-40B4-BE49-F238E27FC236}">
                <a16:creationId xmlns:a16="http://schemas.microsoft.com/office/drawing/2014/main" id="{1D06096B-77A9-CD5E-0D92-5E0EFBB620AE}"/>
              </a:ext>
            </a:extLst>
          </p:cNvPr>
          <p:cNvSpPr/>
          <p:nvPr/>
        </p:nvSpPr>
        <p:spPr>
          <a:xfrm>
            <a:off x="1328797" y="178778"/>
            <a:ext cx="9927032" cy="1477328"/>
          </a:xfrm>
          <a:prstGeom prst="rect">
            <a:avLst/>
          </a:prstGeom>
          <a:noFill/>
        </p:spPr>
        <p:txBody>
          <a:bodyPr wrap="square" lIns="91440" tIns="45720" rIns="91440" bIns="45720">
            <a:spAutoFit/>
          </a:bodyPr>
          <a:lstStyle/>
          <a:p>
            <a:pPr algn="ctr"/>
            <a:r>
              <a:rPr lang="fr-BE" sz="3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Apprendre </a:t>
            </a:r>
            <a:r>
              <a:rPr lang="fr-BE"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à apprendre : Métacognition</a:t>
            </a:r>
            <a:r>
              <a:rPr lang="fr-BE" sz="3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fr-BE" sz="3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dialogue pédagogique, </a:t>
            </a:r>
            <a:r>
              <a:rPr lang="fr-BE" sz="3000" b="1">
                <a:ln w="10160">
                  <a:solidFill>
                    <a:schemeClr val="accent5"/>
                  </a:solidFill>
                  <a:prstDash val="solid"/>
                </a:ln>
                <a:solidFill>
                  <a:srgbClr val="FFFFFF"/>
                </a:solidFill>
                <a:effectLst>
                  <a:outerShdw blurRad="38100" dist="22860" dir="5400000" algn="tl" rotWithShape="0">
                    <a:srgbClr val="000000">
                      <a:alpha val="30000"/>
                    </a:srgbClr>
                  </a:outerShdw>
                </a:effectLst>
              </a:rPr>
              <a:t>gestion </a:t>
            </a:r>
            <a:r>
              <a:rPr lang="fr-BE"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mentale,  savoir-faire stratégiques, …</a:t>
            </a:r>
            <a:endParaRPr lang="fr-BE" sz="3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3" name="Groupe 2">
            <a:extLst>
              <a:ext uri="{FF2B5EF4-FFF2-40B4-BE49-F238E27FC236}">
                <a16:creationId xmlns:a16="http://schemas.microsoft.com/office/drawing/2014/main" id="{ED958A0C-DBCB-8AAD-EA12-8A66A4F82C11}"/>
              </a:ext>
            </a:extLst>
          </p:cNvPr>
          <p:cNvGrpSpPr/>
          <p:nvPr/>
        </p:nvGrpSpPr>
        <p:grpSpPr>
          <a:xfrm>
            <a:off x="696523" y="2054342"/>
            <a:ext cx="4141423" cy="2411586"/>
            <a:chOff x="7225264" y="765737"/>
            <a:chExt cx="3340272" cy="1856334"/>
          </a:xfrm>
        </p:grpSpPr>
        <p:pic>
          <p:nvPicPr>
            <p:cNvPr id="4" name="Image 3">
              <a:extLst>
                <a:ext uri="{FF2B5EF4-FFF2-40B4-BE49-F238E27FC236}">
                  <a16:creationId xmlns:a16="http://schemas.microsoft.com/office/drawing/2014/main" id="{DD4772F3-26BF-BEC5-B650-933FD9A748C7}"/>
                </a:ext>
              </a:extLst>
            </p:cNvPr>
            <p:cNvPicPr>
              <a:picLocks noChangeAspect="1"/>
            </p:cNvPicPr>
            <p:nvPr/>
          </p:nvPicPr>
          <p:blipFill>
            <a:blip r:embed="rId3"/>
            <a:stretch>
              <a:fillRect/>
            </a:stretch>
          </p:blipFill>
          <p:spPr>
            <a:xfrm>
              <a:off x="7225264" y="765737"/>
              <a:ext cx="3340272" cy="304816"/>
            </a:xfrm>
            <a:prstGeom prst="rect">
              <a:avLst/>
            </a:prstGeom>
          </p:spPr>
        </p:pic>
        <p:pic>
          <p:nvPicPr>
            <p:cNvPr id="5" name="Image 4" descr="Une image contenant dessin humoristique, Dessin animé, Animation, illustration&#10;&#10;Description générée automatiquement">
              <a:extLst>
                <a:ext uri="{FF2B5EF4-FFF2-40B4-BE49-F238E27FC236}">
                  <a16:creationId xmlns:a16="http://schemas.microsoft.com/office/drawing/2014/main" id="{A45BE782-85D7-9501-A160-1430EF9B3DF5}"/>
                </a:ext>
              </a:extLst>
            </p:cNvPr>
            <p:cNvPicPr>
              <a:picLocks noChangeAspect="1"/>
            </p:cNvPicPr>
            <p:nvPr/>
          </p:nvPicPr>
          <p:blipFill>
            <a:blip r:embed="rId4"/>
            <a:stretch>
              <a:fillRect/>
            </a:stretch>
          </p:blipFill>
          <p:spPr>
            <a:xfrm>
              <a:off x="8153130" y="1070553"/>
              <a:ext cx="1484539" cy="1551518"/>
            </a:xfrm>
            <a:prstGeom prst="rect">
              <a:avLst/>
            </a:prstGeom>
          </p:spPr>
        </p:pic>
      </p:grpSp>
      <p:grpSp>
        <p:nvGrpSpPr>
          <p:cNvPr id="8" name="Groupe 7">
            <a:extLst>
              <a:ext uri="{FF2B5EF4-FFF2-40B4-BE49-F238E27FC236}">
                <a16:creationId xmlns:a16="http://schemas.microsoft.com/office/drawing/2014/main" id="{4607435C-21FC-3D5F-108F-D6E09AF8EABC}"/>
              </a:ext>
            </a:extLst>
          </p:cNvPr>
          <p:cNvGrpSpPr/>
          <p:nvPr/>
        </p:nvGrpSpPr>
        <p:grpSpPr>
          <a:xfrm>
            <a:off x="8360045" y="2386874"/>
            <a:ext cx="3544031" cy="2348506"/>
            <a:chOff x="1000331" y="3061093"/>
            <a:chExt cx="3836044" cy="2286911"/>
          </a:xfrm>
        </p:grpSpPr>
        <p:pic>
          <p:nvPicPr>
            <p:cNvPr id="9" name="Image 8">
              <a:extLst>
                <a:ext uri="{FF2B5EF4-FFF2-40B4-BE49-F238E27FC236}">
                  <a16:creationId xmlns:a16="http://schemas.microsoft.com/office/drawing/2014/main" id="{FDF08841-2CD2-5D49-915D-B25B50AB7A16}"/>
                </a:ext>
              </a:extLst>
            </p:cNvPr>
            <p:cNvPicPr>
              <a:picLocks noChangeAspect="1"/>
            </p:cNvPicPr>
            <p:nvPr/>
          </p:nvPicPr>
          <p:blipFill>
            <a:blip r:embed="rId5"/>
            <a:stretch>
              <a:fillRect/>
            </a:stretch>
          </p:blipFill>
          <p:spPr>
            <a:xfrm>
              <a:off x="1000331" y="3061093"/>
              <a:ext cx="2889547" cy="408982"/>
            </a:xfrm>
            <a:prstGeom prst="rect">
              <a:avLst/>
            </a:prstGeom>
          </p:spPr>
        </p:pic>
        <p:pic>
          <p:nvPicPr>
            <p:cNvPr id="10" name="Image 9">
              <a:extLst>
                <a:ext uri="{FF2B5EF4-FFF2-40B4-BE49-F238E27FC236}">
                  <a16:creationId xmlns:a16="http://schemas.microsoft.com/office/drawing/2014/main" id="{EFBA4FA6-A373-AE94-7732-7FECA64E0395}"/>
                </a:ext>
              </a:extLst>
            </p:cNvPr>
            <p:cNvPicPr>
              <a:picLocks noChangeAspect="1"/>
            </p:cNvPicPr>
            <p:nvPr/>
          </p:nvPicPr>
          <p:blipFill>
            <a:blip r:embed="rId6"/>
            <a:stretch>
              <a:fillRect/>
            </a:stretch>
          </p:blipFill>
          <p:spPr>
            <a:xfrm>
              <a:off x="1689415" y="3456878"/>
              <a:ext cx="1511378" cy="254013"/>
            </a:xfrm>
            <a:prstGeom prst="rect">
              <a:avLst/>
            </a:prstGeom>
          </p:spPr>
        </p:pic>
        <p:pic>
          <p:nvPicPr>
            <p:cNvPr id="11" name="Image 10">
              <a:extLst>
                <a:ext uri="{FF2B5EF4-FFF2-40B4-BE49-F238E27FC236}">
                  <a16:creationId xmlns:a16="http://schemas.microsoft.com/office/drawing/2014/main" id="{4C6918C5-1A1F-F6EB-BA18-3184BCAE3930}"/>
                </a:ext>
              </a:extLst>
            </p:cNvPr>
            <p:cNvPicPr>
              <a:picLocks noChangeAspect="1"/>
            </p:cNvPicPr>
            <p:nvPr/>
          </p:nvPicPr>
          <p:blipFill>
            <a:blip r:embed="rId7"/>
            <a:srcRect l="7599" r="5294"/>
            <a:stretch/>
          </p:blipFill>
          <p:spPr>
            <a:xfrm>
              <a:off x="1689415" y="3714491"/>
              <a:ext cx="1511378" cy="1288906"/>
            </a:xfrm>
            <a:prstGeom prst="rect">
              <a:avLst/>
            </a:prstGeom>
          </p:spPr>
        </p:pic>
        <p:pic>
          <p:nvPicPr>
            <p:cNvPr id="12" name="Image 11">
              <a:extLst>
                <a:ext uri="{FF2B5EF4-FFF2-40B4-BE49-F238E27FC236}">
                  <a16:creationId xmlns:a16="http://schemas.microsoft.com/office/drawing/2014/main" id="{31D9F248-34E0-39FC-46B9-0E31FA224BB6}"/>
                </a:ext>
              </a:extLst>
            </p:cNvPr>
            <p:cNvPicPr>
              <a:picLocks noChangeAspect="1"/>
            </p:cNvPicPr>
            <p:nvPr/>
          </p:nvPicPr>
          <p:blipFill>
            <a:blip r:embed="rId8"/>
            <a:stretch>
              <a:fillRect/>
            </a:stretch>
          </p:blipFill>
          <p:spPr>
            <a:xfrm>
              <a:off x="1205349" y="4966224"/>
              <a:ext cx="615982" cy="209561"/>
            </a:xfrm>
            <a:prstGeom prst="rect">
              <a:avLst/>
            </a:prstGeom>
          </p:spPr>
        </p:pic>
        <p:pic>
          <p:nvPicPr>
            <p:cNvPr id="13" name="Image 12">
              <a:extLst>
                <a:ext uri="{FF2B5EF4-FFF2-40B4-BE49-F238E27FC236}">
                  <a16:creationId xmlns:a16="http://schemas.microsoft.com/office/drawing/2014/main" id="{77F4DD37-087C-FC65-26D5-2A7D5485A15A}"/>
                </a:ext>
              </a:extLst>
            </p:cNvPr>
            <p:cNvPicPr>
              <a:picLocks noChangeAspect="1"/>
            </p:cNvPicPr>
            <p:nvPr/>
          </p:nvPicPr>
          <p:blipFill>
            <a:blip r:embed="rId9"/>
            <a:stretch>
              <a:fillRect/>
            </a:stretch>
          </p:blipFill>
          <p:spPr>
            <a:xfrm>
              <a:off x="2391499" y="4941583"/>
              <a:ext cx="2444876" cy="406421"/>
            </a:xfrm>
            <a:prstGeom prst="rect">
              <a:avLst/>
            </a:prstGeom>
          </p:spPr>
        </p:pic>
      </p:grpSp>
      <p:grpSp>
        <p:nvGrpSpPr>
          <p:cNvPr id="18" name="Groupe 17">
            <a:extLst>
              <a:ext uri="{FF2B5EF4-FFF2-40B4-BE49-F238E27FC236}">
                <a16:creationId xmlns:a16="http://schemas.microsoft.com/office/drawing/2014/main" id="{20D00CF0-46A7-35C2-3612-7E4D66D01195}"/>
              </a:ext>
            </a:extLst>
          </p:cNvPr>
          <p:cNvGrpSpPr/>
          <p:nvPr/>
        </p:nvGrpSpPr>
        <p:grpSpPr>
          <a:xfrm>
            <a:off x="902438" y="1408989"/>
            <a:ext cx="3664882" cy="477071"/>
            <a:chOff x="1432791" y="1429311"/>
            <a:chExt cx="3664882" cy="477071"/>
          </a:xfrm>
        </p:grpSpPr>
        <p:sp>
          <p:nvSpPr>
            <p:cNvPr id="6" name="ZoneTexte 5">
              <a:extLst>
                <a:ext uri="{FF2B5EF4-FFF2-40B4-BE49-F238E27FC236}">
                  <a16:creationId xmlns:a16="http://schemas.microsoft.com/office/drawing/2014/main" id="{237A271D-C9E4-EA27-BEDA-6599676439D7}"/>
                </a:ext>
              </a:extLst>
            </p:cNvPr>
            <p:cNvSpPr txBox="1"/>
            <p:nvPr/>
          </p:nvSpPr>
          <p:spPr>
            <a:xfrm>
              <a:off x="1432791" y="1429311"/>
              <a:ext cx="1439818" cy="461665"/>
            </a:xfrm>
            <a:prstGeom prst="rect">
              <a:avLst/>
            </a:prstGeom>
            <a:noFill/>
          </p:spPr>
          <p:txBody>
            <a:bodyPr wrap="none" rtlCol="0">
              <a:spAutoFit/>
            </a:bodyPr>
            <a:lstStyle/>
            <a:p>
              <a:pPr defTabSz="877824">
                <a:spcAft>
                  <a:spcPts val="600"/>
                </a:spcAft>
              </a:pPr>
              <a:r>
                <a:rPr lang="fr-BE" sz="2400" b="1" kern="1200" dirty="0" err="1">
                  <a:solidFill>
                    <a:srgbClr val="C00000"/>
                  </a:solidFill>
                  <a:latin typeface="+mn-lt"/>
                  <a:ea typeface="+mn-ea"/>
                  <a:cs typeface="+mn-cs"/>
                </a:rPr>
                <a:t>E</a:t>
              </a:r>
              <a:r>
                <a:rPr lang="fr-BE" sz="2400" b="1" kern="1200" dirty="0" err="1">
                  <a:solidFill>
                    <a:srgbClr val="FFCF3F"/>
                  </a:solidFill>
                  <a:latin typeface="+mn-lt"/>
                  <a:ea typeface="+mn-ea"/>
                  <a:cs typeface="+mn-cs"/>
                </a:rPr>
                <a:t>S</a:t>
              </a:r>
              <a:r>
                <a:rPr lang="fr-BE" sz="2400" b="1" kern="1200" dirty="0" err="1">
                  <a:solidFill>
                    <a:srgbClr val="92D050"/>
                  </a:solidFill>
                  <a:latin typeface="+mn-lt"/>
                  <a:ea typeface="+mn-ea"/>
                  <a:cs typeface="+mn-cs"/>
                </a:rPr>
                <a:t>C</a:t>
              </a:r>
              <a:r>
                <a:rPr lang="fr-BE" sz="2400" b="1" kern="1200" dirty="0" err="1">
                  <a:solidFill>
                    <a:srgbClr val="00B050"/>
                  </a:solidFill>
                  <a:latin typeface="+mn-lt"/>
                  <a:ea typeface="+mn-ea"/>
                  <a:cs typeface="+mn-cs"/>
                </a:rPr>
                <a:t>R</a:t>
              </a:r>
              <a:r>
                <a:rPr lang="fr-BE" sz="2400" b="1" kern="1200" dirty="0" err="1">
                  <a:solidFill>
                    <a:schemeClr val="tx1"/>
                  </a:solidFill>
                  <a:latin typeface="+mn-lt"/>
                  <a:ea typeface="+mn-ea"/>
                  <a:cs typeface="+mn-cs"/>
                </a:rPr>
                <a:t>im</a:t>
              </a:r>
              <a:endParaRPr lang="fr-BE" sz="2400" b="1" dirty="0"/>
            </a:p>
          </p:txBody>
        </p:sp>
        <p:sp>
          <p:nvSpPr>
            <p:cNvPr id="14" name="Rectangle 13">
              <a:extLst>
                <a:ext uri="{FF2B5EF4-FFF2-40B4-BE49-F238E27FC236}">
                  <a16:creationId xmlns:a16="http://schemas.microsoft.com/office/drawing/2014/main" id="{B8EA6A58-3941-8E76-BC73-6E5662C00F63}"/>
                </a:ext>
              </a:extLst>
            </p:cNvPr>
            <p:cNvSpPr/>
            <p:nvPr/>
          </p:nvSpPr>
          <p:spPr>
            <a:xfrm>
              <a:off x="2888927" y="1444717"/>
              <a:ext cx="2208746" cy="461665"/>
            </a:xfrm>
            <a:prstGeom prst="rect">
              <a:avLst/>
            </a:prstGeom>
            <a:noFill/>
          </p:spPr>
          <p:txBody>
            <a:bodyPr wrap="none" lIns="91440" tIns="45720" rIns="91440" bIns="45720">
              <a:spAutoFit/>
            </a:bodyPr>
            <a:lstStyle/>
            <a:p>
              <a:pPr algn="ctr"/>
              <a:r>
                <a:rPr lang="fr-BE"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Primaire – S2</a:t>
              </a:r>
            </a:p>
          </p:txBody>
        </p:sp>
      </p:grpSp>
      <p:sp>
        <p:nvSpPr>
          <p:cNvPr id="15" name="Rectangle 14">
            <a:extLst>
              <a:ext uri="{FF2B5EF4-FFF2-40B4-BE49-F238E27FC236}">
                <a16:creationId xmlns:a16="http://schemas.microsoft.com/office/drawing/2014/main" id="{0B700D7F-8190-250A-9DC5-0D69572F4CCA}"/>
              </a:ext>
            </a:extLst>
          </p:cNvPr>
          <p:cNvSpPr/>
          <p:nvPr/>
        </p:nvSpPr>
        <p:spPr>
          <a:xfrm>
            <a:off x="8683606" y="1396719"/>
            <a:ext cx="1923412" cy="461665"/>
          </a:xfrm>
          <a:prstGeom prst="rect">
            <a:avLst/>
          </a:prstGeom>
          <a:noFill/>
        </p:spPr>
        <p:txBody>
          <a:bodyPr wrap="none" lIns="91440" tIns="45720" rIns="91440" bIns="45720">
            <a:spAutoFit/>
          </a:bodyPr>
          <a:lstStyle/>
          <a:p>
            <a:pPr algn="ctr"/>
            <a:r>
              <a:rPr lang="fr-BE"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Secondaire</a:t>
            </a:r>
            <a:endParaRPr lang="fr-BE"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21" name="Groupe 20">
            <a:extLst>
              <a:ext uri="{FF2B5EF4-FFF2-40B4-BE49-F238E27FC236}">
                <a16:creationId xmlns:a16="http://schemas.microsoft.com/office/drawing/2014/main" id="{DCE8DC7C-997D-45AE-342A-90BA74B08ABD}"/>
              </a:ext>
            </a:extLst>
          </p:cNvPr>
          <p:cNvGrpSpPr/>
          <p:nvPr/>
        </p:nvGrpSpPr>
        <p:grpSpPr>
          <a:xfrm>
            <a:off x="3771649" y="3758797"/>
            <a:ext cx="5055041" cy="3021629"/>
            <a:chOff x="3300555" y="3657592"/>
            <a:chExt cx="5055041" cy="3021629"/>
          </a:xfrm>
        </p:grpSpPr>
        <p:grpSp>
          <p:nvGrpSpPr>
            <p:cNvPr id="31" name="Groupe 30">
              <a:extLst>
                <a:ext uri="{FF2B5EF4-FFF2-40B4-BE49-F238E27FC236}">
                  <a16:creationId xmlns:a16="http://schemas.microsoft.com/office/drawing/2014/main" id="{1836D12C-DBD7-C1B5-BBB5-A39117A2A339}"/>
                </a:ext>
              </a:extLst>
            </p:cNvPr>
            <p:cNvGrpSpPr/>
            <p:nvPr/>
          </p:nvGrpSpPr>
          <p:grpSpPr>
            <a:xfrm>
              <a:off x="3378952" y="4209542"/>
              <a:ext cx="4976644" cy="2469679"/>
              <a:chOff x="1460227" y="444978"/>
              <a:chExt cx="4600482" cy="1988343"/>
            </a:xfrm>
          </p:grpSpPr>
          <p:pic>
            <p:nvPicPr>
              <p:cNvPr id="24" name="Image 23">
                <a:extLst>
                  <a:ext uri="{FF2B5EF4-FFF2-40B4-BE49-F238E27FC236}">
                    <a16:creationId xmlns:a16="http://schemas.microsoft.com/office/drawing/2014/main" id="{5F0AEAA3-8B43-CFA4-8D02-342E2DB91DEB}"/>
                  </a:ext>
                </a:extLst>
              </p:cNvPr>
              <p:cNvPicPr>
                <a:picLocks noChangeAspect="1"/>
              </p:cNvPicPr>
              <p:nvPr/>
            </p:nvPicPr>
            <p:blipFill>
              <a:blip r:embed="rId10"/>
              <a:stretch>
                <a:fillRect/>
              </a:stretch>
            </p:blipFill>
            <p:spPr>
              <a:xfrm>
                <a:off x="4649210" y="937689"/>
                <a:ext cx="988064" cy="1099303"/>
              </a:xfrm>
              <a:prstGeom prst="rect">
                <a:avLst/>
              </a:prstGeom>
            </p:spPr>
          </p:pic>
          <p:pic>
            <p:nvPicPr>
              <p:cNvPr id="26" name="Image 25">
                <a:extLst>
                  <a:ext uri="{FF2B5EF4-FFF2-40B4-BE49-F238E27FC236}">
                    <a16:creationId xmlns:a16="http://schemas.microsoft.com/office/drawing/2014/main" id="{3BBF6E40-F9B0-5872-3C1E-2F0D9DDF680E}"/>
                  </a:ext>
                </a:extLst>
              </p:cNvPr>
              <p:cNvPicPr>
                <a:picLocks noChangeAspect="1"/>
              </p:cNvPicPr>
              <p:nvPr/>
            </p:nvPicPr>
            <p:blipFill>
              <a:blip r:embed="rId11"/>
              <a:srcRect t="19078"/>
              <a:stretch/>
            </p:blipFill>
            <p:spPr>
              <a:xfrm>
                <a:off x="1460227" y="444978"/>
                <a:ext cx="3049869" cy="1617675"/>
              </a:xfrm>
              <a:prstGeom prst="rect">
                <a:avLst/>
              </a:prstGeom>
            </p:spPr>
          </p:pic>
          <p:sp>
            <p:nvSpPr>
              <p:cNvPr id="28" name="ZoneTexte 27">
                <a:extLst>
                  <a:ext uri="{FF2B5EF4-FFF2-40B4-BE49-F238E27FC236}">
                    <a16:creationId xmlns:a16="http://schemas.microsoft.com/office/drawing/2014/main" id="{294025E2-3A45-224B-0680-D194320A8D36}"/>
                  </a:ext>
                </a:extLst>
              </p:cNvPr>
              <p:cNvSpPr txBox="1"/>
              <p:nvPr/>
            </p:nvSpPr>
            <p:spPr>
              <a:xfrm>
                <a:off x="1515924" y="2063989"/>
                <a:ext cx="4544785" cy="369332"/>
              </a:xfrm>
              <a:prstGeom prst="rect">
                <a:avLst/>
              </a:prstGeom>
              <a:noFill/>
            </p:spPr>
            <p:txBody>
              <a:bodyPr wrap="square">
                <a:spAutoFit/>
              </a:bodyPr>
              <a:lstStyle/>
              <a:p>
                <a:r>
                  <a:rPr lang="fr-BE" dirty="0"/>
                  <a:t>https://www.creatschool.com/ifc</a:t>
                </a:r>
              </a:p>
            </p:txBody>
          </p:sp>
        </p:grpSp>
        <p:sp>
          <p:nvSpPr>
            <p:cNvPr id="16" name="Rectangle 15">
              <a:extLst>
                <a:ext uri="{FF2B5EF4-FFF2-40B4-BE49-F238E27FC236}">
                  <a16:creationId xmlns:a16="http://schemas.microsoft.com/office/drawing/2014/main" id="{0436DFB3-D23A-C7F1-CE81-B7E2282A337D}"/>
                </a:ext>
              </a:extLst>
            </p:cNvPr>
            <p:cNvSpPr/>
            <p:nvPr/>
          </p:nvSpPr>
          <p:spPr>
            <a:xfrm>
              <a:off x="3300555" y="3657592"/>
              <a:ext cx="3697166" cy="461665"/>
            </a:xfrm>
            <a:prstGeom prst="rect">
              <a:avLst/>
            </a:prstGeom>
            <a:noFill/>
          </p:spPr>
          <p:txBody>
            <a:bodyPr wrap="none" lIns="91440" tIns="45720" rIns="91440" bIns="45720">
              <a:spAutoFit/>
            </a:bodyPr>
            <a:lstStyle/>
            <a:p>
              <a:pPr algn="ctr"/>
              <a:r>
                <a:rPr lang="fr-BE"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Primaire et secondaire</a:t>
              </a:r>
            </a:p>
          </p:txBody>
        </p:sp>
      </p:grpSp>
    </p:spTree>
    <p:extLst>
      <p:ext uri="{BB962C8B-B14F-4D97-AF65-F5344CB8AC3E}">
        <p14:creationId xmlns:p14="http://schemas.microsoft.com/office/powerpoint/2010/main" val="2770197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1FF78-0726-66A5-2830-6C33FCBE0E3E}"/>
              </a:ext>
            </a:extLst>
          </p:cNvPr>
          <p:cNvSpPr>
            <a:spLocks noGrp="1"/>
          </p:cNvSpPr>
          <p:nvPr>
            <p:ph type="title"/>
          </p:nvPr>
        </p:nvSpPr>
        <p:spPr>
          <a:xfrm>
            <a:off x="731839" y="227314"/>
            <a:ext cx="10728322" cy="1477328"/>
          </a:xfrm>
        </p:spPr>
        <p:txBody>
          <a:bodyPr/>
          <a:lstStyle/>
          <a:p>
            <a:r>
              <a:rPr lang="fr-BE" dirty="0"/>
              <a:t>L’évaluation comme outil métacognitif: un exemple pour l’élève</a:t>
            </a:r>
          </a:p>
        </p:txBody>
      </p:sp>
      <p:graphicFrame>
        <p:nvGraphicFramePr>
          <p:cNvPr id="5" name="Tableau 4">
            <a:extLst>
              <a:ext uri="{FF2B5EF4-FFF2-40B4-BE49-F238E27FC236}">
                <a16:creationId xmlns:a16="http://schemas.microsoft.com/office/drawing/2014/main" id="{0245F468-98F3-C9D0-90E3-0714168E3B60}"/>
              </a:ext>
            </a:extLst>
          </p:cNvPr>
          <p:cNvGraphicFramePr>
            <a:graphicFrameLocks noGrp="1"/>
          </p:cNvGraphicFramePr>
          <p:nvPr/>
        </p:nvGraphicFramePr>
        <p:xfrm>
          <a:off x="1903186" y="881743"/>
          <a:ext cx="8385627" cy="5828391"/>
        </p:xfrm>
        <a:graphic>
          <a:graphicData uri="http://schemas.openxmlformats.org/drawingml/2006/table">
            <a:tbl>
              <a:tblPr firstRow="1" bandRow="1">
                <a:tableStyleId>{00A15C55-8517-42AA-B614-E9B94910E393}</a:tableStyleId>
              </a:tblPr>
              <a:tblGrid>
                <a:gridCol w="2795209">
                  <a:extLst>
                    <a:ext uri="{9D8B030D-6E8A-4147-A177-3AD203B41FA5}">
                      <a16:colId xmlns:a16="http://schemas.microsoft.com/office/drawing/2014/main" val="2426310937"/>
                    </a:ext>
                  </a:extLst>
                </a:gridCol>
                <a:gridCol w="2795209">
                  <a:extLst>
                    <a:ext uri="{9D8B030D-6E8A-4147-A177-3AD203B41FA5}">
                      <a16:colId xmlns:a16="http://schemas.microsoft.com/office/drawing/2014/main" val="1428586784"/>
                    </a:ext>
                  </a:extLst>
                </a:gridCol>
                <a:gridCol w="2795209">
                  <a:extLst>
                    <a:ext uri="{9D8B030D-6E8A-4147-A177-3AD203B41FA5}">
                      <a16:colId xmlns:a16="http://schemas.microsoft.com/office/drawing/2014/main" val="3955534793"/>
                    </a:ext>
                  </a:extLst>
                </a:gridCol>
              </a:tblGrid>
              <a:tr h="870857">
                <a:tc>
                  <a:txBody>
                    <a:bodyPr/>
                    <a:lstStyle/>
                    <a:p>
                      <a:r>
                        <a:rPr lang="fr-BE" dirty="0"/>
                        <a:t>Intitulé du test:</a:t>
                      </a:r>
                    </a:p>
                    <a:p>
                      <a:endParaRPr lang="fr-BE" dirty="0"/>
                    </a:p>
                    <a:p>
                      <a:r>
                        <a:rPr lang="fr-BE" dirty="0"/>
                        <a:t>Date: </a:t>
                      </a:r>
                    </a:p>
                  </a:txBody>
                  <a:tcPr/>
                </a:tc>
                <a:tc>
                  <a:txBody>
                    <a:bodyPr/>
                    <a:lstStyle/>
                    <a:p>
                      <a:r>
                        <a:rPr lang="fr-BE" dirty="0"/>
                        <a:t>Intitulé du test:</a:t>
                      </a:r>
                    </a:p>
                    <a:p>
                      <a:endParaRPr lang="fr-BE" dirty="0"/>
                    </a:p>
                    <a:p>
                      <a:r>
                        <a:rPr lang="fr-BE" dirty="0"/>
                        <a:t>Date: </a:t>
                      </a:r>
                    </a:p>
                  </a:txBody>
                  <a:tcPr/>
                </a:tc>
                <a:tc>
                  <a:txBody>
                    <a:bodyPr/>
                    <a:lstStyle/>
                    <a:p>
                      <a:r>
                        <a:rPr lang="fr-BE" dirty="0"/>
                        <a:t>Intitulé du test:</a:t>
                      </a:r>
                    </a:p>
                    <a:p>
                      <a:endParaRPr lang="fr-BE" dirty="0"/>
                    </a:p>
                    <a:p>
                      <a:r>
                        <a:rPr lang="fr-BE" dirty="0"/>
                        <a:t>Date: </a:t>
                      </a:r>
                    </a:p>
                  </a:txBody>
                  <a:tcPr/>
                </a:tc>
                <a:extLst>
                  <a:ext uri="{0D108BD9-81ED-4DB2-BD59-A6C34878D82A}">
                    <a16:rowId xmlns:a16="http://schemas.microsoft.com/office/drawing/2014/main" val="782219286"/>
                  </a:ext>
                </a:extLst>
              </a:tr>
              <a:tr h="707751">
                <a:tc>
                  <a:txBody>
                    <a:bodyPr/>
                    <a:lstStyle/>
                    <a:p>
                      <a:r>
                        <a:rPr lang="fr-BE" dirty="0"/>
                        <a:t>Résultat:</a:t>
                      </a:r>
                    </a:p>
                  </a:txBody>
                  <a:tcPr/>
                </a:tc>
                <a:tc>
                  <a:txBody>
                    <a:bodyPr/>
                    <a:lstStyle/>
                    <a:p>
                      <a:r>
                        <a:rPr lang="fr-BE" dirty="0"/>
                        <a:t>Résultat:</a:t>
                      </a:r>
                    </a:p>
                  </a:txBody>
                  <a:tcPr/>
                </a:tc>
                <a:tc>
                  <a:txBody>
                    <a:bodyPr/>
                    <a:lstStyle/>
                    <a:p>
                      <a:r>
                        <a:rPr lang="fr-BE" dirty="0"/>
                        <a:t>Résultat:</a:t>
                      </a:r>
                    </a:p>
                  </a:txBody>
                  <a:tcPr/>
                </a:tc>
                <a:extLst>
                  <a:ext uri="{0D108BD9-81ED-4DB2-BD59-A6C34878D82A}">
                    <a16:rowId xmlns:a16="http://schemas.microsoft.com/office/drawing/2014/main" val="3444667015"/>
                  </a:ext>
                </a:extLst>
              </a:tr>
              <a:tr h="840797">
                <a:tc>
                  <a:txBody>
                    <a:bodyPr/>
                    <a:lstStyle/>
                    <a:p>
                      <a:r>
                        <a:rPr lang="fr-BE" dirty="0"/>
                        <a:t>Comment me suis-je </a:t>
                      </a:r>
                      <a:r>
                        <a:rPr lang="fr-BE" dirty="0" err="1"/>
                        <a:t>entraîné.e</a:t>
                      </a:r>
                      <a:r>
                        <a:rPr lang="fr-BE" dirty="0"/>
                        <a:t> pour le test:</a:t>
                      </a:r>
                    </a:p>
                    <a:p>
                      <a:r>
                        <a:rPr lang="fr-BE" dirty="0"/>
                        <a:t>……………………………………………</a:t>
                      </a:r>
                    </a:p>
                    <a:p>
                      <a:r>
                        <a:rPr lang="fr-BE" dirty="0"/>
                        <a:t>…………………………………………..</a:t>
                      </a:r>
                    </a:p>
                  </a:txBody>
                  <a:tcPr/>
                </a:tc>
                <a:tc>
                  <a:txBody>
                    <a:bodyPr/>
                    <a:lstStyle/>
                    <a:p>
                      <a:r>
                        <a:rPr lang="fr-BE" dirty="0"/>
                        <a:t>Comment me suis-je </a:t>
                      </a:r>
                      <a:r>
                        <a:rPr lang="fr-BE" dirty="0" err="1"/>
                        <a:t>entraîné.e</a:t>
                      </a:r>
                      <a:r>
                        <a:rPr lang="fr-BE" dirty="0"/>
                        <a:t> pour le test:</a:t>
                      </a:r>
                    </a:p>
                    <a:p>
                      <a:r>
                        <a:rPr lang="fr-BE" dirty="0"/>
                        <a:t>……………………………………………</a:t>
                      </a:r>
                    </a:p>
                    <a:p>
                      <a:r>
                        <a:rPr lang="fr-BE" dirty="0"/>
                        <a:t>…………………………………………..</a:t>
                      </a:r>
                    </a:p>
                  </a:txBody>
                  <a:tcPr/>
                </a:tc>
                <a:tc>
                  <a:txBody>
                    <a:bodyPr/>
                    <a:lstStyle/>
                    <a:p>
                      <a:r>
                        <a:rPr lang="fr-BE" dirty="0"/>
                        <a:t>Comment me suis-je </a:t>
                      </a:r>
                      <a:r>
                        <a:rPr lang="fr-BE" dirty="0" err="1"/>
                        <a:t>entraîné.e</a:t>
                      </a:r>
                      <a:r>
                        <a:rPr lang="fr-BE" dirty="0"/>
                        <a:t> pour le test:</a:t>
                      </a:r>
                    </a:p>
                    <a:p>
                      <a:r>
                        <a:rPr lang="fr-BE" dirty="0"/>
                        <a:t>……………………………………………</a:t>
                      </a:r>
                    </a:p>
                    <a:p>
                      <a:r>
                        <a:rPr lang="fr-BE" dirty="0"/>
                        <a:t>…………………………………………..</a:t>
                      </a:r>
                    </a:p>
                  </a:txBody>
                  <a:tcPr/>
                </a:tc>
                <a:extLst>
                  <a:ext uri="{0D108BD9-81ED-4DB2-BD59-A6C34878D82A}">
                    <a16:rowId xmlns:a16="http://schemas.microsoft.com/office/drawing/2014/main" val="647060144"/>
                  </a:ext>
                </a:extLst>
              </a:tr>
              <a:tr h="410046">
                <a:tc>
                  <a:txBody>
                    <a:bodyPr/>
                    <a:lstStyle/>
                    <a:p>
                      <a:r>
                        <a:rPr lang="fr-BE" dirty="0"/>
                        <a:t>Est-ce efficace: </a:t>
                      </a:r>
                    </a:p>
                    <a:p>
                      <a:r>
                        <a:rPr lang="fr-BE" dirty="0"/>
                        <a:t>Oui – en partie – non</a:t>
                      </a:r>
                    </a:p>
                    <a:p>
                      <a:r>
                        <a:rPr lang="fr-BE" dirty="0"/>
                        <a:t>Pourquoi?</a:t>
                      </a:r>
                    </a:p>
                    <a:p>
                      <a:r>
                        <a:rPr lang="fr-BE" dirty="0"/>
                        <a:t>…………………………………………..</a:t>
                      </a:r>
                    </a:p>
                  </a:txBody>
                  <a:tcPr/>
                </a:tc>
                <a:tc>
                  <a:txBody>
                    <a:bodyPr/>
                    <a:lstStyle/>
                    <a:p>
                      <a:r>
                        <a:rPr lang="fr-BE" dirty="0"/>
                        <a:t>Est-ce efficace: </a:t>
                      </a:r>
                    </a:p>
                    <a:p>
                      <a:r>
                        <a:rPr lang="fr-BE" dirty="0"/>
                        <a:t>Oui – en partie – non</a:t>
                      </a:r>
                    </a:p>
                    <a:p>
                      <a:r>
                        <a:rPr lang="fr-BE" dirty="0"/>
                        <a:t>Pourquoi?</a:t>
                      </a:r>
                    </a:p>
                    <a:p>
                      <a:r>
                        <a:rPr lang="fr-BE" dirty="0"/>
                        <a:t>…………………………………………..</a:t>
                      </a:r>
                    </a:p>
                  </a:txBody>
                  <a:tcPr/>
                </a:tc>
                <a:tc>
                  <a:txBody>
                    <a:bodyPr/>
                    <a:lstStyle/>
                    <a:p>
                      <a:r>
                        <a:rPr lang="fr-BE" dirty="0"/>
                        <a:t>Est-ce efficace: </a:t>
                      </a:r>
                    </a:p>
                    <a:p>
                      <a:r>
                        <a:rPr lang="fr-BE" dirty="0"/>
                        <a:t>Oui – en partie – non</a:t>
                      </a:r>
                    </a:p>
                    <a:p>
                      <a:r>
                        <a:rPr lang="fr-BE" dirty="0"/>
                        <a:t>Pourquoi?</a:t>
                      </a:r>
                    </a:p>
                    <a:p>
                      <a:r>
                        <a:rPr lang="fr-BE" dirty="0"/>
                        <a:t>…………………………………………..</a:t>
                      </a:r>
                    </a:p>
                  </a:txBody>
                  <a:tcPr/>
                </a:tc>
                <a:extLst>
                  <a:ext uri="{0D108BD9-81ED-4DB2-BD59-A6C34878D82A}">
                    <a16:rowId xmlns:a16="http://schemas.microsoft.com/office/drawing/2014/main" val="3601911443"/>
                  </a:ext>
                </a:extLst>
              </a:tr>
              <a:tr h="410046">
                <a:tc>
                  <a:txBody>
                    <a:bodyPr/>
                    <a:lstStyle/>
                    <a:p>
                      <a:r>
                        <a:rPr lang="fr-BE" dirty="0"/>
                        <a:t>Ce qui a fonctionné et que je garde:</a:t>
                      </a:r>
                    </a:p>
                    <a:p>
                      <a:r>
                        <a:rPr lang="fr-BE" dirty="0"/>
                        <a:t>………………………………………………</a:t>
                      </a:r>
                    </a:p>
                  </a:txBody>
                  <a:tcPr/>
                </a:tc>
                <a:tc>
                  <a:txBody>
                    <a:bodyPr/>
                    <a:lstStyle/>
                    <a:p>
                      <a:r>
                        <a:rPr lang="fr-BE" dirty="0"/>
                        <a:t>Ce qui a fonctionné et que je garde:</a:t>
                      </a:r>
                    </a:p>
                    <a:p>
                      <a:r>
                        <a:rPr lang="fr-BE" dirty="0"/>
                        <a:t>………………………………………………</a:t>
                      </a:r>
                    </a:p>
                  </a:txBody>
                  <a:tcPr/>
                </a:tc>
                <a:tc>
                  <a:txBody>
                    <a:bodyPr/>
                    <a:lstStyle/>
                    <a:p>
                      <a:r>
                        <a:rPr lang="fr-BE" dirty="0"/>
                        <a:t>Ce qui a fonctionné et que je garde:</a:t>
                      </a:r>
                    </a:p>
                    <a:p>
                      <a:r>
                        <a:rPr lang="fr-BE" dirty="0"/>
                        <a:t>………………………………………………</a:t>
                      </a:r>
                    </a:p>
                  </a:txBody>
                  <a:tcPr/>
                </a:tc>
                <a:extLst>
                  <a:ext uri="{0D108BD9-81ED-4DB2-BD59-A6C34878D82A}">
                    <a16:rowId xmlns:a16="http://schemas.microsoft.com/office/drawing/2014/main" val="1391214630"/>
                  </a:ext>
                </a:extLst>
              </a:tr>
              <a:tr h="410046">
                <a:tc>
                  <a:txBody>
                    <a:bodyPr/>
                    <a:lstStyle/>
                    <a:p>
                      <a:r>
                        <a:rPr lang="fr-BE" dirty="0"/>
                        <a:t>Pour le prochain test, j’essaierai de :</a:t>
                      </a:r>
                    </a:p>
                    <a:p>
                      <a:r>
                        <a:rPr lang="fr-BE" dirty="0"/>
                        <a:t>………………………………………………</a:t>
                      </a:r>
                    </a:p>
                  </a:txBody>
                  <a:tcPr/>
                </a:tc>
                <a:tc>
                  <a:txBody>
                    <a:bodyPr/>
                    <a:lstStyle/>
                    <a:p>
                      <a:r>
                        <a:rPr lang="fr-BE" dirty="0"/>
                        <a:t>Pour le prochain test, j’essaierai de :</a:t>
                      </a:r>
                    </a:p>
                    <a:p>
                      <a:r>
                        <a:rPr lang="fr-BE" dirty="0"/>
                        <a:t>………………………………………………</a:t>
                      </a:r>
                    </a:p>
                  </a:txBody>
                  <a:tcPr/>
                </a:tc>
                <a:tc>
                  <a:txBody>
                    <a:bodyPr/>
                    <a:lstStyle/>
                    <a:p>
                      <a:r>
                        <a:rPr lang="fr-BE" dirty="0"/>
                        <a:t>Pour le prochain test, j’essaierai de :</a:t>
                      </a:r>
                    </a:p>
                    <a:p>
                      <a:r>
                        <a:rPr lang="fr-BE" dirty="0"/>
                        <a:t>………………………………………………</a:t>
                      </a:r>
                    </a:p>
                  </a:txBody>
                  <a:tcPr/>
                </a:tc>
                <a:extLst>
                  <a:ext uri="{0D108BD9-81ED-4DB2-BD59-A6C34878D82A}">
                    <a16:rowId xmlns:a16="http://schemas.microsoft.com/office/drawing/2014/main" val="1188540750"/>
                  </a:ext>
                </a:extLst>
              </a:tr>
            </a:tbl>
          </a:graphicData>
        </a:graphic>
      </p:graphicFrame>
    </p:spTree>
    <p:extLst>
      <p:ext uri="{BB962C8B-B14F-4D97-AF65-F5344CB8AC3E}">
        <p14:creationId xmlns:p14="http://schemas.microsoft.com/office/powerpoint/2010/main" val="562110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EA9AEC-F802-81B2-0943-B76A439E84C4}"/>
              </a:ext>
            </a:extLst>
          </p:cNvPr>
          <p:cNvSpPr>
            <a:spLocks noGrp="1"/>
          </p:cNvSpPr>
          <p:nvPr>
            <p:ph type="title"/>
          </p:nvPr>
        </p:nvSpPr>
        <p:spPr>
          <a:xfrm>
            <a:off x="720000" y="619199"/>
            <a:ext cx="10728322" cy="4721285"/>
          </a:xfrm>
        </p:spPr>
        <p:txBody>
          <a:bodyPr>
            <a:normAutofit/>
          </a:bodyPr>
          <a:lstStyle/>
          <a:p>
            <a:pPr algn="ctr"/>
            <a:r>
              <a:rPr lang="fr-FR" sz="5000" b="1" dirty="0"/>
              <a:t>Profil stratégique de l’élève qui réussit: </a:t>
            </a:r>
            <a:br>
              <a:rPr lang="fr-FR" sz="5000" b="1" dirty="0"/>
            </a:br>
            <a:br>
              <a:rPr lang="fr-FR" sz="5000" b="1" dirty="0"/>
            </a:br>
            <a:br>
              <a:rPr lang="fr-FR" sz="5000" b="1" dirty="0"/>
            </a:br>
            <a:br>
              <a:rPr lang="fr-FR" sz="5000" b="1" dirty="0"/>
            </a:br>
            <a:r>
              <a:rPr lang="fr-FR" sz="5000" b="1" dirty="0"/>
              <a:t>quelles stratégies enseignez-vous à vos élèves dans vos cours?</a:t>
            </a:r>
            <a:endParaRPr lang="fr-BE" sz="5000" b="1" dirty="0"/>
          </a:p>
        </p:txBody>
      </p:sp>
    </p:spTree>
    <p:extLst>
      <p:ext uri="{BB962C8B-B14F-4D97-AF65-F5344CB8AC3E}">
        <p14:creationId xmlns:p14="http://schemas.microsoft.com/office/powerpoint/2010/main" val="3490398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B824E-E9C1-D9FF-8F4E-30F7374F0840}"/>
            </a:ext>
          </a:extLst>
        </p:cNvPr>
        <p:cNvGrpSpPr/>
        <p:nvPr/>
      </p:nvGrpSpPr>
      <p:grpSpPr>
        <a:xfrm>
          <a:off x="0" y="0"/>
          <a:ext cx="0" cy="0"/>
          <a:chOff x="0" y="0"/>
          <a:chExt cx="0" cy="0"/>
        </a:xfrm>
      </p:grpSpPr>
      <p:pic>
        <p:nvPicPr>
          <p:cNvPr id="11" name="Image 10">
            <a:extLst>
              <a:ext uri="{FF2B5EF4-FFF2-40B4-BE49-F238E27FC236}">
                <a16:creationId xmlns:a16="http://schemas.microsoft.com/office/drawing/2014/main" id="{59D7CFFC-F027-4E2E-B475-B9B688FFC329}"/>
              </a:ext>
            </a:extLst>
          </p:cNvPr>
          <p:cNvPicPr>
            <a:picLocks noChangeAspect="1"/>
          </p:cNvPicPr>
          <p:nvPr/>
        </p:nvPicPr>
        <p:blipFill>
          <a:blip r:embed="rId2"/>
          <a:stretch>
            <a:fillRect/>
          </a:stretch>
        </p:blipFill>
        <p:spPr>
          <a:xfrm>
            <a:off x="8612143" y="3026988"/>
            <a:ext cx="2835219" cy="3496109"/>
          </a:xfrm>
          <a:prstGeom prst="rect">
            <a:avLst/>
          </a:prstGeom>
        </p:spPr>
      </p:pic>
      <p:sp>
        <p:nvSpPr>
          <p:cNvPr id="3" name="Rectangle 2">
            <a:extLst>
              <a:ext uri="{FF2B5EF4-FFF2-40B4-BE49-F238E27FC236}">
                <a16:creationId xmlns:a16="http://schemas.microsoft.com/office/drawing/2014/main" id="{712E4786-FDEE-EA2A-030F-82DE382344E6}"/>
              </a:ext>
            </a:extLst>
          </p:cNvPr>
          <p:cNvSpPr/>
          <p:nvPr/>
        </p:nvSpPr>
        <p:spPr>
          <a:xfrm>
            <a:off x="295941" y="201228"/>
            <a:ext cx="4637190" cy="923330"/>
          </a:xfrm>
          <a:prstGeom prst="rect">
            <a:avLst/>
          </a:prstGeom>
          <a:noFill/>
        </p:spPr>
        <p:txBody>
          <a:bodyPr wrap="squar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Matériel</a:t>
            </a:r>
          </a:p>
        </p:txBody>
      </p:sp>
      <p:sp>
        <p:nvSpPr>
          <p:cNvPr id="22" name="ZoneTexte 21">
            <a:extLst>
              <a:ext uri="{FF2B5EF4-FFF2-40B4-BE49-F238E27FC236}">
                <a16:creationId xmlns:a16="http://schemas.microsoft.com/office/drawing/2014/main" id="{5DC902BB-5689-FC70-FF8E-DD53B510F595}"/>
              </a:ext>
            </a:extLst>
          </p:cNvPr>
          <p:cNvSpPr txBox="1"/>
          <p:nvPr/>
        </p:nvSpPr>
        <p:spPr>
          <a:xfrm>
            <a:off x="538373" y="1161886"/>
            <a:ext cx="9944570" cy="4955203"/>
          </a:xfrm>
          <a:prstGeom prst="rect">
            <a:avLst/>
          </a:prstGeom>
          <a:noFill/>
        </p:spPr>
        <p:txBody>
          <a:bodyPr wrap="square">
            <a:spAutoFit/>
          </a:bodyPr>
          <a:lstStyle/>
          <a:p>
            <a:pPr algn="l" fontAlgn="base">
              <a:spcAft>
                <a:spcPts val="1500"/>
              </a:spcAft>
            </a:pPr>
            <a:r>
              <a:rPr lang="fr-BE" sz="2400" b="1" i="0" u="sng" dirty="0">
                <a:effectLst/>
                <a:latin typeface="var(--headline-family, var(--h1-family))"/>
              </a:rPr>
              <a:t>Pour aider à la concentration en classe</a:t>
            </a:r>
            <a:r>
              <a:rPr lang="fr-BE" sz="2400" b="1" i="0" dirty="0">
                <a:effectLst/>
                <a:latin typeface="var(--headline-family, var(--h1-family))"/>
              </a:rPr>
              <a:t> :                        </a:t>
            </a:r>
            <a:r>
              <a:rPr lang="fr-BE" sz="2200" i="0" dirty="0">
                <a:effectLst/>
                <a:latin typeface="var(--headline-family, var(--h1-family))"/>
              </a:rPr>
              <a:t>parfois effet inverse</a:t>
            </a:r>
          </a:p>
          <a:p>
            <a:pPr algn="l" fontAlgn="base">
              <a:spcAft>
                <a:spcPts val="1500"/>
              </a:spcAft>
            </a:pPr>
            <a:r>
              <a:rPr lang="fr-BE" sz="2400" dirty="0" err="1">
                <a:latin typeface="var(--headline-family, var(--h1-family))"/>
              </a:rPr>
              <a:t>C</a:t>
            </a:r>
            <a:r>
              <a:rPr lang="fr-BE" sz="2400" i="0" dirty="0" err="1">
                <a:effectLst/>
                <a:latin typeface="var(--headline-family, var(--h1-family))"/>
              </a:rPr>
              <a:t>aptibulle</a:t>
            </a:r>
            <a:endParaRPr lang="fr-BE" sz="2400" i="0" dirty="0">
              <a:effectLst/>
              <a:latin typeface="var(--headline-family, var(--h1-family))"/>
            </a:endParaRPr>
          </a:p>
          <a:p>
            <a:pPr algn="l" fontAlgn="base">
              <a:spcAft>
                <a:spcPts val="1500"/>
              </a:spcAft>
            </a:pPr>
            <a:r>
              <a:rPr lang="fr-BE" sz="2400" dirty="0">
                <a:latin typeface="var(--headline-family, var(--h1-family))"/>
              </a:rPr>
              <a:t>Casque anti-bruit</a:t>
            </a:r>
          </a:p>
          <a:p>
            <a:pPr algn="l" fontAlgn="base">
              <a:spcAft>
                <a:spcPts val="1500"/>
              </a:spcAft>
            </a:pPr>
            <a:endParaRPr lang="fr-BE" sz="2400" dirty="0">
              <a:latin typeface="var(--headline-family, var(--h1-family))"/>
            </a:endParaRPr>
          </a:p>
          <a:p>
            <a:pPr algn="l" fontAlgn="base">
              <a:spcAft>
                <a:spcPts val="1500"/>
              </a:spcAft>
            </a:pPr>
            <a:r>
              <a:rPr lang="fr-BE" sz="2400" dirty="0">
                <a:latin typeface="var(--headline-family, var(--h1-family))"/>
              </a:rPr>
              <a:t>Boîte à concentration</a:t>
            </a:r>
          </a:p>
          <a:p>
            <a:pPr algn="l" fontAlgn="base">
              <a:spcAft>
                <a:spcPts val="1500"/>
              </a:spcAft>
            </a:pPr>
            <a:r>
              <a:rPr lang="fr-BE" sz="2400" i="0" dirty="0">
                <a:effectLst/>
                <a:latin typeface="var(--headline-family, var(--h1-family))"/>
              </a:rPr>
              <a:t>L’élastique</a:t>
            </a:r>
          </a:p>
          <a:p>
            <a:pPr algn="l" fontAlgn="base">
              <a:spcAft>
                <a:spcPts val="1500"/>
              </a:spcAft>
            </a:pPr>
            <a:r>
              <a:rPr lang="fr-BE" sz="2400" dirty="0">
                <a:latin typeface="var(--headline-family, var(--h1-family))"/>
              </a:rPr>
              <a:t>Le ballon-siège</a:t>
            </a:r>
            <a:r>
              <a:rPr lang="fr-BE" sz="2400" i="0" dirty="0">
                <a:effectLst/>
                <a:latin typeface="var(--headline-family, var(--h1-family))"/>
              </a:rPr>
              <a:t> (bof </a:t>
            </a:r>
            <a:r>
              <a:rPr lang="fr-BE" sz="2400" i="0" dirty="0" err="1">
                <a:effectLst/>
                <a:latin typeface="var(--headline-family, var(--h1-family))"/>
              </a:rPr>
              <a:t>bof</a:t>
            </a:r>
            <a:r>
              <a:rPr lang="fr-BE" sz="2400" i="0" dirty="0">
                <a:effectLst/>
                <a:latin typeface="var(--headline-family, var(--h1-family))"/>
              </a:rPr>
              <a:t>…)</a:t>
            </a:r>
          </a:p>
          <a:p>
            <a:pPr algn="l" fontAlgn="base">
              <a:spcAft>
                <a:spcPts val="1500"/>
              </a:spcAft>
            </a:pPr>
            <a:r>
              <a:rPr lang="fr-BE" sz="2400" dirty="0">
                <a:latin typeface="var(--headline-family, var(--h1-family))"/>
              </a:rPr>
              <a:t>Le bureau ajustable/mange-debout(secondaire ++)</a:t>
            </a:r>
          </a:p>
          <a:p>
            <a:pPr algn="l" fontAlgn="base">
              <a:spcAft>
                <a:spcPts val="1500"/>
              </a:spcAft>
            </a:pPr>
            <a:r>
              <a:rPr lang="fr-BE" sz="2400" i="0" dirty="0">
                <a:effectLst/>
                <a:latin typeface="var(--headline-family, var(--h1-family))"/>
              </a:rPr>
              <a:t>Cous</a:t>
            </a:r>
            <a:r>
              <a:rPr lang="fr-BE" sz="2400" dirty="0">
                <a:latin typeface="var(--headline-family, var(--h1-family))"/>
              </a:rPr>
              <a:t>sin </a:t>
            </a:r>
            <a:r>
              <a:rPr lang="fr-BE" sz="2400" dirty="0" err="1">
                <a:latin typeface="var(--headline-family, var(--h1-family))"/>
              </a:rPr>
              <a:t>Dynair</a:t>
            </a:r>
            <a:r>
              <a:rPr lang="fr-BE" sz="2400" dirty="0">
                <a:latin typeface="var(--headline-family, var(--h1-family))"/>
              </a:rPr>
              <a:t>/galette</a:t>
            </a:r>
          </a:p>
        </p:txBody>
      </p:sp>
      <p:pic>
        <p:nvPicPr>
          <p:cNvPr id="5" name="Image 4">
            <a:extLst>
              <a:ext uri="{FF2B5EF4-FFF2-40B4-BE49-F238E27FC236}">
                <a16:creationId xmlns:a16="http://schemas.microsoft.com/office/drawing/2014/main" id="{A25099CF-E7E7-4709-8F0D-8F2E9E915D6F}"/>
              </a:ext>
            </a:extLst>
          </p:cNvPr>
          <p:cNvPicPr>
            <a:picLocks noChangeAspect="1"/>
          </p:cNvPicPr>
          <p:nvPr/>
        </p:nvPicPr>
        <p:blipFill>
          <a:blip r:embed="rId3"/>
          <a:stretch>
            <a:fillRect/>
          </a:stretch>
        </p:blipFill>
        <p:spPr>
          <a:xfrm>
            <a:off x="3605564" y="1668098"/>
            <a:ext cx="1679272" cy="1433126"/>
          </a:xfrm>
          <a:prstGeom prst="rect">
            <a:avLst/>
          </a:prstGeom>
        </p:spPr>
      </p:pic>
      <p:pic>
        <p:nvPicPr>
          <p:cNvPr id="7" name="Image 6">
            <a:extLst>
              <a:ext uri="{FF2B5EF4-FFF2-40B4-BE49-F238E27FC236}">
                <a16:creationId xmlns:a16="http://schemas.microsoft.com/office/drawing/2014/main" id="{9E9B72BC-4782-9AF4-48CB-3EEFD025729A}"/>
              </a:ext>
            </a:extLst>
          </p:cNvPr>
          <p:cNvPicPr>
            <a:picLocks noChangeAspect="1"/>
          </p:cNvPicPr>
          <p:nvPr/>
        </p:nvPicPr>
        <p:blipFill>
          <a:blip r:embed="rId4"/>
          <a:stretch>
            <a:fillRect/>
          </a:stretch>
        </p:blipFill>
        <p:spPr>
          <a:xfrm>
            <a:off x="5451690" y="1905732"/>
            <a:ext cx="1233479" cy="1162565"/>
          </a:xfrm>
          <a:prstGeom prst="rect">
            <a:avLst/>
          </a:prstGeom>
        </p:spPr>
      </p:pic>
      <p:pic>
        <p:nvPicPr>
          <p:cNvPr id="9" name="Image 8">
            <a:extLst>
              <a:ext uri="{FF2B5EF4-FFF2-40B4-BE49-F238E27FC236}">
                <a16:creationId xmlns:a16="http://schemas.microsoft.com/office/drawing/2014/main" id="{82FCCE0E-4EE5-077C-7868-A1AC26BEC75A}"/>
              </a:ext>
            </a:extLst>
          </p:cNvPr>
          <p:cNvPicPr>
            <a:picLocks noChangeAspect="1"/>
          </p:cNvPicPr>
          <p:nvPr/>
        </p:nvPicPr>
        <p:blipFill>
          <a:blip r:embed="rId5"/>
          <a:stretch>
            <a:fillRect/>
          </a:stretch>
        </p:blipFill>
        <p:spPr>
          <a:xfrm>
            <a:off x="6884862" y="1923662"/>
            <a:ext cx="1233478" cy="1161050"/>
          </a:xfrm>
          <a:prstGeom prst="rect">
            <a:avLst/>
          </a:prstGeom>
        </p:spPr>
      </p:pic>
      <p:pic>
        <p:nvPicPr>
          <p:cNvPr id="17" name="Image 16">
            <a:extLst>
              <a:ext uri="{FF2B5EF4-FFF2-40B4-BE49-F238E27FC236}">
                <a16:creationId xmlns:a16="http://schemas.microsoft.com/office/drawing/2014/main" id="{8A17955C-F8E1-1874-EC07-9531EB58DD53}"/>
              </a:ext>
            </a:extLst>
          </p:cNvPr>
          <p:cNvPicPr>
            <a:picLocks noChangeAspect="1"/>
          </p:cNvPicPr>
          <p:nvPr/>
        </p:nvPicPr>
        <p:blipFill>
          <a:blip r:embed="rId6"/>
          <a:stretch>
            <a:fillRect/>
          </a:stretch>
        </p:blipFill>
        <p:spPr>
          <a:xfrm>
            <a:off x="3605563" y="3264975"/>
            <a:ext cx="1679271" cy="1229703"/>
          </a:xfrm>
          <a:prstGeom prst="rect">
            <a:avLst/>
          </a:prstGeom>
        </p:spPr>
      </p:pic>
      <p:pic>
        <p:nvPicPr>
          <p:cNvPr id="19" name="Image 18">
            <a:extLst>
              <a:ext uri="{FF2B5EF4-FFF2-40B4-BE49-F238E27FC236}">
                <a16:creationId xmlns:a16="http://schemas.microsoft.com/office/drawing/2014/main" id="{2A1BD14D-93F9-1E91-1106-237E4EDAD5EF}"/>
              </a:ext>
            </a:extLst>
          </p:cNvPr>
          <p:cNvPicPr>
            <a:picLocks noChangeAspect="1"/>
          </p:cNvPicPr>
          <p:nvPr/>
        </p:nvPicPr>
        <p:blipFill>
          <a:blip r:embed="rId7"/>
          <a:stretch>
            <a:fillRect/>
          </a:stretch>
        </p:blipFill>
        <p:spPr>
          <a:xfrm>
            <a:off x="5510658" y="3311756"/>
            <a:ext cx="1679270" cy="1183329"/>
          </a:xfrm>
          <a:prstGeom prst="rect">
            <a:avLst/>
          </a:prstGeom>
        </p:spPr>
      </p:pic>
      <p:pic>
        <p:nvPicPr>
          <p:cNvPr id="33" name="Image 32">
            <a:extLst>
              <a:ext uri="{FF2B5EF4-FFF2-40B4-BE49-F238E27FC236}">
                <a16:creationId xmlns:a16="http://schemas.microsoft.com/office/drawing/2014/main" id="{63CB21BE-7E36-B10B-B21E-7DB974D45971}"/>
              </a:ext>
            </a:extLst>
          </p:cNvPr>
          <p:cNvPicPr>
            <a:picLocks noChangeAspect="1"/>
          </p:cNvPicPr>
          <p:nvPr/>
        </p:nvPicPr>
        <p:blipFill>
          <a:blip r:embed="rId8"/>
          <a:stretch>
            <a:fillRect/>
          </a:stretch>
        </p:blipFill>
        <p:spPr>
          <a:xfrm>
            <a:off x="5733554" y="472852"/>
            <a:ext cx="1233478" cy="1069922"/>
          </a:xfrm>
          <a:prstGeom prst="rect">
            <a:avLst/>
          </a:prstGeom>
        </p:spPr>
      </p:pic>
    </p:spTree>
    <p:extLst>
      <p:ext uri="{BB962C8B-B14F-4D97-AF65-F5344CB8AC3E}">
        <p14:creationId xmlns:p14="http://schemas.microsoft.com/office/powerpoint/2010/main" val="537258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0992-EE47-0642-F6A8-988878F0B64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B278E24-BF1A-DFBF-1F8E-E8DBC690F532}"/>
              </a:ext>
            </a:extLst>
          </p:cNvPr>
          <p:cNvSpPr/>
          <p:nvPr/>
        </p:nvSpPr>
        <p:spPr>
          <a:xfrm>
            <a:off x="710611" y="100516"/>
            <a:ext cx="4637190" cy="923330"/>
          </a:xfrm>
          <a:prstGeom prst="rect">
            <a:avLst/>
          </a:prstGeom>
          <a:noFill/>
        </p:spPr>
        <p:txBody>
          <a:bodyPr wrap="square" lIns="91440" tIns="45720" rIns="91440" bIns="45720">
            <a:spAutoFit/>
          </a:bodyPr>
          <a:lstStyle/>
          <a:p>
            <a:pPr algn="ctr"/>
            <a:r>
              <a:rPr lang="fr-FR" sz="5400" dirty="0">
                <a:ln w="0"/>
                <a:effectLst>
                  <a:outerShdw blurRad="38100" dist="19050" dir="2700000" algn="tl" rotWithShape="0">
                    <a:schemeClr val="dk1">
                      <a:alpha val="40000"/>
                    </a:schemeClr>
                  </a:outerShdw>
                </a:effectLst>
              </a:rPr>
              <a:t>Jeux</a:t>
            </a:r>
            <a:endParaRPr lang="fr-FR" sz="5400" b="0" cap="none" spc="0" dirty="0">
              <a:ln w="0"/>
              <a:solidFill>
                <a:schemeClr val="tx1"/>
              </a:solidFill>
              <a:effectLst>
                <a:outerShdw blurRad="38100" dist="19050" dir="2700000" algn="tl" rotWithShape="0">
                  <a:schemeClr val="dk1">
                    <a:alpha val="40000"/>
                  </a:schemeClr>
                </a:outerShdw>
              </a:effectLst>
            </a:endParaRPr>
          </a:p>
        </p:txBody>
      </p:sp>
      <p:sp>
        <p:nvSpPr>
          <p:cNvPr id="22" name="ZoneTexte 21">
            <a:extLst>
              <a:ext uri="{FF2B5EF4-FFF2-40B4-BE49-F238E27FC236}">
                <a16:creationId xmlns:a16="http://schemas.microsoft.com/office/drawing/2014/main" id="{298B077E-D1E6-ED48-BAF2-37128352C212}"/>
              </a:ext>
            </a:extLst>
          </p:cNvPr>
          <p:cNvSpPr txBox="1"/>
          <p:nvPr/>
        </p:nvSpPr>
        <p:spPr>
          <a:xfrm>
            <a:off x="538373" y="1161886"/>
            <a:ext cx="9944570" cy="4955203"/>
          </a:xfrm>
          <a:prstGeom prst="rect">
            <a:avLst/>
          </a:prstGeom>
          <a:noFill/>
        </p:spPr>
        <p:txBody>
          <a:bodyPr wrap="square">
            <a:spAutoFit/>
          </a:bodyPr>
          <a:lstStyle/>
          <a:p>
            <a:pPr algn="l" fontAlgn="base">
              <a:spcAft>
                <a:spcPts val="1500"/>
              </a:spcAft>
            </a:pPr>
            <a:r>
              <a:rPr lang="fr-BE" sz="2400" b="1" i="0" u="sng" dirty="0">
                <a:effectLst/>
                <a:latin typeface="var(--headline-family, var(--h1-family))"/>
              </a:rPr>
              <a:t>Pour aider à la concentration en classe:</a:t>
            </a:r>
            <a:endParaRPr lang="fr-BE" sz="2200" i="0" dirty="0">
              <a:effectLst/>
              <a:latin typeface="var(--headline-family, var(--h1-family))"/>
            </a:endParaRPr>
          </a:p>
          <a:p>
            <a:pPr algn="l" fontAlgn="base">
              <a:spcAft>
                <a:spcPts val="1500"/>
              </a:spcAft>
            </a:pPr>
            <a:r>
              <a:rPr lang="fr-BE" sz="2400" dirty="0">
                <a:latin typeface="var(--headline-family, var(--h1-family))"/>
              </a:rPr>
              <a:t>Pictogrammes des consignes</a:t>
            </a:r>
          </a:p>
          <a:p>
            <a:pPr algn="l" fontAlgn="base">
              <a:spcAft>
                <a:spcPts val="1500"/>
              </a:spcAft>
            </a:pPr>
            <a:endParaRPr lang="fr-BE" sz="2400" dirty="0">
              <a:latin typeface="var(--headline-family, var(--h1-family))"/>
            </a:endParaRPr>
          </a:p>
          <a:p>
            <a:pPr algn="l" fontAlgn="base">
              <a:spcAft>
                <a:spcPts val="1500"/>
              </a:spcAft>
            </a:pPr>
            <a:r>
              <a:rPr lang="fr-BE" sz="2400" i="0" dirty="0">
                <a:effectLst/>
                <a:latin typeface="var(--headline-family, var(--h1-family))"/>
              </a:rPr>
              <a:t>Brain bo</a:t>
            </a:r>
            <a:r>
              <a:rPr lang="fr-BE" sz="2400" dirty="0">
                <a:latin typeface="var(--headline-family, var(--h1-family))"/>
              </a:rPr>
              <a:t>x (attention, concentration et connaissances) </a:t>
            </a:r>
          </a:p>
          <a:p>
            <a:pPr algn="l" fontAlgn="base">
              <a:spcAft>
                <a:spcPts val="1500"/>
              </a:spcAft>
            </a:pPr>
            <a:endParaRPr lang="fr-BE" sz="2400" dirty="0">
              <a:latin typeface="var(--headline-family, var(--h1-family))"/>
            </a:endParaRPr>
          </a:p>
          <a:p>
            <a:pPr algn="l" fontAlgn="base">
              <a:spcAft>
                <a:spcPts val="1500"/>
              </a:spcAft>
            </a:pPr>
            <a:r>
              <a:rPr lang="fr-BE" sz="2400" i="0" dirty="0">
                <a:effectLst/>
                <a:latin typeface="var(--headline-family, var(--h1-family))"/>
              </a:rPr>
              <a:t>                                                        Yoga/gym </a:t>
            </a:r>
            <a:r>
              <a:rPr lang="fr-BE" sz="2400" i="0" dirty="0" err="1">
                <a:effectLst/>
                <a:latin typeface="var(--headline-family, var(--h1-family))"/>
              </a:rPr>
              <a:t>brain</a:t>
            </a:r>
            <a:r>
              <a:rPr lang="fr-BE" sz="2400" i="0" dirty="0">
                <a:effectLst/>
                <a:latin typeface="var(--headline-family, var(--h1-family))"/>
              </a:rPr>
              <a:t>/ </a:t>
            </a:r>
            <a:r>
              <a:rPr lang="fr-BE" sz="2400" dirty="0">
                <a:latin typeface="var(--headline-family, var(--h1-family))"/>
              </a:rPr>
              <a:t>pleine conscience (LE)</a:t>
            </a:r>
          </a:p>
          <a:p>
            <a:pPr algn="l" fontAlgn="base">
              <a:spcAft>
                <a:spcPts val="1500"/>
              </a:spcAft>
            </a:pPr>
            <a:endParaRPr lang="fr-BE" sz="2400" i="0" dirty="0">
              <a:effectLst/>
              <a:latin typeface="var(--headline-family, var(--h1-family))"/>
            </a:endParaRPr>
          </a:p>
          <a:p>
            <a:pPr algn="l" fontAlgn="base">
              <a:spcAft>
                <a:spcPts val="1500"/>
              </a:spcAft>
            </a:pPr>
            <a:endParaRPr lang="fr-BE" sz="2400" i="0" dirty="0">
              <a:effectLst/>
              <a:latin typeface="var(--headline-family, var(--h1-family))"/>
            </a:endParaRPr>
          </a:p>
          <a:p>
            <a:pPr algn="l" fontAlgn="base">
              <a:spcAft>
                <a:spcPts val="1500"/>
              </a:spcAft>
            </a:pPr>
            <a:endParaRPr lang="fr-BE" sz="2400" i="0" dirty="0">
              <a:effectLst/>
              <a:latin typeface="var(--headline-family, var(--h1-family))"/>
            </a:endParaRPr>
          </a:p>
        </p:txBody>
      </p:sp>
      <p:pic>
        <p:nvPicPr>
          <p:cNvPr id="21" name="Image 20">
            <a:extLst>
              <a:ext uri="{FF2B5EF4-FFF2-40B4-BE49-F238E27FC236}">
                <a16:creationId xmlns:a16="http://schemas.microsoft.com/office/drawing/2014/main" id="{B19D04EE-8BB5-F646-6D38-7F6AEFEE517F}"/>
              </a:ext>
            </a:extLst>
          </p:cNvPr>
          <p:cNvPicPr>
            <a:picLocks noChangeAspect="1"/>
          </p:cNvPicPr>
          <p:nvPr/>
        </p:nvPicPr>
        <p:blipFill>
          <a:blip r:embed="rId2"/>
          <a:stretch>
            <a:fillRect/>
          </a:stretch>
        </p:blipFill>
        <p:spPr>
          <a:xfrm>
            <a:off x="2188149" y="3708081"/>
            <a:ext cx="2262622" cy="1376715"/>
          </a:xfrm>
          <a:prstGeom prst="rect">
            <a:avLst/>
          </a:prstGeom>
        </p:spPr>
      </p:pic>
      <p:pic>
        <p:nvPicPr>
          <p:cNvPr id="26" name="Image 25">
            <a:extLst>
              <a:ext uri="{FF2B5EF4-FFF2-40B4-BE49-F238E27FC236}">
                <a16:creationId xmlns:a16="http://schemas.microsoft.com/office/drawing/2014/main" id="{F329C585-C5A1-9E80-A066-66838BA3D2F3}"/>
              </a:ext>
            </a:extLst>
          </p:cNvPr>
          <p:cNvPicPr>
            <a:picLocks noChangeAspect="1"/>
          </p:cNvPicPr>
          <p:nvPr/>
        </p:nvPicPr>
        <p:blipFill>
          <a:blip r:embed="rId3"/>
          <a:stretch>
            <a:fillRect/>
          </a:stretch>
        </p:blipFill>
        <p:spPr>
          <a:xfrm>
            <a:off x="6741046" y="590220"/>
            <a:ext cx="5165839" cy="2297877"/>
          </a:xfrm>
          <a:prstGeom prst="rect">
            <a:avLst/>
          </a:prstGeom>
        </p:spPr>
      </p:pic>
      <p:pic>
        <p:nvPicPr>
          <p:cNvPr id="24" name="Image 23">
            <a:extLst>
              <a:ext uri="{FF2B5EF4-FFF2-40B4-BE49-F238E27FC236}">
                <a16:creationId xmlns:a16="http://schemas.microsoft.com/office/drawing/2014/main" id="{8211404F-843C-BFA5-758E-D22332738E6E}"/>
              </a:ext>
            </a:extLst>
          </p:cNvPr>
          <p:cNvPicPr>
            <a:picLocks noChangeAspect="1"/>
          </p:cNvPicPr>
          <p:nvPr/>
        </p:nvPicPr>
        <p:blipFill>
          <a:blip r:embed="rId4"/>
          <a:stretch>
            <a:fillRect/>
          </a:stretch>
        </p:blipFill>
        <p:spPr>
          <a:xfrm>
            <a:off x="4450771" y="1810724"/>
            <a:ext cx="1223247" cy="764530"/>
          </a:xfrm>
          <a:prstGeom prst="rect">
            <a:avLst/>
          </a:prstGeom>
        </p:spPr>
      </p:pic>
      <p:pic>
        <p:nvPicPr>
          <p:cNvPr id="31" name="Image 30">
            <a:extLst>
              <a:ext uri="{FF2B5EF4-FFF2-40B4-BE49-F238E27FC236}">
                <a16:creationId xmlns:a16="http://schemas.microsoft.com/office/drawing/2014/main" id="{D9393AE9-E99F-90A3-6159-E80421B8BBA2}"/>
              </a:ext>
            </a:extLst>
          </p:cNvPr>
          <p:cNvPicPr>
            <a:picLocks noChangeAspect="1"/>
          </p:cNvPicPr>
          <p:nvPr/>
        </p:nvPicPr>
        <p:blipFill>
          <a:blip r:embed="rId5"/>
          <a:stretch>
            <a:fillRect/>
          </a:stretch>
        </p:blipFill>
        <p:spPr>
          <a:xfrm>
            <a:off x="773266" y="3688437"/>
            <a:ext cx="1281353" cy="1522186"/>
          </a:xfrm>
          <a:prstGeom prst="rect">
            <a:avLst/>
          </a:prstGeom>
        </p:spPr>
      </p:pic>
      <p:pic>
        <p:nvPicPr>
          <p:cNvPr id="36" name="Image 35">
            <a:extLst>
              <a:ext uri="{FF2B5EF4-FFF2-40B4-BE49-F238E27FC236}">
                <a16:creationId xmlns:a16="http://schemas.microsoft.com/office/drawing/2014/main" id="{FBEE9E2E-5248-5991-B07C-05C87F7BAAA1}"/>
              </a:ext>
            </a:extLst>
          </p:cNvPr>
          <p:cNvPicPr>
            <a:picLocks noChangeAspect="1"/>
          </p:cNvPicPr>
          <p:nvPr/>
        </p:nvPicPr>
        <p:blipFill>
          <a:blip r:embed="rId6"/>
          <a:stretch>
            <a:fillRect/>
          </a:stretch>
        </p:blipFill>
        <p:spPr>
          <a:xfrm>
            <a:off x="7317456" y="2918691"/>
            <a:ext cx="2154835" cy="1003009"/>
          </a:xfrm>
          <a:prstGeom prst="rect">
            <a:avLst/>
          </a:prstGeom>
        </p:spPr>
      </p:pic>
      <p:sp>
        <p:nvSpPr>
          <p:cNvPr id="2" name="ZoneTexte 1">
            <a:extLst>
              <a:ext uri="{FF2B5EF4-FFF2-40B4-BE49-F238E27FC236}">
                <a16:creationId xmlns:a16="http://schemas.microsoft.com/office/drawing/2014/main" id="{1E005013-B3D2-9B25-4540-122708410FDA}"/>
              </a:ext>
            </a:extLst>
          </p:cNvPr>
          <p:cNvSpPr txBox="1"/>
          <p:nvPr/>
        </p:nvSpPr>
        <p:spPr>
          <a:xfrm>
            <a:off x="631371" y="5552688"/>
            <a:ext cx="10929257" cy="430887"/>
          </a:xfrm>
          <a:prstGeom prst="rect">
            <a:avLst/>
          </a:prstGeom>
          <a:noFill/>
        </p:spPr>
        <p:txBody>
          <a:bodyPr wrap="square" rtlCol="0">
            <a:spAutoFit/>
          </a:bodyPr>
          <a:lstStyle/>
          <a:p>
            <a:r>
              <a:rPr lang="fr-BE" sz="2200" dirty="0"/>
              <a:t>Apprentissage par le jeu: catalogue de recherche utilisé par les bibliothèques:</a:t>
            </a:r>
          </a:p>
        </p:txBody>
      </p:sp>
      <p:sp>
        <p:nvSpPr>
          <p:cNvPr id="4" name="ZoneTexte 3">
            <a:extLst>
              <a:ext uri="{FF2B5EF4-FFF2-40B4-BE49-F238E27FC236}">
                <a16:creationId xmlns:a16="http://schemas.microsoft.com/office/drawing/2014/main" id="{B0D9B794-D0A9-AD1D-5450-5AD39C7A813D}"/>
              </a:ext>
            </a:extLst>
          </p:cNvPr>
          <p:cNvSpPr txBox="1"/>
          <p:nvPr/>
        </p:nvSpPr>
        <p:spPr>
          <a:xfrm>
            <a:off x="646657" y="6014169"/>
            <a:ext cx="10548257" cy="461665"/>
          </a:xfrm>
          <a:prstGeom prst="rect">
            <a:avLst/>
          </a:prstGeom>
          <a:noFill/>
        </p:spPr>
        <p:txBody>
          <a:bodyPr wrap="square">
            <a:spAutoFit/>
          </a:bodyPr>
          <a:lstStyle/>
          <a:p>
            <a:r>
              <a:rPr lang="fr-BE" sz="2400" dirty="0"/>
              <a:t>https://xn--ludopdagogie-feb.be/etre-ludopedagogue-2/systeme-esar/</a:t>
            </a:r>
          </a:p>
        </p:txBody>
      </p:sp>
      <p:pic>
        <p:nvPicPr>
          <p:cNvPr id="5" name="Image 4">
            <a:extLst>
              <a:ext uri="{FF2B5EF4-FFF2-40B4-BE49-F238E27FC236}">
                <a16:creationId xmlns:a16="http://schemas.microsoft.com/office/drawing/2014/main" id="{EAB243FE-A140-8284-268E-249C9A8DBEA2}"/>
              </a:ext>
            </a:extLst>
          </p:cNvPr>
          <p:cNvPicPr>
            <a:picLocks noChangeAspect="1"/>
          </p:cNvPicPr>
          <p:nvPr/>
        </p:nvPicPr>
        <p:blipFill>
          <a:blip r:embed="rId7"/>
          <a:stretch>
            <a:fillRect/>
          </a:stretch>
        </p:blipFill>
        <p:spPr>
          <a:xfrm>
            <a:off x="9987795" y="3811921"/>
            <a:ext cx="1654440" cy="1671747"/>
          </a:xfrm>
          <a:prstGeom prst="rect">
            <a:avLst/>
          </a:prstGeom>
        </p:spPr>
      </p:pic>
      <p:sp>
        <p:nvSpPr>
          <p:cNvPr id="6" name="Flèche : courbe vers le bas 5">
            <a:extLst>
              <a:ext uri="{FF2B5EF4-FFF2-40B4-BE49-F238E27FC236}">
                <a16:creationId xmlns:a16="http://schemas.microsoft.com/office/drawing/2014/main" id="{549A2779-76D3-EE43-0317-44F8A31A83EF}"/>
              </a:ext>
            </a:extLst>
          </p:cNvPr>
          <p:cNvSpPr/>
          <p:nvPr/>
        </p:nvSpPr>
        <p:spPr>
          <a:xfrm rot="19798427">
            <a:off x="8351310" y="4491151"/>
            <a:ext cx="1559288" cy="779234"/>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184148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4557BF-243E-4403-CD4F-DF75F82DDB9C}"/>
              </a:ext>
            </a:extLst>
          </p:cNvPr>
          <p:cNvSpPr txBox="1"/>
          <p:nvPr/>
        </p:nvSpPr>
        <p:spPr>
          <a:xfrm>
            <a:off x="642732" y="444907"/>
            <a:ext cx="6783104" cy="646331"/>
          </a:xfrm>
          <a:prstGeom prst="rect">
            <a:avLst/>
          </a:prstGeom>
          <a:noFill/>
        </p:spPr>
        <p:txBody>
          <a:bodyPr wrap="square" rtlCol="0">
            <a:spAutoFit/>
          </a:bodyPr>
          <a:lstStyle/>
          <a:p>
            <a:r>
              <a:rPr lang="fr-FR" sz="3600" dirty="0"/>
              <a:t>Déroulement de la formation</a:t>
            </a:r>
            <a:endParaRPr lang="fr-BE" sz="3600" dirty="0"/>
          </a:p>
        </p:txBody>
      </p:sp>
      <p:sp>
        <p:nvSpPr>
          <p:cNvPr id="4" name="ZoneTexte 3">
            <a:extLst>
              <a:ext uri="{FF2B5EF4-FFF2-40B4-BE49-F238E27FC236}">
                <a16:creationId xmlns:a16="http://schemas.microsoft.com/office/drawing/2014/main" id="{B17D5EFE-AD46-9159-E55A-114BB461E8DD}"/>
              </a:ext>
            </a:extLst>
          </p:cNvPr>
          <p:cNvSpPr txBox="1"/>
          <p:nvPr/>
        </p:nvSpPr>
        <p:spPr>
          <a:xfrm>
            <a:off x="642732" y="1222555"/>
            <a:ext cx="10059705" cy="4832092"/>
          </a:xfrm>
          <a:prstGeom prst="rect">
            <a:avLst/>
          </a:prstGeom>
          <a:noFill/>
        </p:spPr>
        <p:txBody>
          <a:bodyPr wrap="square">
            <a:spAutoFit/>
          </a:bodyPr>
          <a:lstStyle/>
          <a:p>
            <a:r>
              <a:rPr lang="fr-BE" sz="2800" dirty="0"/>
              <a:t>Conception empirique et conception scientifique</a:t>
            </a:r>
          </a:p>
          <a:p>
            <a:endParaRPr lang="fr-BE" sz="2800" dirty="0"/>
          </a:p>
          <a:p>
            <a:r>
              <a:rPr lang="fr-BE" sz="2800" dirty="0"/>
              <a:t>a) Qu’est-ce qu’apprendre?</a:t>
            </a:r>
          </a:p>
          <a:p>
            <a:endParaRPr lang="fr-BE" sz="2800" dirty="0"/>
          </a:p>
          <a:p>
            <a:r>
              <a:rPr lang="fr-BE" sz="2800" dirty="0"/>
              <a:t>b) Etudes de cas </a:t>
            </a:r>
          </a:p>
          <a:p>
            <a:endParaRPr lang="fr-BE" sz="2800" dirty="0"/>
          </a:p>
          <a:p>
            <a:r>
              <a:rPr lang="fr-BE" sz="2800" dirty="0"/>
              <a:t>c) Apports des neurosciences</a:t>
            </a:r>
          </a:p>
          <a:p>
            <a:endParaRPr lang="fr-BE" sz="2800" dirty="0"/>
          </a:p>
          <a:p>
            <a:endParaRPr lang="fr-BE" sz="2800" dirty="0"/>
          </a:p>
          <a:p>
            <a:r>
              <a:rPr lang="fr-BE" sz="2800" dirty="0"/>
              <a:t>                                      </a:t>
            </a:r>
          </a:p>
          <a:p>
            <a:endParaRPr lang="fr-BE" sz="2800" dirty="0"/>
          </a:p>
        </p:txBody>
      </p:sp>
      <p:pic>
        <p:nvPicPr>
          <p:cNvPr id="15" name="Image 14">
            <a:extLst>
              <a:ext uri="{FF2B5EF4-FFF2-40B4-BE49-F238E27FC236}">
                <a16:creationId xmlns:a16="http://schemas.microsoft.com/office/drawing/2014/main" id="{860B361B-E0BF-31D8-9744-87408741CD61}"/>
              </a:ext>
            </a:extLst>
          </p:cNvPr>
          <p:cNvPicPr>
            <a:picLocks noChangeAspect="1"/>
          </p:cNvPicPr>
          <p:nvPr/>
        </p:nvPicPr>
        <p:blipFill>
          <a:blip r:embed="rId2"/>
          <a:stretch>
            <a:fillRect/>
          </a:stretch>
        </p:blipFill>
        <p:spPr>
          <a:xfrm>
            <a:off x="9383078" y="426689"/>
            <a:ext cx="2280385" cy="2134694"/>
          </a:xfrm>
          <a:prstGeom prst="rect">
            <a:avLst/>
          </a:prstGeom>
        </p:spPr>
      </p:pic>
    </p:spTree>
    <p:extLst>
      <p:ext uri="{BB962C8B-B14F-4D97-AF65-F5344CB8AC3E}">
        <p14:creationId xmlns:p14="http://schemas.microsoft.com/office/powerpoint/2010/main" val="2820503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a:extLst>
              <a:ext uri="{FF2B5EF4-FFF2-40B4-BE49-F238E27FC236}">
                <a16:creationId xmlns:a16="http://schemas.microsoft.com/office/drawing/2014/main" id="{68AAEDA9-4F3E-8332-7BB8-6FCB773E1041}"/>
              </a:ext>
            </a:extLst>
          </p:cNvPr>
          <p:cNvGrpSpPr/>
          <p:nvPr/>
        </p:nvGrpSpPr>
        <p:grpSpPr>
          <a:xfrm>
            <a:off x="3962398" y="965349"/>
            <a:ext cx="6096000" cy="1336376"/>
            <a:chOff x="881743" y="1077686"/>
            <a:chExt cx="6096000" cy="1336376"/>
          </a:xfrm>
        </p:grpSpPr>
        <p:sp>
          <p:nvSpPr>
            <p:cNvPr id="3" name="ZoneTexte 2">
              <a:extLst>
                <a:ext uri="{FF2B5EF4-FFF2-40B4-BE49-F238E27FC236}">
                  <a16:creationId xmlns:a16="http://schemas.microsoft.com/office/drawing/2014/main" id="{D3F790A1-D010-95A2-00DC-10762B2EAE93}"/>
                </a:ext>
              </a:extLst>
            </p:cNvPr>
            <p:cNvSpPr txBox="1"/>
            <p:nvPr/>
          </p:nvSpPr>
          <p:spPr>
            <a:xfrm>
              <a:off x="881743" y="1490732"/>
              <a:ext cx="6096000" cy="923330"/>
            </a:xfrm>
            <a:prstGeom prst="rect">
              <a:avLst/>
            </a:prstGeom>
            <a:noFill/>
          </p:spPr>
          <p:txBody>
            <a:bodyPr wrap="square">
              <a:spAutoFit/>
            </a:bodyPr>
            <a:lstStyle/>
            <a:p>
              <a:r>
                <a:rPr lang="fr-BE" dirty="0"/>
                <a:t>https://mathematices.be/</a:t>
              </a:r>
            </a:p>
            <a:p>
              <a:r>
                <a:rPr lang="fr-BE" dirty="0"/>
                <a:t>https://mpost.io/fr/top-ai-based-mathematics-learning-platforms-for-students/</a:t>
              </a:r>
            </a:p>
          </p:txBody>
        </p:sp>
        <p:sp>
          <p:nvSpPr>
            <p:cNvPr id="4" name="ZoneTexte 3">
              <a:extLst>
                <a:ext uri="{FF2B5EF4-FFF2-40B4-BE49-F238E27FC236}">
                  <a16:creationId xmlns:a16="http://schemas.microsoft.com/office/drawing/2014/main" id="{6C7A26E4-A8B8-5C45-5CDF-B1B661ADE055}"/>
                </a:ext>
              </a:extLst>
            </p:cNvPr>
            <p:cNvSpPr txBox="1"/>
            <p:nvPr/>
          </p:nvSpPr>
          <p:spPr>
            <a:xfrm>
              <a:off x="881743" y="1077686"/>
              <a:ext cx="3120791" cy="461665"/>
            </a:xfrm>
            <a:prstGeom prst="rect">
              <a:avLst/>
            </a:prstGeom>
            <a:noFill/>
          </p:spPr>
          <p:txBody>
            <a:bodyPr wrap="none" rtlCol="0">
              <a:spAutoFit/>
            </a:bodyPr>
            <a:lstStyle/>
            <a:p>
              <a:r>
                <a:rPr lang="fr-BE" sz="2400" b="1" dirty="0"/>
                <a:t>Maths (Secondaire)</a:t>
              </a:r>
            </a:p>
          </p:txBody>
        </p:sp>
      </p:grpSp>
      <p:sp>
        <p:nvSpPr>
          <p:cNvPr id="5" name="ZoneTexte 4">
            <a:extLst>
              <a:ext uri="{FF2B5EF4-FFF2-40B4-BE49-F238E27FC236}">
                <a16:creationId xmlns:a16="http://schemas.microsoft.com/office/drawing/2014/main" id="{610D1C13-E017-9398-A9B7-0ACAC59FED6E}"/>
              </a:ext>
            </a:extLst>
          </p:cNvPr>
          <p:cNvSpPr txBox="1"/>
          <p:nvPr/>
        </p:nvSpPr>
        <p:spPr>
          <a:xfrm>
            <a:off x="697305" y="2796199"/>
            <a:ext cx="5823858" cy="461665"/>
          </a:xfrm>
          <a:prstGeom prst="rect">
            <a:avLst/>
          </a:prstGeom>
          <a:noFill/>
        </p:spPr>
        <p:txBody>
          <a:bodyPr wrap="square" rtlCol="0">
            <a:spAutoFit/>
          </a:bodyPr>
          <a:lstStyle/>
          <a:p>
            <a:r>
              <a:rPr lang="fr-BE" sz="2400" b="1" dirty="0"/>
              <a:t>Langues modernes (Prim et Sec)</a:t>
            </a:r>
          </a:p>
        </p:txBody>
      </p:sp>
      <p:sp>
        <p:nvSpPr>
          <p:cNvPr id="7" name="ZoneTexte 6">
            <a:extLst>
              <a:ext uri="{FF2B5EF4-FFF2-40B4-BE49-F238E27FC236}">
                <a16:creationId xmlns:a16="http://schemas.microsoft.com/office/drawing/2014/main" id="{F68BD6DF-B58C-42C7-E033-6736DD53B698}"/>
              </a:ext>
            </a:extLst>
          </p:cNvPr>
          <p:cNvSpPr txBox="1"/>
          <p:nvPr/>
        </p:nvSpPr>
        <p:spPr>
          <a:xfrm>
            <a:off x="697305" y="3294285"/>
            <a:ext cx="6096000" cy="369332"/>
          </a:xfrm>
          <a:prstGeom prst="rect">
            <a:avLst/>
          </a:prstGeom>
          <a:noFill/>
        </p:spPr>
        <p:txBody>
          <a:bodyPr wrap="square">
            <a:spAutoFit/>
          </a:bodyPr>
          <a:lstStyle/>
          <a:p>
            <a:r>
              <a:rPr lang="fr-BE" dirty="0"/>
              <a:t>https://www.creatschool.com/online et /</a:t>
            </a:r>
            <a:r>
              <a:rPr lang="fr-BE" dirty="0" err="1"/>
              <a:t>ifc</a:t>
            </a:r>
            <a:endParaRPr lang="fr-BE" dirty="0"/>
          </a:p>
        </p:txBody>
      </p:sp>
      <p:grpSp>
        <p:nvGrpSpPr>
          <p:cNvPr id="19" name="Groupe 18">
            <a:extLst>
              <a:ext uri="{FF2B5EF4-FFF2-40B4-BE49-F238E27FC236}">
                <a16:creationId xmlns:a16="http://schemas.microsoft.com/office/drawing/2014/main" id="{DE9EDA4C-B28E-3B21-862B-ABA1B0E024F3}"/>
              </a:ext>
            </a:extLst>
          </p:cNvPr>
          <p:cNvGrpSpPr/>
          <p:nvPr/>
        </p:nvGrpSpPr>
        <p:grpSpPr>
          <a:xfrm>
            <a:off x="3826328" y="4258578"/>
            <a:ext cx="5314176" cy="2011052"/>
            <a:chOff x="914399" y="3683998"/>
            <a:chExt cx="5314176" cy="2011052"/>
          </a:xfrm>
        </p:grpSpPr>
        <p:sp>
          <p:nvSpPr>
            <p:cNvPr id="8" name="ZoneTexte 7">
              <a:extLst>
                <a:ext uri="{FF2B5EF4-FFF2-40B4-BE49-F238E27FC236}">
                  <a16:creationId xmlns:a16="http://schemas.microsoft.com/office/drawing/2014/main" id="{5B02DC33-347B-F0C6-7814-A6DB6B21479C}"/>
                </a:ext>
              </a:extLst>
            </p:cNvPr>
            <p:cNvSpPr txBox="1"/>
            <p:nvPr/>
          </p:nvSpPr>
          <p:spPr>
            <a:xfrm>
              <a:off x="914399" y="3683998"/>
              <a:ext cx="3581401" cy="461665"/>
            </a:xfrm>
            <a:prstGeom prst="rect">
              <a:avLst/>
            </a:prstGeom>
            <a:noFill/>
          </p:spPr>
          <p:txBody>
            <a:bodyPr wrap="square" rtlCol="0">
              <a:spAutoFit/>
            </a:bodyPr>
            <a:lstStyle/>
            <a:p>
              <a:r>
                <a:rPr lang="fr-BE" sz="2400" b="1" dirty="0"/>
                <a:t>Sciences (Secondaire)</a:t>
              </a:r>
            </a:p>
          </p:txBody>
        </p:sp>
        <p:grpSp>
          <p:nvGrpSpPr>
            <p:cNvPr id="12" name="Groupe 11">
              <a:extLst>
                <a:ext uri="{FF2B5EF4-FFF2-40B4-BE49-F238E27FC236}">
                  <a16:creationId xmlns:a16="http://schemas.microsoft.com/office/drawing/2014/main" id="{DB8E5713-A599-3C5E-0948-659357A8A58F}"/>
                </a:ext>
              </a:extLst>
            </p:cNvPr>
            <p:cNvGrpSpPr/>
            <p:nvPr/>
          </p:nvGrpSpPr>
          <p:grpSpPr>
            <a:xfrm>
              <a:off x="1097511" y="4365299"/>
              <a:ext cx="5131064" cy="1329751"/>
              <a:chOff x="319182" y="1456013"/>
              <a:chExt cx="5131064" cy="1329751"/>
            </a:xfrm>
          </p:grpSpPr>
          <p:sp>
            <p:nvSpPr>
              <p:cNvPr id="13" name="ZoneTexte 12">
                <a:extLst>
                  <a:ext uri="{FF2B5EF4-FFF2-40B4-BE49-F238E27FC236}">
                    <a16:creationId xmlns:a16="http://schemas.microsoft.com/office/drawing/2014/main" id="{84451FA6-ABB4-A57B-6C15-8A443912FF7F}"/>
                  </a:ext>
                </a:extLst>
              </p:cNvPr>
              <p:cNvSpPr txBox="1"/>
              <p:nvPr/>
            </p:nvSpPr>
            <p:spPr>
              <a:xfrm>
                <a:off x="1012371" y="1862434"/>
                <a:ext cx="4136571" cy="923330"/>
              </a:xfrm>
              <a:prstGeom prst="rect">
                <a:avLst/>
              </a:prstGeom>
              <a:noFill/>
            </p:spPr>
            <p:txBody>
              <a:bodyPr wrap="square">
                <a:spAutoFit/>
              </a:bodyPr>
              <a:lstStyle/>
              <a:p>
                <a:r>
                  <a:rPr lang="fr-BE" dirty="0"/>
                  <a:t>https://issuu.com/vanin-secondaire/docs/bio_pour_tous_5_-_flipbook/s/16952679</a:t>
                </a:r>
              </a:p>
            </p:txBody>
          </p:sp>
          <p:pic>
            <p:nvPicPr>
              <p:cNvPr id="14" name="Image 13">
                <a:extLst>
                  <a:ext uri="{FF2B5EF4-FFF2-40B4-BE49-F238E27FC236}">
                    <a16:creationId xmlns:a16="http://schemas.microsoft.com/office/drawing/2014/main" id="{224C2814-08A8-6011-A8F2-A1C292F06DE2}"/>
                  </a:ext>
                </a:extLst>
              </p:cNvPr>
              <p:cNvPicPr>
                <a:picLocks noChangeAspect="1"/>
              </p:cNvPicPr>
              <p:nvPr/>
            </p:nvPicPr>
            <p:blipFill>
              <a:blip r:embed="rId2"/>
              <a:stretch>
                <a:fillRect/>
              </a:stretch>
            </p:blipFill>
            <p:spPr>
              <a:xfrm>
                <a:off x="319182" y="1456013"/>
                <a:ext cx="5131064" cy="406421"/>
              </a:xfrm>
              <a:prstGeom prst="rect">
                <a:avLst/>
              </a:prstGeom>
            </p:spPr>
          </p:pic>
        </p:grpSp>
      </p:grpSp>
      <p:pic>
        <p:nvPicPr>
          <p:cNvPr id="6" name="Image 5">
            <a:extLst>
              <a:ext uri="{FF2B5EF4-FFF2-40B4-BE49-F238E27FC236}">
                <a16:creationId xmlns:a16="http://schemas.microsoft.com/office/drawing/2014/main" id="{F45BC154-D630-E984-7F2A-155BC1F853A5}"/>
              </a:ext>
            </a:extLst>
          </p:cNvPr>
          <p:cNvPicPr>
            <a:picLocks noChangeAspect="1"/>
          </p:cNvPicPr>
          <p:nvPr/>
        </p:nvPicPr>
        <p:blipFill>
          <a:blip r:embed="rId3"/>
          <a:stretch>
            <a:fillRect/>
          </a:stretch>
        </p:blipFill>
        <p:spPr>
          <a:xfrm>
            <a:off x="5841472" y="2583294"/>
            <a:ext cx="1566257" cy="1549630"/>
          </a:xfrm>
          <a:prstGeom prst="rect">
            <a:avLst/>
          </a:prstGeom>
        </p:spPr>
      </p:pic>
      <p:pic>
        <p:nvPicPr>
          <p:cNvPr id="18" name="Image 17">
            <a:extLst>
              <a:ext uri="{FF2B5EF4-FFF2-40B4-BE49-F238E27FC236}">
                <a16:creationId xmlns:a16="http://schemas.microsoft.com/office/drawing/2014/main" id="{414A7173-4002-F252-F26E-FF4A3DC54FED}"/>
              </a:ext>
            </a:extLst>
          </p:cNvPr>
          <p:cNvPicPr>
            <a:picLocks noChangeAspect="1"/>
          </p:cNvPicPr>
          <p:nvPr/>
        </p:nvPicPr>
        <p:blipFill>
          <a:blip r:embed="rId4"/>
          <a:stretch>
            <a:fillRect/>
          </a:stretch>
        </p:blipFill>
        <p:spPr>
          <a:xfrm>
            <a:off x="9504791" y="4326251"/>
            <a:ext cx="1600586" cy="1597300"/>
          </a:xfrm>
          <a:prstGeom prst="rect">
            <a:avLst/>
          </a:prstGeom>
        </p:spPr>
      </p:pic>
      <p:pic>
        <p:nvPicPr>
          <p:cNvPr id="21" name="Image 20">
            <a:extLst>
              <a:ext uri="{FF2B5EF4-FFF2-40B4-BE49-F238E27FC236}">
                <a16:creationId xmlns:a16="http://schemas.microsoft.com/office/drawing/2014/main" id="{BCF75DBC-4989-32D1-DE8B-63E9E42D8D40}"/>
              </a:ext>
            </a:extLst>
          </p:cNvPr>
          <p:cNvPicPr>
            <a:picLocks noChangeAspect="1"/>
          </p:cNvPicPr>
          <p:nvPr/>
        </p:nvPicPr>
        <p:blipFill>
          <a:blip r:embed="rId5"/>
          <a:stretch>
            <a:fillRect/>
          </a:stretch>
        </p:blipFill>
        <p:spPr>
          <a:xfrm>
            <a:off x="9504791" y="677622"/>
            <a:ext cx="1520992" cy="1549630"/>
          </a:xfrm>
          <a:prstGeom prst="rect">
            <a:avLst/>
          </a:prstGeom>
        </p:spPr>
      </p:pic>
      <p:sp>
        <p:nvSpPr>
          <p:cNvPr id="2" name="Rectangle 1">
            <a:extLst>
              <a:ext uri="{FF2B5EF4-FFF2-40B4-BE49-F238E27FC236}">
                <a16:creationId xmlns:a16="http://schemas.microsoft.com/office/drawing/2014/main" id="{039BADCB-6A01-DA69-4039-28D55E440104}"/>
              </a:ext>
            </a:extLst>
          </p:cNvPr>
          <p:cNvSpPr/>
          <p:nvPr/>
        </p:nvSpPr>
        <p:spPr>
          <a:xfrm>
            <a:off x="221513" y="100516"/>
            <a:ext cx="9283278" cy="923330"/>
          </a:xfrm>
          <a:prstGeom prst="rect">
            <a:avLst/>
          </a:prstGeom>
          <a:noFill/>
        </p:spPr>
        <p:txBody>
          <a:bodyPr wrap="squar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Applis, IA, ressources, …</a:t>
            </a:r>
          </a:p>
        </p:txBody>
      </p:sp>
      <p:pic>
        <p:nvPicPr>
          <p:cNvPr id="10" name="Image 9">
            <a:extLst>
              <a:ext uri="{FF2B5EF4-FFF2-40B4-BE49-F238E27FC236}">
                <a16:creationId xmlns:a16="http://schemas.microsoft.com/office/drawing/2014/main" id="{1BD1151B-0F5A-7F0D-BF49-853E4FFC8AC3}"/>
              </a:ext>
            </a:extLst>
          </p:cNvPr>
          <p:cNvPicPr>
            <a:picLocks noChangeAspect="1"/>
          </p:cNvPicPr>
          <p:nvPr/>
        </p:nvPicPr>
        <p:blipFill>
          <a:blip r:embed="rId6"/>
          <a:stretch>
            <a:fillRect/>
          </a:stretch>
        </p:blipFill>
        <p:spPr>
          <a:xfrm>
            <a:off x="1278650" y="3802062"/>
            <a:ext cx="2051590" cy="2682053"/>
          </a:xfrm>
          <a:prstGeom prst="rect">
            <a:avLst/>
          </a:prstGeom>
        </p:spPr>
      </p:pic>
      <p:sp>
        <p:nvSpPr>
          <p:cNvPr id="9" name="ZoneTexte 8">
            <a:extLst>
              <a:ext uri="{FF2B5EF4-FFF2-40B4-BE49-F238E27FC236}">
                <a16:creationId xmlns:a16="http://schemas.microsoft.com/office/drawing/2014/main" id="{75594C98-EC11-15CF-4F65-C0565737D2EB}"/>
              </a:ext>
            </a:extLst>
          </p:cNvPr>
          <p:cNvSpPr txBox="1"/>
          <p:nvPr/>
        </p:nvSpPr>
        <p:spPr>
          <a:xfrm>
            <a:off x="868063" y="1219055"/>
            <a:ext cx="2617704" cy="892552"/>
          </a:xfrm>
          <a:prstGeom prst="rect">
            <a:avLst/>
          </a:prstGeom>
          <a:noFill/>
        </p:spPr>
        <p:txBody>
          <a:bodyPr wrap="none" rtlCol="0">
            <a:spAutoFit/>
          </a:bodyPr>
          <a:lstStyle/>
          <a:p>
            <a:r>
              <a:rPr lang="fr-FR" sz="2600" b="1" dirty="0"/>
              <a:t>ANKI, </a:t>
            </a:r>
            <a:r>
              <a:rPr lang="fr-FR" sz="2600" b="1" dirty="0" err="1"/>
              <a:t>Quizlet</a:t>
            </a:r>
            <a:r>
              <a:rPr lang="fr-FR" sz="2600" b="1" dirty="0"/>
              <a:t>, </a:t>
            </a:r>
          </a:p>
          <a:p>
            <a:r>
              <a:rPr lang="fr-FR" sz="2600" b="1" dirty="0" err="1"/>
              <a:t>Plickers</a:t>
            </a:r>
            <a:r>
              <a:rPr lang="fr-FR" sz="2600" b="1" dirty="0"/>
              <a:t>,</a:t>
            </a:r>
            <a:r>
              <a:rPr lang="fr-BE" sz="2600" b="1" dirty="0"/>
              <a:t> …</a:t>
            </a:r>
            <a:endParaRPr lang="fr-FR" sz="2600" b="1" dirty="0"/>
          </a:p>
        </p:txBody>
      </p:sp>
    </p:spTree>
    <p:extLst>
      <p:ext uri="{BB962C8B-B14F-4D97-AF65-F5344CB8AC3E}">
        <p14:creationId xmlns:p14="http://schemas.microsoft.com/office/powerpoint/2010/main" val="26917502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AD3F72-2E30-1167-96C8-28631D7A85C2}"/>
              </a:ext>
            </a:extLst>
          </p:cNvPr>
          <p:cNvSpPr/>
          <p:nvPr/>
        </p:nvSpPr>
        <p:spPr>
          <a:xfrm>
            <a:off x="-310344" y="98125"/>
            <a:ext cx="7827236" cy="923330"/>
          </a:xfrm>
          <a:prstGeom prst="rect">
            <a:avLst/>
          </a:prstGeom>
          <a:noFill/>
        </p:spPr>
        <p:txBody>
          <a:bodyPr wrap="squar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Applis Dys</a:t>
            </a:r>
          </a:p>
        </p:txBody>
      </p:sp>
      <p:sp>
        <p:nvSpPr>
          <p:cNvPr id="17" name="ZoneTexte 16">
            <a:extLst>
              <a:ext uri="{FF2B5EF4-FFF2-40B4-BE49-F238E27FC236}">
                <a16:creationId xmlns:a16="http://schemas.microsoft.com/office/drawing/2014/main" id="{4F2D1C11-2B21-1C51-23B2-04DD439AB46D}"/>
              </a:ext>
            </a:extLst>
          </p:cNvPr>
          <p:cNvSpPr txBox="1"/>
          <p:nvPr/>
        </p:nvSpPr>
        <p:spPr>
          <a:xfrm>
            <a:off x="873642" y="1958241"/>
            <a:ext cx="10271051" cy="1169551"/>
          </a:xfrm>
          <a:prstGeom prst="rect">
            <a:avLst/>
          </a:prstGeom>
          <a:noFill/>
        </p:spPr>
        <p:txBody>
          <a:bodyPr wrap="square">
            <a:spAutoFit/>
          </a:bodyPr>
          <a:lstStyle/>
          <a:p>
            <a:r>
              <a:rPr lang="fr-BE" sz="3500" dirty="0"/>
              <a:t>https://www.laminicoachtdah.fr/tdah-sensibilisation/tdah-applications</a:t>
            </a:r>
          </a:p>
        </p:txBody>
      </p:sp>
      <p:sp>
        <p:nvSpPr>
          <p:cNvPr id="18" name="ZoneTexte 17">
            <a:extLst>
              <a:ext uri="{FF2B5EF4-FFF2-40B4-BE49-F238E27FC236}">
                <a16:creationId xmlns:a16="http://schemas.microsoft.com/office/drawing/2014/main" id="{A81529FF-C67B-81DB-68C7-215F8FA4F1A3}"/>
              </a:ext>
            </a:extLst>
          </p:cNvPr>
          <p:cNvSpPr txBox="1"/>
          <p:nvPr/>
        </p:nvSpPr>
        <p:spPr>
          <a:xfrm>
            <a:off x="623522" y="1219578"/>
            <a:ext cx="6383607" cy="630942"/>
          </a:xfrm>
          <a:prstGeom prst="rect">
            <a:avLst/>
          </a:prstGeom>
          <a:noFill/>
        </p:spPr>
        <p:txBody>
          <a:bodyPr wrap="none" rtlCol="0">
            <a:spAutoFit/>
          </a:bodyPr>
          <a:lstStyle/>
          <a:p>
            <a:r>
              <a:rPr lang="fr-BE" sz="3500" b="1" dirty="0"/>
              <a:t>Applis pour aider les TDAH:</a:t>
            </a:r>
          </a:p>
        </p:txBody>
      </p:sp>
      <p:sp>
        <p:nvSpPr>
          <p:cNvPr id="20" name="ZoneTexte 19">
            <a:extLst>
              <a:ext uri="{FF2B5EF4-FFF2-40B4-BE49-F238E27FC236}">
                <a16:creationId xmlns:a16="http://schemas.microsoft.com/office/drawing/2014/main" id="{52978FD5-EF81-51B1-4C24-E86E31C1496D}"/>
              </a:ext>
            </a:extLst>
          </p:cNvPr>
          <p:cNvSpPr txBox="1"/>
          <p:nvPr/>
        </p:nvSpPr>
        <p:spPr>
          <a:xfrm>
            <a:off x="873642" y="3429000"/>
            <a:ext cx="9658161" cy="2246769"/>
          </a:xfrm>
          <a:prstGeom prst="rect">
            <a:avLst/>
          </a:prstGeom>
          <a:noFill/>
        </p:spPr>
        <p:txBody>
          <a:bodyPr wrap="square">
            <a:spAutoFit/>
          </a:bodyPr>
          <a:lstStyle/>
          <a:p>
            <a:r>
              <a:rPr lang="fr-BE" sz="3500" dirty="0"/>
              <a:t>https://clickup.com/fr-FR/blog/42418/outils-de-productivite-pour-les-personnes-souffrant-d'un-trouble-deficitaire-de-l'attention</a:t>
            </a:r>
          </a:p>
        </p:txBody>
      </p:sp>
    </p:spTree>
    <p:extLst>
      <p:ext uri="{BB962C8B-B14F-4D97-AF65-F5344CB8AC3E}">
        <p14:creationId xmlns:p14="http://schemas.microsoft.com/office/powerpoint/2010/main" val="63010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A610AFD-1952-C49C-049D-2F67CFF0CD2C}"/>
              </a:ext>
            </a:extLst>
          </p:cNvPr>
          <p:cNvSpPr txBox="1"/>
          <p:nvPr/>
        </p:nvSpPr>
        <p:spPr>
          <a:xfrm>
            <a:off x="914399" y="563979"/>
            <a:ext cx="10798630" cy="738664"/>
          </a:xfrm>
          <a:prstGeom prst="rect">
            <a:avLst/>
          </a:prstGeom>
          <a:noFill/>
        </p:spPr>
        <p:txBody>
          <a:bodyPr wrap="square" rtlCol="0">
            <a:spAutoFit/>
          </a:bodyPr>
          <a:lstStyle/>
          <a:p>
            <a:r>
              <a:rPr lang="fr-BE" sz="2200" b="1" dirty="0"/>
              <a:t>Le profil culturel de l’élève d’aujourd’hui </a:t>
            </a:r>
          </a:p>
          <a:p>
            <a:r>
              <a:rPr lang="fr-BE" sz="2000" dirty="0"/>
              <a:t>(Les édition de la Chenelière </a:t>
            </a:r>
            <a:r>
              <a:rPr lang="fr-BE" sz="2000" dirty="0" err="1"/>
              <a:t>inc.</a:t>
            </a:r>
            <a:r>
              <a:rPr lang="fr-BE" sz="2000" dirty="0"/>
              <a:t>, reproduction autorisée)</a:t>
            </a:r>
          </a:p>
        </p:txBody>
      </p:sp>
      <p:sp>
        <p:nvSpPr>
          <p:cNvPr id="5" name="ZoneTexte 4">
            <a:extLst>
              <a:ext uri="{FF2B5EF4-FFF2-40B4-BE49-F238E27FC236}">
                <a16:creationId xmlns:a16="http://schemas.microsoft.com/office/drawing/2014/main" id="{EAEBB4FB-126E-F88B-D31E-27D8AAEF000E}"/>
              </a:ext>
            </a:extLst>
          </p:cNvPr>
          <p:cNvSpPr txBox="1"/>
          <p:nvPr/>
        </p:nvSpPr>
        <p:spPr>
          <a:xfrm>
            <a:off x="1175657" y="1588600"/>
            <a:ext cx="9840686" cy="3785652"/>
          </a:xfrm>
          <a:prstGeom prst="rect">
            <a:avLst/>
          </a:prstGeom>
          <a:noFill/>
        </p:spPr>
        <p:txBody>
          <a:bodyPr wrap="square" rtlCol="0">
            <a:spAutoFit/>
          </a:bodyPr>
          <a:lstStyle/>
          <a:p>
            <a:pPr marL="342900" indent="-342900">
              <a:buFont typeface="Wingdings" panose="05000000000000000000" pitchFamily="2" charset="2"/>
              <a:buChar char="Ø"/>
            </a:pPr>
            <a:r>
              <a:rPr lang="fr-BE" sz="2400" b="1" dirty="0"/>
              <a:t>1. Sources d’informations et de désinformation nombreuses </a:t>
            </a:r>
            <a:r>
              <a:rPr lang="fr-BE" sz="2400" dirty="0"/>
              <a:t>et variées / l’école n’est plus le seul lieu d’apprentissage.</a:t>
            </a:r>
          </a:p>
          <a:p>
            <a:endParaRPr lang="fr-BE" sz="2400" b="1" dirty="0"/>
          </a:p>
          <a:p>
            <a:pPr marL="342900" indent="-342900">
              <a:buFont typeface="Wingdings" panose="05000000000000000000" pitchFamily="2" charset="2"/>
              <a:buChar char="Ø"/>
            </a:pPr>
            <a:r>
              <a:rPr lang="fr-BE" sz="2400" b="1" dirty="0"/>
              <a:t>2. Plus sensibles au monde de l’image et du son que l’écrit.</a:t>
            </a:r>
          </a:p>
          <a:p>
            <a:endParaRPr lang="fr-BE" sz="2400" b="1" dirty="0"/>
          </a:p>
          <a:p>
            <a:endParaRPr lang="fr-BE" sz="2400" b="1" dirty="0"/>
          </a:p>
          <a:p>
            <a:pPr marL="342900" indent="-342900">
              <a:buFont typeface="Wingdings" panose="05000000000000000000" pitchFamily="2" charset="2"/>
              <a:buChar char="Ø"/>
            </a:pPr>
            <a:r>
              <a:rPr lang="fr-BE" sz="2400" b="1" dirty="0"/>
              <a:t>3. Connaissances dans des domaines variés mais moins en profondeur (savoirs en miettes, non lié et non hiérarchisé).</a:t>
            </a:r>
          </a:p>
          <a:p>
            <a:pPr marL="342900" indent="-342900">
              <a:buFont typeface="Wingdings" panose="05000000000000000000" pitchFamily="2" charset="2"/>
              <a:buChar char="Ø"/>
            </a:pPr>
            <a:endParaRPr lang="fr-BE" sz="2400" b="1" dirty="0"/>
          </a:p>
          <a:p>
            <a:pPr marL="342900" indent="-342900">
              <a:buFont typeface="Wingdings" panose="05000000000000000000" pitchFamily="2" charset="2"/>
              <a:buChar char="Ø"/>
            </a:pPr>
            <a:r>
              <a:rPr lang="fr-BE" sz="2400" b="1" dirty="0"/>
              <a:t>4. Ils consomment l’information mais ne la traitent pas.</a:t>
            </a:r>
          </a:p>
        </p:txBody>
      </p:sp>
    </p:spTree>
    <p:extLst>
      <p:ext uri="{BB962C8B-B14F-4D97-AF65-F5344CB8AC3E}">
        <p14:creationId xmlns:p14="http://schemas.microsoft.com/office/powerpoint/2010/main" val="261469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C89E4-940F-222A-7D7A-EAE939512139}"/>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9E5D21BD-7469-5CAC-BC06-73A0C2110B31}"/>
              </a:ext>
            </a:extLst>
          </p:cNvPr>
          <p:cNvSpPr txBox="1"/>
          <p:nvPr/>
        </p:nvSpPr>
        <p:spPr>
          <a:xfrm>
            <a:off x="1470932" y="117668"/>
            <a:ext cx="9250136" cy="5262979"/>
          </a:xfrm>
          <a:prstGeom prst="rect">
            <a:avLst/>
          </a:prstGeom>
          <a:noFill/>
        </p:spPr>
        <p:txBody>
          <a:bodyPr wrap="square" rtlCol="0">
            <a:spAutoFit/>
          </a:bodyPr>
          <a:lstStyle/>
          <a:p>
            <a:pPr marL="342900" indent="-342900">
              <a:buFont typeface="Wingdings" panose="05000000000000000000" pitchFamily="2" charset="2"/>
              <a:buChar char="Ø"/>
            </a:pPr>
            <a:endParaRPr lang="fr-BE" sz="2400" b="1" dirty="0"/>
          </a:p>
          <a:p>
            <a:pPr marL="342900" indent="-342900">
              <a:buFont typeface="Wingdings" panose="05000000000000000000" pitchFamily="2" charset="2"/>
              <a:buChar char="Ø"/>
            </a:pPr>
            <a:endParaRPr lang="fr-BE" sz="2400" b="1" dirty="0"/>
          </a:p>
          <a:p>
            <a:pPr marL="342900" indent="-342900">
              <a:buFont typeface="Wingdings" panose="05000000000000000000" pitchFamily="2" charset="2"/>
              <a:buChar char="Ø"/>
            </a:pPr>
            <a:r>
              <a:rPr lang="fr-BE" sz="2400" b="1" dirty="0"/>
              <a:t>5. La valeur accordée aux études est relative et en concurrence avec leur vie sociale, affective, les loisirs et le travail.</a:t>
            </a:r>
          </a:p>
          <a:p>
            <a:pPr marL="342900" indent="-342900">
              <a:buFont typeface="Wingdings" panose="05000000000000000000" pitchFamily="2" charset="2"/>
              <a:buChar char="Ø"/>
            </a:pPr>
            <a:endParaRPr lang="fr-BE" sz="2400" b="1" dirty="0"/>
          </a:p>
          <a:p>
            <a:pPr marL="342900" indent="-342900">
              <a:buFont typeface="Wingdings" panose="05000000000000000000" pitchFamily="2" charset="2"/>
              <a:buChar char="Ø"/>
            </a:pPr>
            <a:r>
              <a:rPr lang="fr-BE" sz="2400" b="1" dirty="0"/>
              <a:t>6. Ils ont difficile de se projeter dans un avenir incertain.</a:t>
            </a:r>
          </a:p>
          <a:p>
            <a:pPr marL="342900" indent="-342900">
              <a:buFont typeface="Wingdings" panose="05000000000000000000" pitchFamily="2" charset="2"/>
              <a:buChar char="Ø"/>
            </a:pPr>
            <a:endParaRPr lang="fr-BE" sz="2400" b="1" dirty="0"/>
          </a:p>
          <a:p>
            <a:pPr marL="342900" indent="-342900">
              <a:buFont typeface="Wingdings" panose="05000000000000000000" pitchFamily="2" charset="2"/>
              <a:buChar char="Ø"/>
            </a:pPr>
            <a:r>
              <a:rPr lang="fr-BE" sz="2400" b="1" dirty="0"/>
              <a:t>7. Il se voient dans le présent et sont à la recherche de sens et d’utilité.</a:t>
            </a:r>
          </a:p>
          <a:p>
            <a:pPr marL="342900" indent="-342900">
              <a:buFont typeface="Wingdings" panose="05000000000000000000" pitchFamily="2" charset="2"/>
              <a:buChar char="Ø"/>
            </a:pPr>
            <a:endParaRPr lang="fr-BE" sz="2400" b="1" dirty="0"/>
          </a:p>
          <a:p>
            <a:pPr marL="342900" indent="-342900">
              <a:buFont typeface="Wingdings" panose="05000000000000000000" pitchFamily="2" charset="2"/>
              <a:buChar char="Ø"/>
            </a:pPr>
            <a:r>
              <a:rPr lang="fr-BE" sz="2400" b="1" dirty="0"/>
              <a:t>8. Ils s’affirment et prennent plus de distance par rapport aux adultes.</a:t>
            </a:r>
          </a:p>
          <a:p>
            <a:pPr marL="342900" indent="-342900">
              <a:buFont typeface="Wingdings" panose="05000000000000000000" pitchFamily="2" charset="2"/>
              <a:buChar char="Ø"/>
            </a:pPr>
            <a:endParaRPr lang="fr-BE" sz="2400" b="1" dirty="0"/>
          </a:p>
        </p:txBody>
      </p:sp>
    </p:spTree>
    <p:extLst>
      <p:ext uri="{BB962C8B-B14F-4D97-AF65-F5344CB8AC3E}">
        <p14:creationId xmlns:p14="http://schemas.microsoft.com/office/powerpoint/2010/main" val="420811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B59FF-D7C6-334D-E2F6-DCFF9F042897}"/>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A8CFA314-ADF2-0C9C-2B53-803DFC5415A4}"/>
              </a:ext>
            </a:extLst>
          </p:cNvPr>
          <p:cNvSpPr txBox="1"/>
          <p:nvPr/>
        </p:nvSpPr>
        <p:spPr>
          <a:xfrm>
            <a:off x="917121" y="1110343"/>
            <a:ext cx="10357757" cy="3416320"/>
          </a:xfrm>
          <a:prstGeom prst="rect">
            <a:avLst/>
          </a:prstGeom>
          <a:noFill/>
        </p:spPr>
        <p:txBody>
          <a:bodyPr wrap="square" rtlCol="0">
            <a:spAutoFit/>
          </a:bodyPr>
          <a:lstStyle/>
          <a:p>
            <a:pPr marL="342900" indent="-342900">
              <a:buFont typeface="Wingdings" panose="05000000000000000000" pitchFamily="2" charset="2"/>
              <a:buChar char="Ø"/>
            </a:pPr>
            <a:r>
              <a:rPr lang="fr-BE" sz="2400" b="1" dirty="0"/>
              <a:t>9. Leurs valeurs sont un mélange parfois hétérogène et contradictoire de valeurs nouvelles et de valeurs traditionnelles.</a:t>
            </a:r>
          </a:p>
          <a:p>
            <a:endParaRPr lang="fr-BE" sz="2400" b="1" dirty="0"/>
          </a:p>
          <a:p>
            <a:pPr marL="342900" indent="-342900">
              <a:buFont typeface="Wingdings" panose="05000000000000000000" pitchFamily="2" charset="2"/>
              <a:buChar char="Ø"/>
            </a:pPr>
            <a:r>
              <a:rPr lang="fr-BE" sz="2400" b="1" dirty="0"/>
              <a:t>1O. Ils ont des habitudes de vie différentes (sommeil, jeux vidéo, alcool, tabac, drogues).</a:t>
            </a:r>
          </a:p>
          <a:p>
            <a:pPr marL="342900" indent="-342900">
              <a:buFont typeface="Wingdings" panose="05000000000000000000" pitchFamily="2" charset="2"/>
              <a:buChar char="Ø"/>
            </a:pPr>
            <a:endParaRPr lang="fr-BE" sz="2400" b="1" dirty="0"/>
          </a:p>
          <a:p>
            <a:pPr marL="342900" indent="-342900">
              <a:buFont typeface="Wingdings" panose="05000000000000000000" pitchFamily="2" charset="2"/>
              <a:buChar char="Ø"/>
            </a:pPr>
            <a:endParaRPr lang="fr-BE" sz="2400" b="1" dirty="0"/>
          </a:p>
          <a:p>
            <a:endParaRPr lang="fr-BE" sz="2400" b="1" dirty="0"/>
          </a:p>
          <a:p>
            <a:pPr marL="342900" indent="-342900">
              <a:buFont typeface="Wingdings" panose="05000000000000000000" pitchFamily="2" charset="2"/>
              <a:buChar char="Ø"/>
            </a:pPr>
            <a:endParaRPr lang="fr-BE" sz="2400" b="1" dirty="0"/>
          </a:p>
        </p:txBody>
      </p:sp>
    </p:spTree>
    <p:extLst>
      <p:ext uri="{BB962C8B-B14F-4D97-AF65-F5344CB8AC3E}">
        <p14:creationId xmlns:p14="http://schemas.microsoft.com/office/powerpoint/2010/main" val="16344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CA7648-AA0F-E86E-43B7-DF85FCFFA1AE}"/>
              </a:ext>
            </a:extLst>
          </p:cNvPr>
          <p:cNvSpPr>
            <a:spLocks noGrp="1"/>
          </p:cNvSpPr>
          <p:nvPr>
            <p:ph type="title"/>
          </p:nvPr>
        </p:nvSpPr>
        <p:spPr>
          <a:xfrm>
            <a:off x="720000" y="535020"/>
            <a:ext cx="10728322" cy="1221039"/>
          </a:xfrm>
        </p:spPr>
        <p:txBody>
          <a:bodyPr/>
          <a:lstStyle/>
          <a:p>
            <a:r>
              <a:rPr lang="fr-FR" dirty="0"/>
              <a:t>L’usage des écrans</a:t>
            </a:r>
            <a:endParaRPr lang="fr-BE" dirty="0"/>
          </a:p>
        </p:txBody>
      </p:sp>
      <p:sp>
        <p:nvSpPr>
          <p:cNvPr id="4" name="ZoneTexte 3">
            <a:extLst>
              <a:ext uri="{FF2B5EF4-FFF2-40B4-BE49-F238E27FC236}">
                <a16:creationId xmlns:a16="http://schemas.microsoft.com/office/drawing/2014/main" id="{53DD877B-4896-4603-367E-0FF72CCE80E9}"/>
              </a:ext>
            </a:extLst>
          </p:cNvPr>
          <p:cNvSpPr txBox="1"/>
          <p:nvPr/>
        </p:nvSpPr>
        <p:spPr>
          <a:xfrm>
            <a:off x="720000" y="1303507"/>
            <a:ext cx="10131845" cy="5246436"/>
          </a:xfrm>
          <a:prstGeom prst="rect">
            <a:avLst/>
          </a:prstGeom>
          <a:noFill/>
        </p:spPr>
        <p:txBody>
          <a:bodyPr wrap="square">
            <a:spAutoFit/>
          </a:bodyPr>
          <a:lstStyle/>
          <a:p>
            <a:pPr>
              <a:lnSpc>
                <a:spcPct val="107000"/>
              </a:lnSpc>
              <a:spcAft>
                <a:spcPts val="800"/>
              </a:spcAft>
            </a:pPr>
            <a:r>
              <a:rPr lang="fr-BE" sz="2400" u="sng" kern="100" dirty="0">
                <a:effectLst/>
                <a:latin typeface="Aptos" panose="020B0004020202020204" pitchFamily="34" charset="0"/>
                <a:ea typeface="Aptos" panose="020B0004020202020204" pitchFamily="34" charset="0"/>
                <a:cs typeface="Times New Roman" panose="02020603050405020304" pitchFamily="18" charset="0"/>
              </a:rPr>
              <a:t>Données de recherches sur le temps passé devant un écran par les enfants</a:t>
            </a:r>
          </a:p>
          <a:p>
            <a:pPr>
              <a:lnSpc>
                <a:spcPct val="107000"/>
              </a:lnSpc>
              <a:spcAft>
                <a:spcPts val="800"/>
              </a:spcAft>
            </a:pPr>
            <a:r>
              <a:rPr lang="fr-BE" sz="2400" u="sng" kern="100" dirty="0">
                <a:effectLst/>
                <a:latin typeface="Aptos" panose="020B0004020202020204" pitchFamily="34" charset="0"/>
                <a:ea typeface="Aptos" panose="020B0004020202020204" pitchFamily="34" charset="0"/>
                <a:cs typeface="Times New Roman" panose="02020603050405020304" pitchFamily="18" charset="0"/>
              </a:rPr>
              <a:t>Constats</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 utilisation des écrans dès l’âge de 6 mois!</a:t>
            </a:r>
          </a:p>
          <a:p>
            <a:pPr>
              <a:lnSpc>
                <a:spcPct val="107000"/>
              </a:lnSpc>
              <a:spcAft>
                <a:spcPts val="800"/>
              </a:spcAft>
            </a:pPr>
            <a:r>
              <a:rPr lang="fr-BE" sz="2400" kern="100" dirty="0">
                <a:latin typeface="Aptos" panose="020B0004020202020204" pitchFamily="34" charset="0"/>
                <a:ea typeface="Aptos" panose="020B0004020202020204" pitchFamily="34" charset="0"/>
                <a:cs typeface="Times New Roman" panose="02020603050405020304" pitchFamily="18" charset="0"/>
              </a:rPr>
              <a:t>Enfants – de 2 ans  -&gt; risque 6 X plus élevé retard langage, or prédiction importante entre les compétences langagières à 6 ans et la réussite scolaire.</a:t>
            </a: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2400" kern="100" dirty="0">
                <a:latin typeface="Aptos" panose="020B0004020202020204" pitchFamily="34" charset="0"/>
                <a:ea typeface="Aptos" panose="020B0004020202020204" pitchFamily="34" charset="0"/>
                <a:cs typeface="Times New Roman" panose="02020603050405020304" pitchFamily="18" charset="0"/>
              </a:rPr>
              <a:t>   Possession d’un GSM </a:t>
            </a:r>
            <a:r>
              <a:rPr lang="fr-BE" sz="2400" b="1" kern="100" dirty="0">
                <a:latin typeface="Aptos" panose="020B0004020202020204" pitchFamily="34" charset="0"/>
                <a:ea typeface="Aptos" panose="020B0004020202020204" pitchFamily="34" charset="0"/>
                <a:cs typeface="Times New Roman" panose="02020603050405020304" pitchFamily="18" charset="0"/>
              </a:rPr>
              <a:t>20% 3-4 ans</a:t>
            </a:r>
            <a:r>
              <a:rPr lang="fr-BE" sz="2400" kern="100" dirty="0">
                <a:latin typeface="Aptos" panose="020B0004020202020204" pitchFamily="34" charset="0"/>
                <a:ea typeface="Aptos" panose="020B0004020202020204" pitchFamily="34" charset="0"/>
                <a:cs typeface="Times New Roman" panose="02020603050405020304" pitchFamily="18" charset="0"/>
              </a:rPr>
              <a:t>                 </a:t>
            </a:r>
            <a:r>
              <a:rPr lang="fr-BE" sz="2400" b="1" kern="100" dirty="0">
                <a:latin typeface="Aptos" panose="020B0004020202020204" pitchFamily="34" charset="0"/>
                <a:ea typeface="Aptos" panose="020B0004020202020204" pitchFamily="34" charset="0"/>
                <a:cs typeface="Times New Roman" panose="02020603050405020304" pitchFamily="18" charset="0"/>
              </a:rPr>
              <a:t>25%   8 ans</a:t>
            </a:r>
            <a:r>
              <a:rPr lang="fr-BE" sz="2400" kern="100" dirty="0">
                <a:latin typeface="Aptos" panose="020B0004020202020204" pitchFamily="34" charset="0"/>
                <a:ea typeface="Aptos" panose="020B0004020202020204" pitchFamily="34" charset="0"/>
                <a:cs typeface="Times New Roman" panose="02020603050405020304" pitchFamily="18" charset="0"/>
              </a:rPr>
              <a:t>             </a:t>
            </a:r>
            <a:r>
              <a:rPr lang="fr-BE" sz="2400" b="1" kern="100" dirty="0">
                <a:latin typeface="Aptos" panose="020B0004020202020204" pitchFamily="34" charset="0"/>
                <a:ea typeface="Aptos" panose="020B0004020202020204" pitchFamily="34" charset="0"/>
                <a:cs typeface="Times New Roman" panose="02020603050405020304" pitchFamily="18" charset="0"/>
              </a:rPr>
              <a:t>100%  12 ans</a:t>
            </a:r>
            <a:endParaRPr lang="fr-BE" sz="24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fr-BE" sz="2400" u="sng"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BE" sz="2400" kern="100" dirty="0">
                <a:latin typeface="Aptos" panose="020B0004020202020204" pitchFamily="34" charset="0"/>
                <a:ea typeface="Aptos" panose="020B0004020202020204" pitchFamily="34" charset="0"/>
                <a:cs typeface="Times New Roman" panose="02020603050405020304" pitchFamily="18" charset="0"/>
              </a:rPr>
              <a:t>Exposition 1-2 ans </a:t>
            </a:r>
            <a:r>
              <a:rPr lang="fr-BE" sz="2400" b="1" kern="100" dirty="0">
                <a:latin typeface="Aptos" panose="020B0004020202020204" pitchFamily="34" charset="0"/>
                <a:ea typeface="Aptos" panose="020B0004020202020204" pitchFamily="34" charset="0"/>
                <a:cs typeface="Times New Roman" panose="02020603050405020304" pitchFamily="18" charset="0"/>
              </a:rPr>
              <a:t>2h/j </a:t>
            </a:r>
            <a:r>
              <a:rPr lang="fr-BE" sz="2400" kern="100" dirty="0">
                <a:latin typeface="Aptos" panose="020B0004020202020204" pitchFamily="34" charset="0"/>
                <a:ea typeface="Aptos" panose="020B0004020202020204" pitchFamily="34" charset="0"/>
                <a:cs typeface="Times New Roman" panose="02020603050405020304" pitchFamily="18" charset="0"/>
              </a:rPr>
              <a:t>       </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8-12 ans </a:t>
            </a:r>
            <a:r>
              <a:rPr lang="fr-BE" sz="2400" kern="100" dirty="0">
                <a:latin typeface="Aptos" panose="020B0004020202020204" pitchFamily="34" charset="0"/>
                <a:ea typeface="Aptos" panose="020B0004020202020204" pitchFamily="34" charset="0"/>
                <a:cs typeface="Times New Roman" panose="02020603050405020304" pitchFamily="18" charset="0"/>
              </a:rPr>
              <a:t>:</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 </a:t>
            </a:r>
            <a:r>
              <a:rPr lang="fr-BE" sz="2400" b="1" kern="100" dirty="0">
                <a:effectLst/>
                <a:latin typeface="Aptos" panose="020B0004020202020204" pitchFamily="34" charset="0"/>
                <a:ea typeface="Aptos" panose="020B0004020202020204" pitchFamily="34" charset="0"/>
                <a:cs typeface="Times New Roman" panose="02020603050405020304" pitchFamily="18" charset="0"/>
              </a:rPr>
              <a:t>5,5 h/j</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                12 – 18 ans: </a:t>
            </a:r>
            <a:r>
              <a:rPr lang="fr-BE" sz="2400" b="1" kern="100" dirty="0">
                <a:effectLst/>
                <a:latin typeface="Aptos" panose="020B0004020202020204" pitchFamily="34" charset="0"/>
                <a:ea typeface="Aptos" panose="020B0004020202020204" pitchFamily="34" charset="0"/>
                <a:cs typeface="Times New Roman" panose="02020603050405020304" pitchFamily="18" charset="0"/>
              </a:rPr>
              <a:t>8h/j</a:t>
            </a:r>
          </a:p>
          <a:p>
            <a:pPr algn="ctr">
              <a:lnSpc>
                <a:spcPct val="107000"/>
              </a:lnSpc>
              <a:spcAft>
                <a:spcPts val="800"/>
              </a:spcAft>
            </a:pPr>
            <a:endParaRPr lang="fr-BE" sz="2400" kern="100" dirty="0">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fr-BE" sz="2400" kern="100" dirty="0">
                <a:latin typeface="Aptos" panose="020B0004020202020204" pitchFamily="34" charset="0"/>
                <a:ea typeface="Aptos" panose="020B0004020202020204" pitchFamily="34" charset="0"/>
                <a:cs typeface="Times New Roman" panose="02020603050405020304" pitchFamily="18" charset="0"/>
              </a:rPr>
              <a:t>En </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2009, ados: moyenne de 9 h/</a:t>
            </a:r>
            <a:r>
              <a:rPr lang="fr-BE" sz="2400" kern="100" dirty="0" err="1">
                <a:effectLst/>
                <a:latin typeface="Aptos" panose="020B0004020202020204" pitchFamily="34" charset="0"/>
                <a:ea typeface="Aptos" panose="020B0004020202020204" pitchFamily="34" charset="0"/>
                <a:cs typeface="Times New Roman" panose="02020603050405020304" pitchFamily="18" charset="0"/>
              </a:rPr>
              <a:t>sem</a:t>
            </a:r>
            <a:endParaRPr lang="fr-BE" sz="2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fr-BE" sz="2400" kern="100" dirty="0">
                <a:latin typeface="Aptos" panose="020B0004020202020204" pitchFamily="34" charset="0"/>
                <a:ea typeface="Aptos" panose="020B0004020202020204" pitchFamily="34" charset="0"/>
                <a:cs typeface="Times New Roman" panose="02020603050405020304" pitchFamily="18" charset="0"/>
              </a:rPr>
              <a:t>D</a:t>
            </a:r>
            <a:r>
              <a:rPr lang="fr-BE" sz="2400" kern="100" dirty="0">
                <a:effectLst/>
                <a:latin typeface="Aptos" panose="020B0004020202020204" pitchFamily="34" charset="0"/>
                <a:ea typeface="Aptos" panose="020B0004020202020204" pitchFamily="34" charset="0"/>
                <a:cs typeface="Times New Roman" panose="02020603050405020304" pitchFamily="18" charset="0"/>
              </a:rPr>
              <a:t>épendance comportementale au smartphone : </a:t>
            </a:r>
            <a:r>
              <a:rPr lang="fr-BE" sz="2400" b="1" kern="100" dirty="0">
                <a:latin typeface="Aptos" panose="020B0004020202020204" pitchFamily="34" charset="0"/>
                <a:ea typeface="Aptos" panose="020B0004020202020204" pitchFamily="34" charset="0"/>
                <a:cs typeface="Times New Roman" panose="02020603050405020304" pitchFamily="18" charset="0"/>
              </a:rPr>
              <a:t>1 élève</a:t>
            </a:r>
            <a:r>
              <a:rPr lang="fr-BE" sz="2400" b="1" kern="100" dirty="0">
                <a:effectLst/>
                <a:latin typeface="Aptos" panose="020B0004020202020204" pitchFamily="34" charset="0"/>
                <a:ea typeface="Aptos" panose="020B0004020202020204" pitchFamily="34" charset="0"/>
                <a:cs typeface="Times New Roman" panose="02020603050405020304" pitchFamily="18" charset="0"/>
              </a:rPr>
              <a:t> sur 4 </a:t>
            </a:r>
          </a:p>
        </p:txBody>
      </p:sp>
      <p:cxnSp>
        <p:nvCxnSpPr>
          <p:cNvPr id="7" name="Connecteur droit avec flèche 6">
            <a:extLst>
              <a:ext uri="{FF2B5EF4-FFF2-40B4-BE49-F238E27FC236}">
                <a16:creationId xmlns:a16="http://schemas.microsoft.com/office/drawing/2014/main" id="{DFC7A272-9A04-811C-4B7C-6670C5B72E88}"/>
              </a:ext>
            </a:extLst>
          </p:cNvPr>
          <p:cNvCxnSpPr>
            <a:cxnSpLocks/>
          </p:cNvCxnSpPr>
          <p:nvPr/>
        </p:nvCxnSpPr>
        <p:spPr>
          <a:xfrm>
            <a:off x="817124" y="4302637"/>
            <a:ext cx="9854119" cy="0"/>
          </a:xfrm>
          <a:prstGeom prst="straightConnector1">
            <a:avLst/>
          </a:prstGeom>
          <a:ln w="41275">
            <a:solidFill>
              <a:srgbClr val="FFFF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932476"/>
      </p:ext>
    </p:extLst>
  </p:cSld>
  <p:clrMapOvr>
    <a:masterClrMapping/>
  </p:clrMapOvr>
</p:sld>
</file>

<file path=ppt/theme/theme1.xml><?xml version="1.0" encoding="utf-8"?>
<a:theme xmlns:a="http://schemas.openxmlformats.org/drawingml/2006/main" name="BlobVTI">
  <a:themeElements>
    <a:clrScheme name="AnalogousFromDarkSeedLeftStep">
      <a:dk1>
        <a:srgbClr val="000000"/>
      </a:dk1>
      <a:lt1>
        <a:srgbClr val="FFFFFF"/>
      </a:lt1>
      <a:dk2>
        <a:srgbClr val="1C2B32"/>
      </a:dk2>
      <a:lt2>
        <a:srgbClr val="E2E8E2"/>
      </a:lt2>
      <a:accent1>
        <a:srgbClr val="D838D6"/>
      </a:accent1>
      <a:accent2>
        <a:srgbClr val="8526C6"/>
      </a:accent2>
      <a:accent3>
        <a:srgbClr val="5538D8"/>
      </a:accent3>
      <a:accent4>
        <a:srgbClr val="264CC6"/>
      </a:accent4>
      <a:accent5>
        <a:srgbClr val="38A1D8"/>
      </a:accent5>
      <a:accent6>
        <a:srgbClr val="23B6AC"/>
      </a:accent6>
      <a:hlink>
        <a:srgbClr val="3F7DBF"/>
      </a:hlink>
      <a:folHlink>
        <a:srgbClr val="7F7F7F"/>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10330</TotalTime>
  <Words>2878</Words>
  <Application>Microsoft Office PowerPoint</Application>
  <PresentationFormat>Grand écran</PresentationFormat>
  <Paragraphs>311</Paragraphs>
  <Slides>51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51</vt:i4>
      </vt:variant>
    </vt:vector>
  </HeadingPairs>
  <TitlesOfParts>
    <vt:vector size="59" baseType="lpstr">
      <vt:lpstr>Aptos</vt:lpstr>
      <vt:lpstr>Arial</vt:lpstr>
      <vt:lpstr>Calibri</vt:lpstr>
      <vt:lpstr>Sagona Book</vt:lpstr>
      <vt:lpstr>The Hand Extrablack</vt:lpstr>
      <vt:lpstr>var(--headline-family, var(--h1-family))</vt:lpstr>
      <vt:lpstr>Wingdings</vt:lpstr>
      <vt:lpstr>BlobVTI</vt:lpstr>
      <vt:lpstr>"Apprendre à apprendre"</vt:lpstr>
      <vt:lpstr>Aude VERSCHUEREN  Enseignante depuis 2003  Niveaux: Instit maternelle à la promotion sociale  Disciplines: Ang-Néerl, Sciences DI, Chimie au DS, un peu d’Histoire et de Géo, un soupçon d’Informatique et de cours Artistiques…</vt:lpstr>
      <vt:lpstr>Présentation - Mise en exergue de différentes conceptions de l’apprentissage chez nos apprenants : une conception empirique (basée sur l’observation et l’expérience de terrain) et une conception scientifique (corrélations et modèles validés via les méta-analyses et les dernières recherches en neurosciences).  - Dans un premier temps, la conception empirique est envisagée à travers les notions liées aux différents processus d’apprentissage (Qu’est-ce qu’apprendre?). Les concepts du conflit socio-cognitif, de l’apprentissage coopératif ou encore de la dynamique motivationnelle seront abordés à travers la théorie et à partir d’étude de cas. </vt:lpstr>
      <vt:lpstr>Présentation - Dans un second temps, les participants seront invités à découvrir l’apport des neurosciences dans la transmission des savoirs vers les apprenants. Sans nier ou déprécier les compétences acquises par l'expérience sur le terrain, de nombreux professeurs reconnaissent que les neurosciences nous font passer des concepts expérientiels aux concepts scientifiques de l'apprentissage. L'avantage de cette approche est cependant de relire et d'éclairer chaque processus d'apprentissage en s'éloignant des expressions et des pratiques professionnelles. </vt:lpstr>
      <vt:lpstr>Présentation PowerPoint</vt:lpstr>
      <vt:lpstr>Présentation PowerPoint</vt:lpstr>
      <vt:lpstr>Présentation PowerPoint</vt:lpstr>
      <vt:lpstr>Présentation PowerPoint</vt:lpstr>
      <vt:lpstr>L’usage des écrans</vt:lpstr>
      <vt:lpstr>L’usage des écrans: bienfaits ou méfaits?</vt:lpstr>
      <vt:lpstr>Qu’est-ce qu’apprendre?  Apprendre, c’est créer des connexions entre les neurones existants et consolider ces connexions pour pouvoir retrouver les informations au moment opportun.  C’est adapter ou modifier ses représentations si elles sont erronées ou si elles ne fonctionnent plus dans un modèle ou pour résoudre un problème. </vt:lpstr>
      <vt:lpstr>Présentation PowerPoint</vt:lpstr>
      <vt:lpstr>Un cerveau, c’est  100 milliards  de neurones qui pulsent!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évaluation motivante est une évaluation qui est centrée sur les progrès de l’élève, sur ce qui a été appris, moins sur les « performances » de chacun.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Du point de vue de l’apprenant</vt:lpstr>
      <vt:lpstr>Du point de vue de l’apprenant</vt:lpstr>
      <vt:lpstr>Du point de vue de l’apprenant</vt:lpstr>
      <vt:lpstr>Du point de vue de l’apprenant</vt:lpstr>
      <vt:lpstr>Présentation PowerPoint</vt:lpstr>
      <vt:lpstr>Présentation PowerPoint</vt:lpstr>
      <vt:lpstr>Présentation PowerPoint</vt:lpstr>
      <vt:lpstr>Présentation PowerPoint</vt:lpstr>
      <vt:lpstr>Obstacles communs au bon fonctionnement de la mémoire pour apprendre</vt:lpstr>
      <vt:lpstr>Présentation PowerPoint</vt:lpstr>
      <vt:lpstr>Dans une perspective de prévention, d’action et de remédiation, il est possible, en tant qu’enseignant, d’intervenir sur certaines de ces variables.</vt:lpstr>
      <vt:lpstr>Présentation PowerPoint</vt:lpstr>
      <vt:lpstr>L’évaluation comme outil métacognitif: un exemple pour l’élève</vt:lpstr>
      <vt:lpstr>Profil stratégique de l’élève qui réussit:     quelles stratégies enseignez-vous à vos élèves dans vos cours?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Coordination ACACIA</dc:creator>
  <cp:lastModifiedBy>Alain Dumesnil</cp:lastModifiedBy>
  <cp:revision>29</cp:revision>
  <dcterms:created xsi:type="dcterms:W3CDTF">2025-01-12T20:41:13Z</dcterms:created>
  <dcterms:modified xsi:type="dcterms:W3CDTF">2026-01-28T20:33:41Z</dcterms:modified>
</cp:coreProperties>
</file>