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31" r:id="rId3"/>
    <p:sldId id="321" r:id="rId4"/>
    <p:sldId id="322" r:id="rId5"/>
    <p:sldId id="323" r:id="rId6"/>
    <p:sldId id="324" r:id="rId7"/>
    <p:sldId id="257" r:id="rId8"/>
    <p:sldId id="258" r:id="rId9"/>
    <p:sldId id="259" r:id="rId10"/>
    <p:sldId id="282" r:id="rId11"/>
    <p:sldId id="307" r:id="rId12"/>
    <p:sldId id="260" r:id="rId13"/>
    <p:sldId id="276" r:id="rId14"/>
    <p:sldId id="314" r:id="rId15"/>
    <p:sldId id="311" r:id="rId16"/>
    <p:sldId id="310" r:id="rId17"/>
    <p:sldId id="312" r:id="rId18"/>
    <p:sldId id="313" r:id="rId19"/>
    <p:sldId id="318" r:id="rId20"/>
    <p:sldId id="315" r:id="rId21"/>
    <p:sldId id="277" r:id="rId22"/>
    <p:sldId id="284" r:id="rId23"/>
    <p:sldId id="283" r:id="rId24"/>
    <p:sldId id="285" r:id="rId25"/>
    <p:sldId id="286" r:id="rId26"/>
    <p:sldId id="287" r:id="rId27"/>
    <p:sldId id="281" r:id="rId28"/>
    <p:sldId id="278" r:id="rId29"/>
    <p:sldId id="317" r:id="rId30"/>
    <p:sldId id="280" r:id="rId31"/>
    <p:sldId id="279" r:id="rId32"/>
    <p:sldId id="319" r:id="rId33"/>
    <p:sldId id="308" r:id="rId34"/>
    <p:sldId id="309" r:id="rId35"/>
  </p:sldIdLst>
  <p:sldSz cx="12192000" cy="6858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04D15-FB61-4C9A-B9AD-CA29391EF38F}" v="3" dt="2025-03-20T12:02:0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rdination ACACIA" userId="80559f9a-de99-4cb2-831b-603cb904ccd3" providerId="ADAL" clId="{A1A04D15-FB61-4C9A-B9AD-CA29391EF38F}"/>
    <pc:docChg chg="custSel addSld modSld">
      <pc:chgData name="Coordination ACACIA" userId="80559f9a-de99-4cb2-831b-603cb904ccd3" providerId="ADAL" clId="{A1A04D15-FB61-4C9A-B9AD-CA29391EF38F}" dt="2025-03-20T13:50:54.321" v="5" actId="20577"/>
      <pc:docMkLst>
        <pc:docMk/>
      </pc:docMkLst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4179476890" sldId="257"/>
        </pc:sldMkLst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17867950" sldId="258"/>
        </pc:sldMkLst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1206190283" sldId="259"/>
        </pc:sldMkLst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2756833797" sldId="260"/>
        </pc:sldMkLst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1922479891" sldId="282"/>
        </pc:sldMkLst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3231950013" sldId="307"/>
        </pc:sldMkLst>
      </pc:sldChg>
      <pc:sldChg chg="add">
        <pc:chgData name="Coordination ACACIA" userId="80559f9a-de99-4cb2-831b-603cb904ccd3" providerId="ADAL" clId="{A1A04D15-FB61-4C9A-B9AD-CA29391EF38F}" dt="2025-03-20T12:02:05.234" v="3"/>
        <pc:sldMkLst>
          <pc:docMk/>
          <pc:sldMk cId="0" sldId="308"/>
        </pc:sldMkLst>
      </pc:sldChg>
      <pc:sldChg chg="modSp add mod">
        <pc:chgData name="Coordination ACACIA" userId="80559f9a-de99-4cb2-831b-603cb904ccd3" providerId="ADAL" clId="{A1A04D15-FB61-4C9A-B9AD-CA29391EF38F}" dt="2025-03-20T12:02:05.326" v="4" actId="27636"/>
        <pc:sldMkLst>
          <pc:docMk/>
          <pc:sldMk cId="0" sldId="309"/>
        </pc:sldMkLst>
        <pc:spChg chg="mod">
          <ac:chgData name="Coordination ACACIA" userId="80559f9a-de99-4cb2-831b-603cb904ccd3" providerId="ADAL" clId="{A1A04D15-FB61-4C9A-B9AD-CA29391EF38F}" dt="2025-03-20T12:02:05.326" v="4" actId="27636"/>
          <ac:spMkLst>
            <pc:docMk/>
            <pc:sldMk cId="0" sldId="309"/>
            <ac:spMk id="3" creationId="{00000000-0000-0000-0000-000000000000}"/>
          </ac:spMkLst>
        </pc:spChg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2942473236" sldId="320"/>
        </pc:sldMkLst>
      </pc:sldChg>
      <pc:sldChg chg="modSp add mod">
        <pc:chgData name="Coordination ACACIA" userId="80559f9a-de99-4cb2-831b-603cb904ccd3" providerId="ADAL" clId="{A1A04D15-FB61-4C9A-B9AD-CA29391EF38F}" dt="2025-03-20T11:53:53.550" v="1" actId="14100"/>
        <pc:sldMkLst>
          <pc:docMk/>
          <pc:sldMk cId="3664991284" sldId="321"/>
        </pc:sldMkLst>
        <pc:picChg chg="mod">
          <ac:chgData name="Coordination ACACIA" userId="80559f9a-de99-4cb2-831b-603cb904ccd3" providerId="ADAL" clId="{A1A04D15-FB61-4C9A-B9AD-CA29391EF38F}" dt="2025-03-20T11:53:53.550" v="1" actId="14100"/>
          <ac:picMkLst>
            <pc:docMk/>
            <pc:sldMk cId="3664991284" sldId="321"/>
            <ac:picMk id="1026" creationId="{00000000-0000-0000-0000-000000000000}"/>
          </ac:picMkLst>
        </pc:picChg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1267489894" sldId="322"/>
        </pc:sldMkLst>
      </pc:sldChg>
      <pc:sldChg chg="add">
        <pc:chgData name="Coordination ACACIA" userId="80559f9a-de99-4cb2-831b-603cb904ccd3" providerId="ADAL" clId="{A1A04D15-FB61-4C9A-B9AD-CA29391EF38F}" dt="2025-03-20T11:53:37.311" v="0"/>
        <pc:sldMkLst>
          <pc:docMk/>
          <pc:sldMk cId="1402160115" sldId="323"/>
        </pc:sldMkLst>
      </pc:sldChg>
      <pc:sldChg chg="modSp add mod">
        <pc:chgData name="Coordination ACACIA" userId="80559f9a-de99-4cb2-831b-603cb904ccd3" providerId="ADAL" clId="{A1A04D15-FB61-4C9A-B9AD-CA29391EF38F}" dt="2025-03-20T13:50:54.321" v="5" actId="20577"/>
        <pc:sldMkLst>
          <pc:docMk/>
          <pc:sldMk cId="490226432" sldId="324"/>
        </pc:sldMkLst>
        <pc:spChg chg="mod">
          <ac:chgData name="Coordination ACACIA" userId="80559f9a-de99-4cb2-831b-603cb904ccd3" providerId="ADAL" clId="{A1A04D15-FB61-4C9A-B9AD-CA29391EF38F}" dt="2025-03-20T13:50:54.321" v="5" actId="20577"/>
          <ac:spMkLst>
            <pc:docMk/>
            <pc:sldMk cId="490226432" sldId="324"/>
            <ac:spMk id="3" creationId="{00000000-0000-0000-0000-000000000000}"/>
          </ac:spMkLst>
        </pc:spChg>
      </pc:sldChg>
      <pc:sldChg chg="add">
        <pc:chgData name="Coordination ACACIA" userId="80559f9a-de99-4cb2-831b-603cb904ccd3" providerId="ADAL" clId="{A1A04D15-FB61-4C9A-B9AD-CA29391EF38F}" dt="2025-03-20T11:56:16.913" v="2"/>
        <pc:sldMkLst>
          <pc:docMk/>
          <pc:sldMk cId="0" sldId="33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92FE6-FDA2-ECA7-0D01-BA2E12D58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C1BC8E-0B55-E891-7069-B5EAA4F94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17401D-B9F9-ED06-4974-3DD1F259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C03CB3-230F-0A4C-8F22-43C4A89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1214B-2572-B898-31BE-7FBA1D11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755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F5304-FA83-961D-C2AE-5B3DFA3B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0E45B-1B59-AE83-21A4-968BF483A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720F1-86A2-A99C-77FA-34EA64C7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9BD0A-BFE3-223D-78DD-EE5C0E90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65C1C2-5321-1A16-0508-791A174D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012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AD4BBF-C3A3-256A-9414-B088DCF64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03A317-AA96-2940-B9EF-1566418BD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6478E-D91A-2661-A704-27C19D8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A7204-7C4B-BA82-6057-0A3B5A03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08429-F832-C42A-D714-091009FA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946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BDD3E-C402-4689-805E-E29E091A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EF206-C1B2-1DE3-6528-6B8E715A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5EE2F-75FB-41B0-7504-C5845698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6CBA4-D2C9-59E4-6F4C-8E82CFCF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38AFF-C36B-1ED1-B7CA-B46C985F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996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FA570-A058-5160-F674-FFCFC3B4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9FFBC-58F7-C9E1-725B-5EF13643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2BB682-BF1C-9A9D-D9D0-57E4DCC4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EB293-C8C6-F51B-8798-B497940D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9FC4E-2ECC-927D-5571-CFF51716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96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A6F18-453A-8920-A0DE-9A23642F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7B428-FCDB-4E7F-222B-BCE2A9922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39EC9-50EA-6FBD-4711-A26131381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A99F38-47E5-EB13-BBF3-CFED6743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C712AD-39D5-205B-04F4-D99AB236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452A9C-925A-FD1C-FAB3-654168A7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99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05311-C2D7-BC03-9D99-F8373B9C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A3606-DB13-7FC1-71CE-E2BAA6CB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20EB9A-11C0-6FA5-57FE-A85FA8C47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A78554-06C0-B4D8-431A-45655F894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8958E5-5CBC-13D3-B483-C30324C8B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C441A3-6423-2F05-F152-D0145139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112250-B924-7E6E-4099-01BE47EC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3D5AB2-5801-CB3A-5AC2-82252A18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2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8E027-270F-FF44-86C1-C00DCADD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F0CF75-84BB-2637-4664-1F8902E1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7B4E1-25F2-4488-70AE-86AC03AF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EE5CB2-74FF-8F7A-0118-8DAC1686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23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908AAC-28AF-C1D4-D9E8-6EE8A18B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627812-2801-D574-F31A-CF78B133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09CED3-515B-5C08-13FA-6A1BBC8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25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E6644-0AD2-F180-33DB-5223CDC1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D968D-5805-648D-46B7-6AF2F813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0A0762-5DC1-A972-6311-6AD5ADE6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DFEE71-17C2-7471-54AA-8C206C16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FECBD-8C15-7D8F-F998-7C5E1923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57D3-FDD4-CEF2-E581-605FC9E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973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DA34-7459-40F3-6D4C-161D8585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A2942F-1F0A-E4B5-9710-9072DF252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6E627C-DFD6-8339-BA28-94E6CD47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85918-4A7C-1710-1F6B-43D14CB6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C14E04-2D8E-925D-6B0B-DF32D1FD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04DD33-DE8B-8793-8506-D2ADB615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44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0E8A4B-83A9-4402-2B4F-ADB360D1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0C262-0D68-8EDD-524C-DA6FF18A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45E4FD-FBD1-0364-4EC6-2C840B27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26511-303C-4720-8019-0A01BE5B27EE}" type="datetimeFigureOut">
              <a:rPr lang="fr-BE" smtClean="0"/>
              <a:t>20-03-25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CE93D-1CBD-97FF-4023-970E55ED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B04B9-9FDE-B97F-89AF-022EF3BAE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C51AE-3AB3-46D8-ADB9-0BFE41CB67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72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m.ulg.ac.be/StyleApprent/StyleApprent_CG/media/isalem.htm" TargetMode="External"/><Relationship Id="rId3" Type="http://schemas.openxmlformats.org/officeDocument/2006/relationships/hyperlink" Target="http://www.sciencedirect.com/" TargetMode="External"/><Relationship Id="rId7" Type="http://schemas.openxmlformats.org/officeDocument/2006/relationships/hyperlink" Target="http://www.deboecksuperieur.com/" TargetMode="External"/><Relationship Id="rId2" Type="http://schemas.openxmlformats.org/officeDocument/2006/relationships/hyperlink" Target="http://hyxy.nankai.edu.cn/jingpinke/buchongyuedu/learning%20strategies%20by%20Oxfor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itions-retz.com/" TargetMode="External"/><Relationship Id="rId5" Type="http://schemas.openxmlformats.org/officeDocument/2006/relationships/hyperlink" Target="http://www.tesl-ej.org/wordpress/issues/volume7/ej26/ej26a5/?em_x=22" TargetMode="External"/><Relationship Id="rId4" Type="http://schemas.openxmlformats.org/officeDocument/2006/relationships/hyperlink" Target="http://ac.els-cdn.com/S187704281102948X/1-s2.0-S187704281102948X-main.pdf?_tid=c83184f2-9f89-11e6-a26f-00000aacb362&amp;acdnat=1477932660_5a1adbcc5133f7322cc73ffab1e9fa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tools.ncsu.edu/learningstyles/" TargetMode="External"/><Relationship Id="rId2" Type="http://schemas.openxmlformats.org/officeDocument/2006/relationships/hyperlink" Target="http://www.lem.ulg.ac.be/StyleApprent/StyleApprent_CG/media/isale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80606"/>
            <a:ext cx="10972800" cy="454555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BE" sz="2400" b="1" dirty="0">
                <a:solidFill>
                  <a:srgbClr val="002060"/>
                </a:solidFill>
              </a:rPr>
              <a:t>L’apprentissage, un processus très efficace dès la naissance </a:t>
            </a:r>
            <a:endParaRPr lang="fr-BE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BE" sz="2400" b="1" dirty="0">
                <a:solidFill>
                  <a:schemeClr val="accent5">
                    <a:lumMod val="50000"/>
                  </a:schemeClr>
                </a:solidFill>
              </a:rPr>
              <a:t>Apports des neurosciences</a:t>
            </a:r>
            <a:endParaRPr lang="fr-BE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2600" dirty="0">
                <a:solidFill>
                  <a:schemeClr val="accent5">
                    <a:lumMod val="50000"/>
                  </a:schemeClr>
                </a:solidFill>
              </a:rPr>
              <a:t>Un nourrisson établit des connexions à une vitesse fulgurante au fur et à mesure qu’il prend conscience de son environnement.</a:t>
            </a:r>
          </a:p>
          <a:p>
            <a:r>
              <a:rPr lang="fr-BE" sz="2600" dirty="0">
                <a:solidFill>
                  <a:schemeClr val="accent5">
                    <a:lumMod val="50000"/>
                  </a:schemeClr>
                </a:solidFill>
              </a:rPr>
              <a:t>Les neurones construisent beaucoup plus de liens dans le cerveau d’un enfant que dans celui d’une adulte. </a:t>
            </a:r>
          </a:p>
          <a:p>
            <a:r>
              <a:rPr lang="fr-BE" sz="2600" dirty="0">
                <a:solidFill>
                  <a:schemeClr val="accent5">
                    <a:lumMod val="50000"/>
                  </a:schemeClr>
                </a:solidFill>
              </a:rPr>
              <a:t>L’information pénètre par des « fenêtres » qui s’ouvrent et se ferment à divers moments du développement.</a:t>
            </a:r>
          </a:p>
          <a:p>
            <a:pPr>
              <a:buNone/>
            </a:pPr>
            <a:r>
              <a:rPr lang="fr-BE" sz="2600" dirty="0">
                <a:solidFill>
                  <a:schemeClr val="accent5">
                    <a:lumMod val="50000"/>
                  </a:schemeClr>
                </a:solidFill>
              </a:rPr>
              <a:t>D.A. Sousa, p24.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11586754" cy="14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Introduction à la métacognition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Qu’est-ce qu’apprendre?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3D4-0E38-46DE-B742-EE060BE8CED7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294247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002060"/>
                </a:solidFill>
              </a:rPr>
              <a:t>Les styles ou profil d’apprentissage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/>
          <a:srcRect t="9401"/>
          <a:stretch/>
        </p:blipFill>
        <p:spPr>
          <a:xfrm>
            <a:off x="266460" y="1854557"/>
            <a:ext cx="5703936" cy="46983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1000" y="1880316"/>
            <a:ext cx="4775277" cy="4672552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57B8-BBD3-4A0F-822E-C7C57FEEDA24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D7E1-6EC7-4750-8D63-B664AB27EBDF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192247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2060"/>
                </a:solidFill>
              </a:rPr>
              <a:t>Les styles ou profil d’apprentissage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0971" y="1558344"/>
            <a:ext cx="8980173" cy="4308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Visuel, Auditif, </a:t>
            </a:r>
            <a:r>
              <a:rPr lang="fr-FR" dirty="0" err="1"/>
              <a:t>Kynestésique</a:t>
            </a:r>
            <a:r>
              <a:rPr lang="fr-FR" dirty="0"/>
              <a:t>, Olfactif, Gustatif (VAKOG) -&gt; pensez aux célébrités qui excellent dans un domaine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 global ou analytique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séquentiels ou intuitifs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 tolérant ou intolérant à l’</a:t>
            </a:r>
            <a:r>
              <a:rPr lang="fr-FR" dirty="0" err="1"/>
              <a:t>ambiguité</a:t>
            </a:r>
            <a:r>
              <a:rPr lang="fr-FR" dirty="0"/>
              <a:t> (Ely 1989; Oxford and </a:t>
            </a:r>
            <a:r>
              <a:rPr lang="fr-FR" dirty="0" err="1"/>
              <a:t>Ehrman</a:t>
            </a:r>
            <a:r>
              <a:rPr lang="fr-FR" dirty="0"/>
              <a:t> 1995; Reid 1995a; Dreyer and Oxford 1996).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….. The </a:t>
            </a:r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on!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B903-4A28-4065-A224-59981D9797A3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323195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4229" y="167862"/>
            <a:ext cx="9596845" cy="121680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Les “intelligences </a:t>
            </a:r>
            <a:r>
              <a:rPr lang="en-US" sz="4000" b="1" dirty="0">
                <a:solidFill>
                  <a:srgbClr val="FF0000"/>
                </a:solidFill>
              </a:rPr>
              <a:t>multiples</a:t>
            </a:r>
            <a:r>
              <a:rPr lang="en-US" sz="3600" dirty="0">
                <a:solidFill>
                  <a:srgbClr val="002060"/>
                </a:solidFill>
              </a:rPr>
              <a:t>” </a:t>
            </a:r>
            <a:r>
              <a:rPr lang="en-US" sz="3600" dirty="0" err="1">
                <a:solidFill>
                  <a:srgbClr val="002060"/>
                </a:solidFill>
              </a:rPr>
              <a:t>d’Howard</a:t>
            </a:r>
            <a:r>
              <a:rPr lang="en-US" sz="3600" dirty="0">
                <a:solidFill>
                  <a:srgbClr val="002060"/>
                </a:solidFill>
              </a:rPr>
              <a:t> Gardner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https://howardgardner.com/multiple-intelligences/</a:t>
            </a:r>
            <a:endParaRPr lang="fr-BE" sz="18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fr-BE" dirty="0"/>
          </a:p>
          <a:p>
            <a:endParaRPr lang="fr-BE" sz="1800" dirty="0">
              <a:hlinkClick r:id="" action="ppaction://noaction"/>
            </a:endParaRPr>
          </a:p>
          <a:p>
            <a:endParaRPr lang="fr-BE" sz="1800" dirty="0">
              <a:hlinkClick r:id="" action="ppaction://noaction"/>
            </a:endParaRPr>
          </a:p>
        </p:txBody>
      </p:sp>
      <p:pic>
        <p:nvPicPr>
          <p:cNvPr id="7" name="Picture 2" descr="Résultat de recherche d'images pour &quot;pizza intelligences multiples gardner&quot;"/>
          <p:cNvPicPr>
            <a:picLocks noChangeAspect="1" noChangeArrowheads="1"/>
          </p:cNvPicPr>
          <p:nvPr/>
        </p:nvPicPr>
        <p:blipFill>
          <a:blip r:embed="rId2" cstate="print"/>
          <a:srcRect b="5742"/>
          <a:stretch>
            <a:fillRect/>
          </a:stretch>
        </p:blipFill>
        <p:spPr bwMode="auto">
          <a:xfrm>
            <a:off x="1689910" y="1332410"/>
            <a:ext cx="5801593" cy="509836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45" y="1081906"/>
            <a:ext cx="2678534" cy="2678534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EE71-D961-45EB-80FB-64F2B2CAADB1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42217" y="4362994"/>
            <a:ext cx="344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Sujet à des critiques de validité scientifique … (cf. </a:t>
            </a:r>
            <a:r>
              <a:rPr lang="fr-BE" dirty="0" err="1"/>
              <a:t>E.Sander</a:t>
            </a:r>
            <a:r>
              <a:rPr lang="fr-BE" dirty="0"/>
              <a:t>  et al., chapitre 4, p61, </a:t>
            </a:r>
            <a:r>
              <a:rPr lang="fr-BE" dirty="0" err="1"/>
              <a:t>opcit</a:t>
            </a:r>
            <a:r>
              <a:rPr lang="fr-BE" dirty="0"/>
              <a:t>)</a:t>
            </a:r>
          </a:p>
        </p:txBody>
      </p:sp>
      <p:pic>
        <p:nvPicPr>
          <p:cNvPr id="25602" name="Picture 2" descr="C:\Users\Asus\AppData\Local\Microsoft\Windows\Temporary Internet Files\Content.IE5\0U80PVVE\lightbulb-2486084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0302">
            <a:off x="285588" y="243127"/>
            <a:ext cx="1740610" cy="1946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83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BE" sz="3600" dirty="0"/>
              <a:t>La métacognition et l’importance de l’exercer dès l’entrée au DI</a:t>
            </a:r>
            <a:br>
              <a:rPr lang="fr-BE" sz="3600" dirty="0">
                <a:solidFill>
                  <a:srgbClr val="002060"/>
                </a:solidFill>
              </a:rPr>
            </a:br>
            <a:r>
              <a:rPr lang="fr-BE" sz="3600" dirty="0">
                <a:solidFill>
                  <a:srgbClr val="002060"/>
                </a:solidFill>
              </a:rPr>
              <a:t> Définitions </a:t>
            </a:r>
            <a:r>
              <a:rPr lang="fr-BE" sz="1800" dirty="0">
                <a:solidFill>
                  <a:srgbClr val="002060"/>
                </a:solidFill>
              </a:rPr>
              <a:t>1/20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7528" y="1988840"/>
            <a:ext cx="8363272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b="1" dirty="0"/>
              <a:t>Concept apparu dans les années 70</a:t>
            </a:r>
          </a:p>
          <a:p>
            <a:pPr algn="ctr">
              <a:buNone/>
            </a:pPr>
            <a:r>
              <a:rPr lang="tr-TR" sz="2000" dirty="0"/>
              <a:t>Rubin (1975), Stern (1975), Hosenfeld (1976), and Naiman et al. (1978)</a:t>
            </a:r>
            <a:endParaRPr lang="fr-BE" sz="2000" dirty="0"/>
          </a:p>
          <a:p>
            <a:pPr algn="ctr">
              <a:buNone/>
            </a:pPr>
            <a:endParaRPr lang="fr-BE" sz="2400" u="sng" dirty="0"/>
          </a:p>
          <a:p>
            <a:pPr algn="ctr">
              <a:buNone/>
            </a:pPr>
            <a:r>
              <a:rPr lang="fr-BE" sz="2400" u="sng" dirty="0"/>
              <a:t>Partant d’un constat</a:t>
            </a:r>
            <a:r>
              <a:rPr lang="fr-BE" sz="2400" dirty="0"/>
              <a:t>: les étudiants qui sont efficaces dans l’apprentissage d’une langue ont des façons (styles/stratégies) spécifiques de l’apprendre.</a:t>
            </a:r>
          </a:p>
          <a:p>
            <a:endParaRPr lang="fr-BE" sz="2400" dirty="0"/>
          </a:p>
          <a:p>
            <a:r>
              <a:rPr lang="fr-BE" sz="2400" dirty="0"/>
              <a:t>L’idée est donc d’</a:t>
            </a:r>
            <a:r>
              <a:rPr lang="fr-BE" sz="2400" b="1" dirty="0"/>
              <a:t>identifier</a:t>
            </a:r>
            <a:r>
              <a:rPr lang="fr-BE" sz="2400" dirty="0"/>
              <a:t>, de </a:t>
            </a:r>
            <a:r>
              <a:rPr lang="fr-BE" sz="2400" b="1" dirty="0"/>
              <a:t>répertorier</a:t>
            </a:r>
            <a:r>
              <a:rPr lang="fr-BE" sz="2400" dirty="0"/>
              <a:t>, d’</a:t>
            </a:r>
            <a:r>
              <a:rPr lang="fr-BE" sz="2400" b="1" dirty="0"/>
              <a:t>étudier</a:t>
            </a:r>
            <a:r>
              <a:rPr lang="fr-BE" sz="2400" dirty="0"/>
              <a:t> ces « </a:t>
            </a:r>
            <a:r>
              <a:rPr lang="fr-BE" sz="2400" b="1" dirty="0"/>
              <a:t>façons</a:t>
            </a:r>
            <a:r>
              <a:rPr lang="fr-BE" sz="2400" dirty="0"/>
              <a:t> » </a:t>
            </a:r>
            <a:r>
              <a:rPr lang="fr-BE" sz="2400" b="1" dirty="0"/>
              <a:t>d’apprendre</a:t>
            </a:r>
            <a:r>
              <a:rPr lang="fr-BE" sz="2400" dirty="0"/>
              <a:t> de manière à </a:t>
            </a:r>
            <a:r>
              <a:rPr lang="fr-BE" sz="2400" b="1" dirty="0"/>
              <a:t>aider d’autres étudiants et de faciliter leur apprentissage d’une seconde langue</a:t>
            </a:r>
            <a:r>
              <a:rPr lang="fr-BE" sz="24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 – définitions </a:t>
            </a:r>
            <a:r>
              <a:rPr lang="fr-BE" sz="1600" dirty="0">
                <a:solidFill>
                  <a:srgbClr val="002060"/>
                </a:solidFill>
              </a:rPr>
              <a:t>2/20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BE" sz="2400" dirty="0"/>
              <a:t>La métacognition implique un </a:t>
            </a:r>
            <a:r>
              <a:rPr lang="fr-BE" sz="2400" dirty="0">
                <a:solidFill>
                  <a:srgbClr val="FF0000"/>
                </a:solidFill>
              </a:rPr>
              <a:t>contrôle actif</a:t>
            </a:r>
            <a:r>
              <a:rPr lang="fr-BE" sz="2400" dirty="0"/>
              <a:t>, une </a:t>
            </a:r>
            <a:r>
              <a:rPr lang="fr-BE" sz="2400" dirty="0">
                <a:solidFill>
                  <a:srgbClr val="FF0000"/>
                </a:solidFill>
              </a:rPr>
              <a:t>régulation</a:t>
            </a:r>
            <a:r>
              <a:rPr lang="fr-BE" sz="2400" dirty="0"/>
              <a:t> en conséquence et une </a:t>
            </a:r>
            <a:r>
              <a:rPr lang="fr-BE" sz="2400" dirty="0">
                <a:solidFill>
                  <a:srgbClr val="FF0000"/>
                </a:solidFill>
              </a:rPr>
              <a:t>orchestration des processus cognitifs </a:t>
            </a:r>
            <a:r>
              <a:rPr lang="fr-BE" sz="2400" u="sng" dirty="0"/>
              <a:t>pour atteindre des objectifs cognitifs </a:t>
            </a:r>
            <a:r>
              <a:rPr lang="en-US" sz="2400" dirty="0"/>
              <a:t>(Flavell, 1976, p. 252 </a:t>
            </a:r>
            <a:r>
              <a:rPr lang="en-US" sz="2400" dirty="0" err="1"/>
              <a:t>cité</a:t>
            </a:r>
            <a:r>
              <a:rPr lang="en-US" sz="2400" dirty="0"/>
              <a:t> par </a:t>
            </a:r>
            <a:r>
              <a:rPr lang="en-US" sz="2400" dirty="0" err="1"/>
              <a:t>Rasekh</a:t>
            </a:r>
            <a:r>
              <a:rPr lang="en-US" sz="2400" dirty="0"/>
              <a:t>, Z.E., &amp; </a:t>
            </a:r>
            <a:r>
              <a:rPr lang="en-US" sz="2400" dirty="0" err="1"/>
              <a:t>Ranjbary</a:t>
            </a:r>
            <a:r>
              <a:rPr lang="en-US" sz="2400" dirty="0"/>
              <a:t>, R., 2003)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fr-BE" sz="2400" dirty="0">
                <a:solidFill>
                  <a:srgbClr val="FF0000"/>
                </a:solidFill>
              </a:rPr>
              <a:t>Pensées ou comportements spécifiques </a:t>
            </a:r>
            <a:r>
              <a:rPr lang="fr-BE" sz="2400" dirty="0"/>
              <a:t>que les individus utilisent pour comprendre, apprendre et retenir de nouvelles informations  </a:t>
            </a:r>
            <a:r>
              <a:rPr lang="en-US" sz="2400" dirty="0"/>
              <a:t>(</a:t>
            </a:r>
            <a:r>
              <a:rPr lang="fr-BE" sz="2400" dirty="0" err="1"/>
              <a:t>O’Malley</a:t>
            </a:r>
            <a:r>
              <a:rPr lang="fr-BE" sz="2400" dirty="0"/>
              <a:t> and </a:t>
            </a:r>
            <a:r>
              <a:rPr lang="fr-BE" sz="2400" dirty="0" err="1"/>
              <a:t>Chamot</a:t>
            </a:r>
            <a:r>
              <a:rPr lang="fr-BE" sz="2400" dirty="0"/>
              <a:t>, 1990)</a:t>
            </a:r>
          </a:p>
          <a:p>
            <a:pPr>
              <a:buNone/>
            </a:pPr>
            <a:endParaRPr lang="fr-BE" sz="2400" dirty="0"/>
          </a:p>
          <a:p>
            <a:pPr>
              <a:buFont typeface="Wingdings" pitchFamily="2" charset="2"/>
              <a:buChar char="§"/>
            </a:pPr>
            <a:r>
              <a:rPr lang="fr-BE" sz="2400" dirty="0">
                <a:solidFill>
                  <a:srgbClr val="FF0000"/>
                </a:solidFill>
              </a:rPr>
              <a:t>Actions, comportements, étapes ou techniques </a:t>
            </a:r>
            <a:r>
              <a:rPr lang="fr-BE" sz="2400" dirty="0"/>
              <a:t>que les étudiants utilisent, souvent inconsciemment, pour améliorer leurs progrès dans leur compréhension, intégrer, et utiliser la seconde langue </a:t>
            </a:r>
            <a:r>
              <a:rPr lang="en-US" sz="2400" dirty="0"/>
              <a:t>(</a:t>
            </a:r>
            <a:r>
              <a:rPr lang="fr-FR" sz="2400" dirty="0"/>
              <a:t>Oxford, 1994, cité par </a:t>
            </a:r>
            <a:r>
              <a:rPr lang="en-US" sz="2400" dirty="0" err="1"/>
              <a:t>Rasekh</a:t>
            </a:r>
            <a:r>
              <a:rPr lang="en-US" sz="2400" dirty="0"/>
              <a:t>, Z.E., &amp; </a:t>
            </a:r>
            <a:r>
              <a:rPr lang="en-US" sz="2400" dirty="0" err="1"/>
              <a:t>Ranjbary</a:t>
            </a:r>
            <a:r>
              <a:rPr lang="en-US" sz="2400" dirty="0"/>
              <a:t>, R., 2003)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fr-FR" sz="2400" b="1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2">
                    <a:lumMod val="50000"/>
                  </a:schemeClr>
                </a:solidFill>
              </a:rPr>
              <a:t>Métacognition – définitions </a:t>
            </a:r>
            <a:r>
              <a:rPr lang="fr-BE" sz="1600" dirty="0">
                <a:solidFill>
                  <a:schemeClr val="tx2">
                    <a:lumMod val="50000"/>
                  </a:schemeClr>
                </a:solidFill>
              </a:rPr>
              <a:t>3/20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/>
              <a:t>Capacité d’</a:t>
            </a:r>
            <a:r>
              <a:rPr lang="fr-FR" sz="2400" b="1" dirty="0">
                <a:solidFill>
                  <a:srgbClr val="FF0000"/>
                </a:solidFill>
              </a:rPr>
              <a:t>être conscient de ses propres processus mentaux </a:t>
            </a:r>
            <a:r>
              <a:rPr lang="fr-FR" sz="2400" dirty="0"/>
              <a:t>(</a:t>
            </a:r>
            <a:r>
              <a:rPr lang="fr-FR" sz="2400" dirty="0" err="1"/>
              <a:t>Rahimia</a:t>
            </a:r>
            <a:r>
              <a:rPr lang="fr-FR" sz="2400" dirty="0"/>
              <a:t>, M. , &amp; Katal, M., 2011).</a:t>
            </a:r>
            <a:endParaRPr lang="en-US" sz="2400" dirty="0"/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b="1" dirty="0"/>
              <a:t>Les stratégies d’apprentissage sont définies comme des techniques pour comprendre, se souvenir et utiliser des informations, qui sont </a:t>
            </a:r>
            <a:r>
              <a:rPr lang="fr-FR" sz="2400" b="1" dirty="0">
                <a:solidFill>
                  <a:srgbClr val="FF0000"/>
                </a:solidFill>
              </a:rPr>
              <a:t>utilisées intentionnellement et contrôlées consciemment par l’apprenant </a:t>
            </a:r>
            <a:r>
              <a:rPr lang="fr-FR" sz="2400" dirty="0"/>
              <a:t>(</a:t>
            </a:r>
            <a:r>
              <a:rPr lang="fr-FR" sz="2400" dirty="0" err="1"/>
              <a:t>Pressley</a:t>
            </a:r>
            <a:r>
              <a:rPr lang="fr-FR" sz="2400" dirty="0"/>
              <a:t> &amp; McCormick, 1995; Bialystok, 1990; Oxford, 1990, 1996 cités par </a:t>
            </a:r>
            <a:r>
              <a:rPr lang="fr-FR" sz="2400" dirty="0" err="1"/>
              <a:t>Rahimia</a:t>
            </a:r>
            <a:r>
              <a:rPr lang="fr-FR" sz="2400" dirty="0"/>
              <a:t>, M. , &amp; Katal, M., 2011)</a:t>
            </a:r>
          </a:p>
          <a:p>
            <a:pPr>
              <a:buFont typeface="Wingdings" pitchFamily="2" charset="2"/>
              <a:buChar char="§"/>
            </a:pPr>
            <a:endParaRPr lang="fr-BE" sz="2400" dirty="0"/>
          </a:p>
          <a:p>
            <a:pPr>
              <a:buFont typeface="Wingdings" pitchFamily="2" charset="2"/>
              <a:buChar char="§"/>
            </a:pPr>
            <a:r>
              <a:rPr lang="fr-BE" sz="2400" dirty="0"/>
              <a:t>« Apprendre à apprendre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dirty="0"/>
              <a:t>Réflexions sur les composants-étapes de la métacognition: </a:t>
            </a:r>
          </a:p>
          <a:p>
            <a:pPr>
              <a:buNone/>
            </a:pPr>
            <a:r>
              <a:rPr lang="en-US" sz="2600" dirty="0"/>
              <a:t>(Anderson, 2002, </a:t>
            </a:r>
            <a:r>
              <a:rPr lang="en-US" sz="2600" dirty="0" err="1"/>
              <a:t>cité</a:t>
            </a:r>
            <a:r>
              <a:rPr lang="en-US" sz="2600" dirty="0"/>
              <a:t> par </a:t>
            </a:r>
            <a:r>
              <a:rPr lang="en-US" sz="2600" dirty="0" err="1"/>
              <a:t>Rasekh</a:t>
            </a:r>
            <a:r>
              <a:rPr lang="en-US" sz="2600" dirty="0"/>
              <a:t>, Z.E., &amp; </a:t>
            </a:r>
            <a:r>
              <a:rPr lang="en-US" sz="2600" dirty="0" err="1"/>
              <a:t>Ranjbary</a:t>
            </a:r>
            <a:r>
              <a:rPr lang="en-US" sz="2600" dirty="0"/>
              <a:t>, R., 2003)</a:t>
            </a:r>
          </a:p>
          <a:p>
            <a:pPr>
              <a:buNone/>
            </a:pPr>
            <a:endParaRPr lang="en-US" sz="2600" dirty="0"/>
          </a:p>
          <a:p>
            <a:pPr marL="514350" indent="-514350">
              <a:buNone/>
            </a:pPr>
            <a:r>
              <a:rPr lang="en-US" dirty="0"/>
              <a:t>1. </a:t>
            </a:r>
            <a:r>
              <a:rPr lang="fr-BE" dirty="0"/>
              <a:t>La </a:t>
            </a:r>
            <a:r>
              <a:rPr lang="fr-BE" b="1" dirty="0"/>
              <a:t>préparation</a:t>
            </a:r>
            <a:r>
              <a:rPr lang="fr-BE" dirty="0"/>
              <a:t> des stratégies d’apprentissage</a:t>
            </a:r>
          </a:p>
          <a:p>
            <a:pPr>
              <a:buNone/>
            </a:pPr>
            <a:r>
              <a:rPr lang="fr-BE" dirty="0"/>
              <a:t>2. La </a:t>
            </a:r>
            <a:r>
              <a:rPr lang="fr-BE" b="1" dirty="0"/>
              <a:t>planification</a:t>
            </a:r>
          </a:p>
          <a:p>
            <a:pPr>
              <a:buNone/>
            </a:pPr>
            <a:r>
              <a:rPr lang="fr-BE" dirty="0"/>
              <a:t>3. L’</a:t>
            </a:r>
            <a:r>
              <a:rPr lang="fr-BE" b="1" dirty="0"/>
              <a:t>utilisation</a:t>
            </a:r>
            <a:r>
              <a:rPr lang="fr-BE" dirty="0"/>
              <a:t>              </a:t>
            </a:r>
          </a:p>
          <a:p>
            <a:pPr>
              <a:buNone/>
            </a:pPr>
            <a:r>
              <a:rPr lang="fr-BE" dirty="0"/>
              <a:t>4. Le </a:t>
            </a:r>
            <a:r>
              <a:rPr lang="fr-BE" b="1" dirty="0"/>
              <a:t>contrôle</a:t>
            </a:r>
            <a:r>
              <a:rPr lang="fr-BE" dirty="0"/>
              <a:t> (“monitoring”) de l’utilisation</a:t>
            </a:r>
          </a:p>
          <a:p>
            <a:pPr>
              <a:buNone/>
            </a:pPr>
            <a:r>
              <a:rPr lang="fr-BE" dirty="0"/>
              <a:t>5. L’</a:t>
            </a:r>
            <a:r>
              <a:rPr lang="fr-BE" b="1" dirty="0"/>
              <a:t>orchestration</a:t>
            </a:r>
            <a:r>
              <a:rPr lang="fr-BE" dirty="0"/>
              <a:t> de différentes stratégies</a:t>
            </a:r>
          </a:p>
          <a:p>
            <a:pPr>
              <a:buNone/>
            </a:pPr>
            <a:r>
              <a:rPr lang="fr-BE" dirty="0"/>
              <a:t>6. L’</a:t>
            </a:r>
            <a:r>
              <a:rPr lang="fr-BE" b="1" dirty="0"/>
              <a:t>évaluation</a:t>
            </a:r>
            <a:r>
              <a:rPr lang="fr-BE" dirty="0"/>
              <a:t> de l’utilisation de ces stratégies d’apprentissage et de leur impact sur l’apprentissage.</a:t>
            </a:r>
          </a:p>
          <a:p>
            <a:pPr>
              <a:buNone/>
            </a:pPr>
            <a:endParaRPr lang="fr-BE" dirty="0"/>
          </a:p>
          <a:p>
            <a:pPr>
              <a:buNone/>
            </a:pPr>
            <a:r>
              <a:rPr lang="fr-BE" dirty="0"/>
              <a:t>Cette dernière étape permettant un feedback et une adaptation des précédentes étapes dans le but d’améliorer l’efficacité de l’apprentissage en cours</a:t>
            </a:r>
            <a:r>
              <a:rPr lang="en-US" dirty="0"/>
              <a:t>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33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BE" sz="4400" dirty="0">
                <a:latin typeface="+mj-lt"/>
                <a:ea typeface="+mj-ea"/>
                <a:cs typeface="+mj-cs"/>
              </a:rPr>
              <a:t>Métacognition – Étapes </a:t>
            </a:r>
            <a:r>
              <a:rPr lang="fr-BE" sz="1600" dirty="0">
                <a:latin typeface="+mj-lt"/>
                <a:ea typeface="+mj-ea"/>
                <a:cs typeface="+mj-cs"/>
              </a:rPr>
              <a:t>4/20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</a:t>
            </a:r>
            <a:r>
              <a:rPr lang="fr-BE" sz="3600" dirty="0">
                <a:solidFill>
                  <a:srgbClr val="002060"/>
                </a:solidFill>
              </a:rPr>
              <a:t>– le ‘bon apprenant’ </a:t>
            </a:r>
            <a:r>
              <a:rPr lang="fr-BE" sz="1600" dirty="0">
                <a:solidFill>
                  <a:srgbClr val="002060"/>
                </a:solidFill>
              </a:rPr>
              <a:t>5/20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/>
              <a:t>Oxford (2012) cite</a:t>
            </a:r>
          </a:p>
          <a:p>
            <a:r>
              <a:rPr lang="fr-BE" sz="2400" b="1" dirty="0"/>
              <a:t>Rubin, 1975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Motivé et volontaire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A un élan à communiquer (est désinhibé) 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N’hésite pas à commettre des erreurs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Porte son attention sur les modèles (structures) et les analyse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Saisis les occasions pour pratiquer la langue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S’écoute et surveille son utilisation de la langue et celle des autres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Fais attention à la signification des mots et des phrases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Naiman</a:t>
            </a:r>
            <a:r>
              <a:rPr lang="en-US" b="1" dirty="0"/>
              <a:t>, </a:t>
            </a:r>
            <a:r>
              <a:rPr lang="fr-BE" b="1" dirty="0" err="1"/>
              <a:t>Frohlich</a:t>
            </a:r>
            <a:r>
              <a:rPr lang="fr-BE" b="1" dirty="0"/>
              <a:t>, &amp;</a:t>
            </a:r>
            <a:r>
              <a:rPr lang="fr-BE" b="1" dirty="0" err="1"/>
              <a:t>Todesco</a:t>
            </a:r>
            <a:r>
              <a:rPr lang="fr-BE" b="1" dirty="0"/>
              <a:t> (1975)</a:t>
            </a:r>
          </a:p>
          <a:p>
            <a:pPr>
              <a:buFont typeface="Wingdings" pitchFamily="2" charset="2"/>
              <a:buChar char="ü"/>
            </a:pPr>
            <a:r>
              <a:rPr lang="fr-BE" dirty="0"/>
              <a:t>Apprend à penser dans la langue</a:t>
            </a:r>
          </a:p>
          <a:p>
            <a:pPr>
              <a:buFont typeface="Wingdings" pitchFamily="2" charset="2"/>
              <a:buChar char="ü"/>
            </a:pPr>
            <a:r>
              <a:rPr lang="fr-BE" dirty="0"/>
              <a:t>Aborde aussi les aspects affectifs de l’acquisition d’une langue</a:t>
            </a:r>
          </a:p>
          <a:p>
            <a:pPr>
              <a:buNone/>
            </a:pPr>
            <a:r>
              <a:rPr lang="fr-BE" dirty="0"/>
              <a:t> </a:t>
            </a:r>
          </a:p>
          <a:p>
            <a:r>
              <a:rPr lang="fr-BE" dirty="0"/>
              <a:t>Abraham and </a:t>
            </a:r>
            <a:r>
              <a:rPr lang="fr-BE" dirty="0" err="1"/>
              <a:t>Vann</a:t>
            </a:r>
            <a:r>
              <a:rPr lang="fr-BE" dirty="0"/>
              <a:t>, 1987 </a:t>
            </a:r>
          </a:p>
          <a:p>
            <a:pPr>
              <a:buFont typeface="Wingdings" pitchFamily="2" charset="2"/>
              <a:buChar char="ü"/>
            </a:pPr>
            <a:r>
              <a:rPr lang="fr-BE" dirty="0"/>
              <a:t>Combine les stratégies de manière appropriée</a:t>
            </a:r>
          </a:p>
          <a:p>
            <a:pPr>
              <a:buNone/>
            </a:pPr>
            <a:endParaRPr lang="fr-BE" dirty="0"/>
          </a:p>
          <a:p>
            <a:r>
              <a:rPr lang="fr-BE" b="1" dirty="0"/>
              <a:t>Oxford, 2012</a:t>
            </a:r>
          </a:p>
          <a:p>
            <a:pPr>
              <a:buNone/>
            </a:pPr>
            <a:r>
              <a:rPr lang="fr-BE" dirty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fr-BE" dirty="0"/>
              <a:t>Utilise plus de stratégies et plus fréquemment</a:t>
            </a:r>
          </a:p>
          <a:p>
            <a:pPr>
              <a:buFont typeface="Wingdings" pitchFamily="2" charset="2"/>
              <a:buChar char="ü"/>
            </a:pPr>
            <a:r>
              <a:rPr lang="fr-BE" dirty="0"/>
              <a:t>Réalise les actes d’apprentissage plus consciemment et une meilleure capacité à décrire les stratégies utilisées</a:t>
            </a:r>
          </a:p>
          <a:p>
            <a:pPr>
              <a:buFont typeface="Wingdings" pitchFamily="2" charset="2"/>
              <a:buChar char="ü"/>
            </a:pPr>
            <a:r>
              <a:rPr lang="fr-BE" dirty="0"/>
              <a:t>Utilise les stratégies adéquatement en fonction de la tâche demandée</a:t>
            </a:r>
          </a:p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rgbClr val="002060"/>
                </a:solidFill>
              </a:rPr>
              <a:t>Métacognition – le ‘bon apprenant’ </a:t>
            </a:r>
            <a:r>
              <a:rPr lang="fr-BE" sz="1600" dirty="0">
                <a:solidFill>
                  <a:srgbClr val="002060"/>
                </a:solidFill>
              </a:rPr>
              <a:t>6/20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noProof="0" dirty="0"/>
              <a:t>Sélectionne les stratégies qui vont bien ensemble selon un processus orchestré et adapté aux exigences de la situation </a:t>
            </a:r>
            <a:r>
              <a:rPr lang="de-DE" dirty="0"/>
              <a:t>(</a:t>
            </a:r>
            <a:r>
              <a:rPr lang="de-DE" dirty="0" err="1"/>
              <a:t>Chamot</a:t>
            </a:r>
            <a:r>
              <a:rPr lang="de-DE" dirty="0"/>
              <a:t> &amp; Kupper, 1989; Wenden, 1998, </a:t>
            </a:r>
            <a:r>
              <a:rPr lang="de-DE" dirty="0" err="1"/>
              <a:t>cités</a:t>
            </a:r>
            <a:r>
              <a:rPr lang="de-DE" dirty="0"/>
              <a:t> 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2003).</a:t>
            </a:r>
          </a:p>
          <a:p>
            <a:r>
              <a:rPr lang="en-US" sz="3200" dirty="0" err="1"/>
              <a:t>Sanaoui</a:t>
            </a:r>
            <a:r>
              <a:rPr lang="en-US" sz="3200" dirty="0"/>
              <a:t> (1995) : </a:t>
            </a:r>
            <a:r>
              <a:rPr lang="fr-BE" sz="3200" dirty="0"/>
              <a:t>2 approches, “styles” d’apprentissage</a:t>
            </a:r>
            <a:endParaRPr lang="en-US" sz="3200" dirty="0"/>
          </a:p>
          <a:p>
            <a:pPr marL="0" indent="0">
              <a:buNone/>
            </a:pPr>
            <a:r>
              <a:rPr lang="fr-BE" sz="3200" dirty="0"/>
              <a:t>Systématique : les </a:t>
            </a:r>
            <a:r>
              <a:rPr lang="fr-BE" sz="3200" dirty="0" err="1"/>
              <a:t>éls</a:t>
            </a:r>
            <a:r>
              <a:rPr lang="fr-BE" sz="3200" dirty="0"/>
              <a:t> sont organisés et indépendants, révisent régulièrement, utilisent des “extensions” à l’apprentissage (paroles de chanson, dvd, séries sur internet…).</a:t>
            </a:r>
          </a:p>
          <a:p>
            <a:pPr marL="0" indent="0">
              <a:buNone/>
            </a:pPr>
            <a:r>
              <a:rPr lang="fr-BE" sz="3200" dirty="0"/>
              <a:t>Non-systématique</a:t>
            </a:r>
            <a:r>
              <a:rPr lang="en-US" sz="3200" dirty="0"/>
              <a:t> : </a:t>
            </a:r>
            <a:r>
              <a:rPr lang="fr-BE" sz="3200" dirty="0"/>
              <a:t>les </a:t>
            </a:r>
            <a:r>
              <a:rPr lang="fr-BE" sz="3200" dirty="0" err="1"/>
              <a:t>éls</a:t>
            </a:r>
            <a:r>
              <a:rPr lang="fr-BE" sz="3200" dirty="0"/>
              <a:t> sont dépendants du cours, utilisent un vocabulaire restreint, révisent peu ou pas du tout.</a:t>
            </a:r>
          </a:p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rgbClr val="002060"/>
                </a:solidFill>
              </a:rPr>
              <a:t>Métacognition – le ‘bon apprenant’ </a:t>
            </a:r>
            <a:r>
              <a:rPr lang="fr-BE" sz="1600" dirty="0">
                <a:solidFill>
                  <a:srgbClr val="002060"/>
                </a:solidFill>
              </a:rPr>
              <a:t>7/20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9977"/>
            <a:ext cx="10515600" cy="4726986"/>
          </a:xfrm>
        </p:spPr>
        <p:txBody>
          <a:bodyPr>
            <a:normAutofit lnSpcReduction="10000"/>
          </a:bodyPr>
          <a:lstStyle/>
          <a:p>
            <a:r>
              <a:rPr lang="fr-BE" dirty="0"/>
              <a:t>Enseigner: organiser des situations d’apprentissage</a:t>
            </a:r>
          </a:p>
          <a:p>
            <a:r>
              <a:rPr lang="fr-BE" dirty="0"/>
              <a:t>Enseignant: médiateur entre l’élève et le savoir</a:t>
            </a:r>
          </a:p>
          <a:p>
            <a:r>
              <a:rPr lang="fr-BE" dirty="0"/>
              <a:t>Apprendre: modification adaptative du comportement consécutive à l’interaction de l’individu avec son milieu</a:t>
            </a:r>
          </a:p>
          <a:p>
            <a:r>
              <a:rPr lang="fr-BE" dirty="0"/>
              <a:t>Didactique: organisation des conditions qui facilitent les apprentissages</a:t>
            </a:r>
          </a:p>
          <a:p>
            <a:r>
              <a:rPr lang="fr-BE" sz="2200" dirty="0"/>
              <a:t>Style d’enseignement: manière particulière d’organiser les conditions d’apprentissage; modalités de la communication didactique</a:t>
            </a:r>
          </a:p>
          <a:p>
            <a:r>
              <a:rPr lang="fr-BE" sz="2200" dirty="0"/>
              <a:t>Stratégie d’enseignement: ensemble de comportements didactiques coordonnés pour faciliter les apprentissages</a:t>
            </a:r>
          </a:p>
          <a:p>
            <a:r>
              <a:rPr lang="fr-BE" sz="2200" dirty="0"/>
              <a:t>Style d’apprentissage: manière préférentielle de saisir et de traiter l’information; modalités de résolution de problèmes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E59-FBE2-4BC0-9A4D-75ABE0A66B00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D7E1-6EC7-4750-8D63-B664AB27EBDF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BE" sz="2400" dirty="0"/>
              <a:t>Dans les années 80 et début 90, les recherches ont essentiellement été centrées sur la catégorisation des stratégies. Différentes taxonomies ont alors vu le jour:</a:t>
            </a:r>
          </a:p>
          <a:p>
            <a:pPr>
              <a:buNone/>
            </a:pPr>
            <a:endParaRPr lang="fr-BE" sz="2400" dirty="0"/>
          </a:p>
          <a:p>
            <a:r>
              <a:rPr lang="fr-BE" sz="2400" dirty="0" err="1"/>
              <a:t>O’Malley</a:t>
            </a:r>
            <a:r>
              <a:rPr lang="fr-BE" sz="2400" dirty="0"/>
              <a:t> &amp; </a:t>
            </a:r>
            <a:r>
              <a:rPr lang="fr-BE" sz="2400" dirty="0" err="1"/>
              <a:t>Chamot</a:t>
            </a:r>
            <a:r>
              <a:rPr lang="fr-BE" sz="2400" dirty="0"/>
              <a:t> (1990) </a:t>
            </a:r>
            <a:r>
              <a:rPr lang="fr-FR" sz="2400" dirty="0"/>
              <a:t>cités par </a:t>
            </a:r>
            <a:r>
              <a:rPr lang="en-US" sz="2400" dirty="0" err="1"/>
              <a:t>Rasekh</a:t>
            </a:r>
            <a:r>
              <a:rPr lang="en-US" sz="2400" dirty="0"/>
              <a:t>, Z.E., &amp; </a:t>
            </a:r>
            <a:r>
              <a:rPr lang="en-US" sz="2400" dirty="0" err="1"/>
              <a:t>Ranjbary</a:t>
            </a:r>
            <a:r>
              <a:rPr lang="en-US" sz="2400" dirty="0"/>
              <a:t>, R. (2003).</a:t>
            </a:r>
            <a:endParaRPr lang="fr-BE" sz="2400" dirty="0"/>
          </a:p>
          <a:p>
            <a:pPr>
              <a:buNone/>
            </a:pPr>
            <a:r>
              <a:rPr lang="fr-BE" sz="2400" dirty="0"/>
              <a:t>Cognitives (ex. traduire, répéter, analyser, synthétiser, déduire, imager), métacognitives (ex. planifier, organiser), socio-affectives</a:t>
            </a:r>
          </a:p>
          <a:p>
            <a:r>
              <a:rPr lang="fr-BE" sz="2400" dirty="0"/>
              <a:t>Oxford (2002) définit 6 catégories regroupées en</a:t>
            </a:r>
          </a:p>
          <a:p>
            <a:pPr>
              <a:buNone/>
            </a:pPr>
            <a:r>
              <a:rPr lang="fr-BE" sz="2400" dirty="0"/>
              <a:t>Stratégies directes: la cognition, la mémorisation, la compensation </a:t>
            </a:r>
          </a:p>
          <a:p>
            <a:pPr>
              <a:buNone/>
            </a:pPr>
            <a:r>
              <a:rPr lang="fr-BE" sz="2400" dirty="0"/>
              <a:t>Stratégies indirectes:  la métacognition, affectives et sociales.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Catégories </a:t>
            </a:r>
            <a:r>
              <a:rPr lang="fr-BE" sz="1600" dirty="0">
                <a:solidFill>
                  <a:srgbClr val="002060"/>
                </a:solidFill>
              </a:rPr>
              <a:t>8/20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BE" u="sng" dirty="0"/>
              <a:t>6 catégories de stratégies </a:t>
            </a:r>
            <a:r>
              <a:rPr lang="fr-BE" dirty="0"/>
              <a:t>: (Oxford, 2002)</a:t>
            </a:r>
          </a:p>
          <a:p>
            <a:pPr>
              <a:buNone/>
            </a:pPr>
            <a:r>
              <a:rPr lang="fr-BE" dirty="0"/>
              <a:t>1. De </a:t>
            </a:r>
            <a:r>
              <a:rPr lang="fr-BE" b="1" dirty="0"/>
              <a:t>cognition</a:t>
            </a:r>
            <a:r>
              <a:rPr lang="fr-BE" dirty="0"/>
              <a:t>:</a:t>
            </a:r>
          </a:p>
          <a:p>
            <a:pPr>
              <a:buNone/>
            </a:pPr>
            <a:r>
              <a:rPr lang="fr-BE" dirty="0"/>
              <a:t>Deviner par le contexte, raisonner de manière inductive ou déductive, prendre des notes systématiques, réorganiser l’information, utiliser des capacités mentales élevées comme l’analyse, la synthèse, le raisonnement.</a:t>
            </a:r>
          </a:p>
          <a:p>
            <a:pPr>
              <a:buNone/>
            </a:pPr>
            <a:r>
              <a:rPr lang="fr-BE" dirty="0"/>
              <a:t>Tester des hypothèses (ex. lecture ou à l’audition), en se référant à ce que l’on connaît déjà ou ce que l’on a vécu. </a:t>
            </a:r>
          </a:p>
          <a:p>
            <a:pPr>
              <a:buNone/>
            </a:pPr>
            <a:r>
              <a:rPr lang="fr-BE" dirty="0"/>
              <a:t>Émettre des hypothèses sur la signification d’un mot inconnu, si la signification a du sens, sinon émettre à nouveau une hypothèse.</a:t>
            </a:r>
            <a:r>
              <a:rPr lang="en-US" dirty="0"/>
              <a:t> </a:t>
            </a:r>
            <a:endParaRPr lang="fr-BE" dirty="0"/>
          </a:p>
          <a:p>
            <a:pPr>
              <a:buNone/>
            </a:pP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/>
              <a:t>Métacognition</a:t>
            </a:r>
            <a:r>
              <a:rPr lang="fr-BE" sz="2800" dirty="0"/>
              <a:t> – Catégories </a:t>
            </a:r>
            <a:r>
              <a:rPr lang="fr-BE" sz="1600" dirty="0"/>
              <a:t>9/20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2. De </a:t>
            </a:r>
            <a:r>
              <a:rPr lang="fr-FR" b="1" dirty="0"/>
              <a:t>mémorisation</a:t>
            </a:r>
          </a:p>
          <a:p>
            <a:pPr>
              <a:buNone/>
            </a:pPr>
            <a:r>
              <a:rPr lang="fr-FR" dirty="0"/>
              <a:t>Faire des liens entre ce qui est inconnu et ce qui est connu, utiliser des acronymes, faire des rimes, utiliser des gestes, utiliser les sites d’apprentissage/révision en ligne, …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Catégories </a:t>
            </a:r>
            <a:r>
              <a:rPr lang="fr-BE" sz="1600" dirty="0">
                <a:solidFill>
                  <a:srgbClr val="002060"/>
                </a:solidFill>
              </a:rPr>
              <a:t>10/20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dirty="0"/>
              <a:t>3.  De </a:t>
            </a:r>
            <a:r>
              <a:rPr lang="fr-BE" b="1" dirty="0"/>
              <a:t>métacognition</a:t>
            </a:r>
          </a:p>
          <a:p>
            <a:pPr>
              <a:buNone/>
            </a:pPr>
            <a:r>
              <a:rPr lang="fr-BE" noProof="0" dirty="0"/>
              <a:t>Apprendre à se connaître : identifier ses sources d’intérêt personnel, ses besoins, ses préférences en termes de styles d’apprentissage. </a:t>
            </a:r>
          </a:p>
          <a:p>
            <a:pPr>
              <a:buNone/>
            </a:pPr>
            <a:r>
              <a:rPr lang="fr-BE" noProof="0" dirty="0"/>
              <a:t>Identifier les ressources disponibles, décider quelle/s ressource/s a/ont le plus d’importance par rapport à une tâche, organiser un plan d’étude, trouver un endroit pour étudier et organiser une ambiance propice à l’étude. </a:t>
            </a:r>
          </a:p>
          <a:p>
            <a:pPr>
              <a:buNone/>
            </a:pPr>
            <a:r>
              <a:rPr lang="fr-BE" noProof="0" dirty="0"/>
              <a:t>Se fixer des objectifs d’étude réalistes</a:t>
            </a:r>
          </a:p>
          <a:p>
            <a:pPr>
              <a:buNone/>
            </a:pPr>
            <a:r>
              <a:rPr lang="fr-BE" noProof="0" dirty="0"/>
              <a:t>Réviser le vocabulaire et la grammaire pertinents</a:t>
            </a:r>
          </a:p>
          <a:p>
            <a:pPr>
              <a:buNone/>
            </a:pPr>
            <a:r>
              <a:rPr lang="fr-BE" noProof="0" dirty="0"/>
              <a:t>Utiliser des stratégies efficaces selon la compétence visée (voir exemples)</a:t>
            </a:r>
          </a:p>
          <a:p>
            <a:pPr>
              <a:buNone/>
            </a:pPr>
            <a:r>
              <a:rPr lang="fr-BE" dirty="0"/>
              <a:t>Analyser le pourquoi de ses erreurs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Catégories </a:t>
            </a:r>
            <a:r>
              <a:rPr lang="fr-BE" sz="1600" dirty="0">
                <a:solidFill>
                  <a:srgbClr val="002060"/>
                </a:solidFill>
              </a:rPr>
              <a:t>11/20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BE" dirty="0"/>
              <a:t>4. De </a:t>
            </a:r>
            <a:r>
              <a:rPr lang="fr-BE" b="1" dirty="0"/>
              <a:t>compensation</a:t>
            </a:r>
            <a:r>
              <a:rPr lang="fr-BE" dirty="0"/>
              <a:t> </a:t>
            </a:r>
          </a:p>
          <a:p>
            <a:pPr>
              <a:buNone/>
            </a:pPr>
            <a:r>
              <a:rPr lang="fr-BE" dirty="0"/>
              <a:t>Trouver des synonymes quand je parle/écris</a:t>
            </a:r>
          </a:p>
          <a:p>
            <a:pPr>
              <a:buNone/>
            </a:pPr>
            <a:r>
              <a:rPr lang="fr-BE" dirty="0"/>
              <a:t>Mimer des mots que je ne sais pas à l’oral</a:t>
            </a:r>
          </a:p>
          <a:p>
            <a:pPr>
              <a:buNone/>
            </a:pPr>
            <a:r>
              <a:rPr lang="fr-BE" dirty="0"/>
              <a:t>Utiliser des circonlocutions à l’écrit (faire des périphrases, dire autrement ou de manière imagée)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Catégories </a:t>
            </a:r>
            <a:r>
              <a:rPr lang="fr-BE" sz="1600" dirty="0">
                <a:solidFill>
                  <a:srgbClr val="002060"/>
                </a:solidFill>
              </a:rPr>
              <a:t>12/20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/>
              <a:t>5. Des </a:t>
            </a:r>
            <a:r>
              <a:rPr lang="fr-FR" b="1" dirty="0"/>
              <a:t>stratégies affectives</a:t>
            </a:r>
          </a:p>
          <a:p>
            <a:pPr>
              <a:buNone/>
            </a:pPr>
            <a:r>
              <a:rPr lang="fr-FR" b="1" dirty="0"/>
              <a:t>Identifier ses émotions </a:t>
            </a:r>
            <a:r>
              <a:rPr lang="fr-FR" dirty="0"/>
              <a:t>(positives ou négatives) et devenir conscient des circonstances ou des tâches d’apprentissage qui les évoquent. </a:t>
            </a:r>
          </a:p>
          <a:p>
            <a:pPr>
              <a:buNone/>
            </a:pPr>
            <a:r>
              <a:rPr lang="fr-FR" b="1" dirty="0"/>
              <a:t>Travailler ou trouver de l’aide pour travailler sur ses émotions et l’image de soi </a:t>
            </a:r>
            <a:r>
              <a:rPr lang="fr-FR" dirty="0"/>
              <a:t>lorsqu’elles constituent un obstacle à l’apprentissage peut se révéler très efficace.</a:t>
            </a:r>
          </a:p>
          <a:p>
            <a:pPr>
              <a:buNone/>
            </a:pPr>
            <a:r>
              <a:rPr lang="fr-FR" dirty="0"/>
              <a:t>NB: Obstacles éducatifs ou culturels; Anxiété de l’apprentissage liée à la peur de communiquer lorsqu’un jugement de performance est anticipé. L’anxiété peut saboter le processus d’apprentissage, tout comme le stress quand il devient </a:t>
            </a:r>
            <a:r>
              <a:rPr lang="fr-FR" dirty="0" err="1"/>
              <a:t>néga</a:t>
            </a:r>
            <a:r>
              <a:rPr lang="fr-FR" dirty="0"/>
              <a:t>…tif.</a:t>
            </a:r>
          </a:p>
          <a:p>
            <a:pPr>
              <a:buNone/>
            </a:pPr>
            <a:r>
              <a:rPr lang="fr-FR" b="1" dirty="0"/>
              <a:t>Techniques</a:t>
            </a:r>
            <a:r>
              <a:rPr lang="fr-FR" dirty="0"/>
              <a:t>: respiration profonde, rires, assertivité et pensée positive, relaxation en classe, se fixer des objectifs étape par étape et atteignables, projection positive de soi, </a:t>
            </a:r>
          </a:p>
          <a:p>
            <a:pPr>
              <a:buNone/>
            </a:pPr>
            <a:r>
              <a:rPr lang="fr-FR" dirty="0"/>
              <a:t>Les attitudes et croyances négatives peuvent réduire la motivation des apprenants et nuire à l’apprentissage de la langue, alors qu’une attitude et des croyances positives font l’inverse.  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Catégories </a:t>
            </a:r>
            <a:r>
              <a:rPr lang="fr-BE" sz="1600" dirty="0">
                <a:solidFill>
                  <a:srgbClr val="002060"/>
                </a:solidFill>
              </a:rPr>
              <a:t>13/20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dirty="0"/>
              <a:t>6. Des </a:t>
            </a:r>
            <a:r>
              <a:rPr lang="fr-BE" b="1" dirty="0"/>
              <a:t>stratégies sociales </a:t>
            </a:r>
            <a:endParaRPr lang="fr-BE" dirty="0"/>
          </a:p>
          <a:p>
            <a:pPr>
              <a:buNone/>
            </a:pPr>
            <a:r>
              <a:rPr lang="fr-BE" dirty="0"/>
              <a:t>Travailler par paires ou en groupes (projet)</a:t>
            </a:r>
          </a:p>
          <a:p>
            <a:pPr>
              <a:buNone/>
            </a:pPr>
            <a:r>
              <a:rPr lang="fr-BE" dirty="0"/>
              <a:t>Demander de l’aide, des clarifications, …</a:t>
            </a:r>
          </a:p>
          <a:p>
            <a:pPr>
              <a:buNone/>
            </a:pPr>
            <a:r>
              <a:rPr lang="fr-BE" dirty="0"/>
              <a:t>Faire appel au tutorat</a:t>
            </a:r>
          </a:p>
          <a:p>
            <a:pPr>
              <a:buNone/>
            </a:pPr>
            <a:r>
              <a:rPr lang="fr-BE" dirty="0"/>
              <a:t>Apprendre les normes sociales et culturelles</a:t>
            </a:r>
          </a:p>
          <a:p>
            <a:pPr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Catégories </a:t>
            </a:r>
            <a:r>
              <a:rPr lang="fr-BE" sz="1600" dirty="0">
                <a:solidFill>
                  <a:srgbClr val="002060"/>
                </a:solidFill>
              </a:rPr>
              <a:t>14/20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 </a:t>
            </a:r>
            <a:r>
              <a:rPr lang="fr-BE" sz="2800" dirty="0">
                <a:solidFill>
                  <a:srgbClr val="002060"/>
                </a:solidFill>
              </a:rPr>
              <a:t>- Ce que dit la recherche </a:t>
            </a:r>
            <a:r>
              <a:rPr lang="fr-BE" sz="1600" dirty="0">
                <a:solidFill>
                  <a:srgbClr val="002060"/>
                </a:solidFill>
              </a:rPr>
              <a:t>15/20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Les apprenants qui utilisent des stratégies d’apprentissage tendent à </a:t>
            </a:r>
            <a:r>
              <a:rPr lang="fr-FR" b="1" dirty="0"/>
              <a:t>obtenir de meilleurs résultats</a:t>
            </a:r>
            <a:r>
              <a:rPr lang="fr-FR" dirty="0"/>
              <a:t>. </a:t>
            </a:r>
          </a:p>
          <a:p>
            <a:pPr>
              <a:buNone/>
            </a:pPr>
            <a:r>
              <a:rPr lang="fr-FR" dirty="0"/>
              <a:t>    (</a:t>
            </a:r>
            <a:r>
              <a:rPr lang="sv-SE" dirty="0"/>
              <a:t>Chamot &amp; Kupper, 1989; Chamot &amp; O’Malley, 1994; </a:t>
            </a:r>
            <a:r>
              <a:rPr lang="fr-BE" dirty="0" err="1"/>
              <a:t>Boekaerts</a:t>
            </a:r>
            <a:r>
              <a:rPr lang="fr-BE" dirty="0"/>
              <a:t>, </a:t>
            </a:r>
            <a:r>
              <a:rPr lang="fr-BE" dirty="0" err="1"/>
              <a:t>Pintrich</a:t>
            </a:r>
            <a:r>
              <a:rPr lang="fr-BE" dirty="0"/>
              <a:t>, &amp; </a:t>
            </a:r>
            <a:r>
              <a:rPr lang="fr-BE" dirty="0" err="1"/>
              <a:t>Zeidner</a:t>
            </a:r>
            <a:r>
              <a:rPr lang="fr-BE" dirty="0"/>
              <a:t>, 2000; </a:t>
            </a:r>
            <a:r>
              <a:rPr lang="fr-BE" dirty="0" err="1"/>
              <a:t>Bolitho</a:t>
            </a:r>
            <a:r>
              <a:rPr lang="fr-BE" dirty="0"/>
              <a:t> et al., 2003; </a:t>
            </a:r>
            <a:r>
              <a:rPr lang="fr-BE" dirty="0" err="1"/>
              <a:t>Eilam</a:t>
            </a:r>
            <a:r>
              <a:rPr lang="fr-BE" dirty="0"/>
              <a:t> &amp; </a:t>
            </a:r>
            <a:r>
              <a:rPr lang="fr-BE" dirty="0" err="1"/>
              <a:t>Aharon</a:t>
            </a:r>
            <a:r>
              <a:rPr lang="fr-BE" dirty="0"/>
              <a:t>, 2003; </a:t>
            </a:r>
            <a:r>
              <a:rPr lang="fr-BE" dirty="0" err="1"/>
              <a:t>Mokhtari</a:t>
            </a:r>
            <a:r>
              <a:rPr lang="fr-BE" dirty="0"/>
              <a:t> &amp; </a:t>
            </a:r>
            <a:r>
              <a:rPr lang="fr-BE" dirty="0" err="1"/>
              <a:t>Reichard</a:t>
            </a:r>
            <a:r>
              <a:rPr lang="fr-BE" dirty="0"/>
              <a:t>, 2002; Palmer &amp; </a:t>
            </a:r>
            <a:r>
              <a:rPr lang="fr-BE" dirty="0" err="1"/>
              <a:t>Goetz</a:t>
            </a:r>
            <a:r>
              <a:rPr lang="fr-BE" dirty="0"/>
              <a:t>, 1988; </a:t>
            </a:r>
            <a:r>
              <a:rPr lang="fr-BE" dirty="0" err="1"/>
              <a:t>Victori</a:t>
            </a:r>
            <a:r>
              <a:rPr lang="fr-BE" dirty="0"/>
              <a:t> &amp; </a:t>
            </a:r>
            <a:r>
              <a:rPr lang="fr-BE" dirty="0" err="1"/>
              <a:t>Lockhart</a:t>
            </a:r>
            <a:r>
              <a:rPr lang="fr-BE" dirty="0"/>
              <a:t>, 1995; Zimmerman &amp; </a:t>
            </a:r>
            <a:r>
              <a:rPr lang="fr-BE" dirty="0" err="1"/>
              <a:t>Schunk</a:t>
            </a:r>
            <a:r>
              <a:rPr lang="fr-BE" dirty="0"/>
              <a:t>, 2001; Purpura, 1997, 1998 (cités par </a:t>
            </a:r>
            <a:r>
              <a:rPr lang="fr-FR" dirty="0" err="1"/>
              <a:t>Rahimia</a:t>
            </a:r>
            <a:r>
              <a:rPr lang="fr-FR" dirty="0"/>
              <a:t>, M., &amp; Katal, M., 2011) ; </a:t>
            </a:r>
            <a:r>
              <a:rPr lang="fr-BE" dirty="0" err="1"/>
              <a:t>Carrell</a:t>
            </a:r>
            <a:r>
              <a:rPr lang="fr-BE" dirty="0"/>
              <a:t>, </a:t>
            </a:r>
            <a:r>
              <a:rPr lang="fr-BE" dirty="0" err="1"/>
              <a:t>Pharis</a:t>
            </a:r>
            <a:r>
              <a:rPr lang="fr-BE" dirty="0"/>
              <a:t>, &amp; </a:t>
            </a:r>
            <a:r>
              <a:rPr lang="fr-BE" dirty="0" err="1"/>
              <a:t>Liberto</a:t>
            </a:r>
            <a:r>
              <a:rPr lang="fr-BE" dirty="0"/>
              <a:t>, 1989; </a:t>
            </a:r>
            <a:r>
              <a:rPr lang="fr-BE" dirty="0" err="1"/>
              <a:t>Carrell</a:t>
            </a:r>
            <a:r>
              <a:rPr lang="fr-BE" dirty="0"/>
              <a:t>, 1998; Oxford 1990a, 1990b, 1996; Oxford et al., 1990, (cités 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2003);</a:t>
            </a:r>
            <a:r>
              <a:rPr lang="fr-BE" dirty="0"/>
              <a:t> </a:t>
            </a:r>
            <a:r>
              <a:rPr lang="fr-BE" dirty="0" err="1"/>
              <a:t>Mokhtari</a:t>
            </a:r>
            <a:r>
              <a:rPr lang="fr-BE" dirty="0"/>
              <a:t> et al., 2002; Zimmerman et al., 2001</a:t>
            </a:r>
            <a:r>
              <a:rPr lang="fr-FR" dirty="0"/>
              <a:t>; 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/>
              <a:t> Ces stratégies doivent être enseignées car elles ne sont pas innées chez l’élève. Lorsqu’elles sont </a:t>
            </a:r>
            <a:r>
              <a:rPr lang="fr-BE" b="1" dirty="0"/>
              <a:t>enseignées en classe</a:t>
            </a:r>
            <a:r>
              <a:rPr lang="fr-BE" dirty="0"/>
              <a:t>, il y a une </a:t>
            </a:r>
            <a:r>
              <a:rPr lang="fr-BE" b="1" dirty="0"/>
              <a:t>amélioration</a:t>
            </a:r>
            <a:r>
              <a:rPr lang="fr-BE" dirty="0"/>
              <a:t> à la fois </a:t>
            </a:r>
            <a:r>
              <a:rPr lang="fr-BE" b="1" dirty="0"/>
              <a:t>sur la façon d’apprendre et sur le produit de l’apprentissage </a:t>
            </a:r>
            <a:r>
              <a:rPr lang="fr-BE" dirty="0"/>
              <a:t>(</a:t>
            </a:r>
            <a:r>
              <a:rPr lang="en-US" dirty="0"/>
              <a:t>O’Malley and </a:t>
            </a:r>
            <a:r>
              <a:rPr lang="en-US" dirty="0" err="1"/>
              <a:t>Chamot</a:t>
            </a:r>
            <a:r>
              <a:rPr lang="en-US" dirty="0"/>
              <a:t> (1990), and Oxford (1990a) </a:t>
            </a:r>
            <a:r>
              <a:rPr lang="en-US" dirty="0" err="1"/>
              <a:t>cité</a:t>
            </a:r>
            <a:r>
              <a:rPr lang="en-US" dirty="0"/>
              <a:t> 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2003).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L’usage efficace de ces stratégies est </a:t>
            </a:r>
            <a:r>
              <a:rPr lang="fr-FR" b="1" dirty="0"/>
              <a:t>rare</a:t>
            </a:r>
            <a:r>
              <a:rPr lang="fr-FR" dirty="0"/>
              <a:t> parmi les élèves. </a:t>
            </a:r>
            <a:r>
              <a:rPr lang="fr-BE" dirty="0"/>
              <a:t>(Oxford)</a:t>
            </a:r>
          </a:p>
          <a:p>
            <a:pPr>
              <a:buFont typeface="Wingdings" pitchFamily="2" charset="2"/>
              <a:buChar char="Ø"/>
            </a:pPr>
            <a:r>
              <a:rPr lang="fr-BE" dirty="0"/>
              <a:t>Elles ont plus d’efficacité lorsqu’elles sont utilisées de manière </a:t>
            </a:r>
            <a:r>
              <a:rPr lang="fr-BE" b="1" dirty="0"/>
              <a:t>combinées</a:t>
            </a:r>
            <a:r>
              <a:rPr lang="fr-BE" dirty="0"/>
              <a:t> plutôt qu’individuellement (</a:t>
            </a:r>
            <a:r>
              <a:rPr lang="fr-BE" dirty="0" err="1"/>
              <a:t>O’Malley</a:t>
            </a:r>
            <a:r>
              <a:rPr lang="fr-BE" dirty="0"/>
              <a:t> &amp; </a:t>
            </a:r>
            <a:r>
              <a:rPr lang="fr-BE" dirty="0" err="1"/>
              <a:t>Chamot</a:t>
            </a:r>
            <a:r>
              <a:rPr lang="fr-BE" dirty="0"/>
              <a:t>, 1990).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 </a:t>
            </a:r>
            <a:r>
              <a:rPr lang="fr-BE" sz="2800" dirty="0">
                <a:solidFill>
                  <a:srgbClr val="002060"/>
                </a:solidFill>
              </a:rPr>
              <a:t>– Ce que dit la recherche </a:t>
            </a:r>
            <a:r>
              <a:rPr lang="fr-BE" sz="1600" dirty="0">
                <a:solidFill>
                  <a:srgbClr val="002060"/>
                </a:solidFill>
              </a:rPr>
              <a:t>16/20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Se donner des </a:t>
            </a:r>
            <a:r>
              <a:rPr lang="fr-FR" b="1" dirty="0"/>
              <a:t>objectifs clairs et réalistes </a:t>
            </a:r>
            <a:r>
              <a:rPr lang="fr-FR" dirty="0"/>
              <a:t>pour l’élève, constituant un </a:t>
            </a:r>
            <a:r>
              <a:rPr lang="fr-FR" b="1" dirty="0"/>
              <a:t>défit</a:t>
            </a:r>
            <a:r>
              <a:rPr lang="fr-FR" dirty="0"/>
              <a:t>, peuvent l’aider à percevoir ses propres progrès, et en devenant conscients de ses progrès, sa </a:t>
            </a:r>
            <a:r>
              <a:rPr lang="fr-FR" b="1" dirty="0"/>
              <a:t>motivation</a:t>
            </a:r>
            <a:r>
              <a:rPr lang="fr-FR" dirty="0"/>
              <a:t> à apprendre augmenterait. (Andersen, 2002).</a:t>
            </a:r>
          </a:p>
          <a:p>
            <a:r>
              <a:rPr lang="fr-FR" dirty="0"/>
              <a:t>La pratique en classe de la métacognition s’inscrit dans une démarche de </a:t>
            </a:r>
            <a:r>
              <a:rPr lang="fr-FR" b="1" dirty="0"/>
              <a:t>pédagogie différenciée et active </a:t>
            </a:r>
            <a:r>
              <a:rPr lang="fr-FR" dirty="0"/>
              <a:t>puisqu’elle est destinée à l’amélioration par l’élève lui-même de ses techniques d’apprentissage. </a:t>
            </a:r>
            <a:r>
              <a:rPr lang="fr-BE" dirty="0"/>
              <a:t>L’enseignement des stratégies d’apprentissage doit </a:t>
            </a:r>
            <a:r>
              <a:rPr lang="fr-BE" b="1" dirty="0"/>
              <a:t>faire partie du curriculum</a:t>
            </a:r>
            <a:r>
              <a:rPr lang="fr-BE" dirty="0"/>
              <a:t>. </a:t>
            </a:r>
            <a:r>
              <a:rPr lang="fr-BE" dirty="0">
                <a:solidFill>
                  <a:srgbClr val="FF0000"/>
                </a:solidFill>
              </a:rPr>
              <a:t>(référentiels)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– Ce que dit la recherche </a:t>
            </a:r>
            <a:r>
              <a:rPr lang="fr-BE" sz="1600" dirty="0">
                <a:solidFill>
                  <a:srgbClr val="002060"/>
                </a:solidFill>
              </a:rPr>
              <a:t>17/20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WP_20170122_12_47_01_Pr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483" t="5405" r="8800" b="4300"/>
          <a:stretch/>
        </p:blipFill>
        <p:spPr bwMode="auto">
          <a:xfrm>
            <a:off x="368887" y="1212356"/>
            <a:ext cx="10810742" cy="480893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311691" y="6021288"/>
            <a:ext cx="46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D.A. Sousa (2002). Un cerveau pour apprendre.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"/>
            <a:ext cx="11586754" cy="14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L’apprentissage, un processus très efficace dès la naissance 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8AF-5A7F-4D29-978D-72603CA72360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366499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BE" dirty="0"/>
              <a:t>Les stratégies </a:t>
            </a:r>
            <a:r>
              <a:rPr lang="fr-BE" b="1" dirty="0"/>
              <a:t>métacognitives</a:t>
            </a:r>
            <a:r>
              <a:rPr lang="fr-BE" dirty="0"/>
              <a:t> permettent aux apprenants de prendre un </a:t>
            </a:r>
            <a:r>
              <a:rPr lang="fr-BE" b="1" dirty="0"/>
              <a:t>rôle actif</a:t>
            </a:r>
            <a:r>
              <a:rPr lang="fr-BE" dirty="0"/>
              <a:t>, de </a:t>
            </a:r>
            <a:r>
              <a:rPr lang="fr-BE" b="1" dirty="0"/>
              <a:t>gérer et diriger leur propre apprentissage</a:t>
            </a:r>
            <a:r>
              <a:rPr lang="fr-BE" dirty="0"/>
              <a:t> et finalement</a:t>
            </a:r>
            <a:r>
              <a:rPr lang="fr-BE" b="1" dirty="0"/>
              <a:t>, trouver les meilleures méthodes </a:t>
            </a:r>
            <a:r>
              <a:rPr lang="fr-BE" dirty="0"/>
              <a:t>pour s’exercer et renforcer ce qu’ils ont appris (Chari et al., 2010). </a:t>
            </a:r>
          </a:p>
          <a:p>
            <a:pPr>
              <a:buFont typeface="Wingdings" pitchFamily="2" charset="2"/>
              <a:buChar char="Ø"/>
            </a:pPr>
            <a:r>
              <a:rPr lang="fr-BE" b="1" noProof="0" dirty="0"/>
              <a:t>Augmentation dans l’autonomie </a:t>
            </a:r>
            <a:r>
              <a:rPr lang="fr-BE" noProof="0" dirty="0"/>
              <a:t>de l’apprenant, de sa </a:t>
            </a:r>
            <a:r>
              <a:rPr lang="fr-BE" b="1" noProof="0" dirty="0"/>
              <a:t>confiance</a:t>
            </a:r>
            <a:r>
              <a:rPr lang="fr-BE" noProof="0" dirty="0"/>
              <a:t> et de </a:t>
            </a:r>
            <a:r>
              <a:rPr lang="fr-BE" b="1" noProof="0" dirty="0"/>
              <a:t>l’individualité</a:t>
            </a:r>
            <a:r>
              <a:rPr lang="fr-BE" noProof="0" dirty="0"/>
              <a:t> de la démarche </a:t>
            </a:r>
            <a:r>
              <a:rPr lang="en-US" dirty="0"/>
              <a:t>(</a:t>
            </a:r>
            <a:r>
              <a:rPr lang="sv-SE" dirty="0"/>
              <a:t>Chamot &amp; Kupper, 1989; Chamot &amp; O’Malley, 1994 cités </a:t>
            </a:r>
            <a:r>
              <a:rPr lang="fr-BE" dirty="0"/>
              <a:t>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</a:t>
            </a:r>
            <a:r>
              <a:rPr lang="sv-SE" dirty="0"/>
              <a:t>; </a:t>
            </a:r>
            <a:r>
              <a:rPr lang="en-US" dirty="0" err="1"/>
              <a:t>Fewell</a:t>
            </a:r>
            <a:r>
              <a:rPr lang="en-US" dirty="0"/>
              <a:t>, 2010).</a:t>
            </a:r>
          </a:p>
          <a:p>
            <a:pPr>
              <a:buFont typeface="Wingdings" pitchFamily="2" charset="2"/>
              <a:buChar char="Ø"/>
            </a:pPr>
            <a:r>
              <a:rPr lang="fr-BE" noProof="0" dirty="0"/>
              <a:t>Forte corrélation entre l’utilisation de la métacognition </a:t>
            </a:r>
            <a:r>
              <a:rPr lang="en-US" dirty="0"/>
              <a:t>et la </a:t>
            </a:r>
            <a:r>
              <a:rPr lang="en-US" b="1" dirty="0"/>
              <a:t>motivation</a:t>
            </a:r>
            <a:r>
              <a:rPr lang="en-US" dirty="0"/>
              <a:t> (</a:t>
            </a:r>
            <a:r>
              <a:rPr lang="sv-SE" dirty="0"/>
              <a:t>Chamot &amp; Kupper, 1989 cités </a:t>
            </a:r>
            <a:r>
              <a:rPr lang="fr-BE" dirty="0"/>
              <a:t>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</a:t>
            </a:r>
            <a:r>
              <a:rPr lang="sv-SE" dirty="0"/>
              <a:t>; Chamot &amp; O’Malley, 1994; </a:t>
            </a:r>
            <a:r>
              <a:rPr lang="fr-BE" dirty="0" err="1"/>
              <a:t>Vandergrift</a:t>
            </a:r>
            <a:r>
              <a:rPr lang="fr-BE" dirty="0"/>
              <a:t>, 2005</a:t>
            </a:r>
            <a:r>
              <a:rPr lang="sv-SE" dirty="0"/>
              <a:t>)</a:t>
            </a:r>
            <a:endParaRPr lang="fr-BE" dirty="0"/>
          </a:p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- Ce que dit la recherche </a:t>
            </a:r>
            <a:r>
              <a:rPr lang="fr-BE" sz="1600" dirty="0">
                <a:solidFill>
                  <a:srgbClr val="002060"/>
                </a:solidFill>
              </a:rPr>
              <a:t>18/20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BE" dirty="0"/>
              <a:t>Selon Graham (1997, pp. 42-43, cité 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2003), </a:t>
            </a:r>
            <a:r>
              <a:rPr lang="fr-BE" dirty="0"/>
              <a:t>les </a:t>
            </a:r>
            <a:r>
              <a:rPr lang="fr-BE" b="1" dirty="0"/>
              <a:t>stratégies métacognitives</a:t>
            </a:r>
            <a:r>
              <a:rPr lang="fr-BE" dirty="0"/>
              <a:t> ont le rôle le plus central dans l’amélioration de l’apprentissage</a:t>
            </a:r>
            <a:r>
              <a:rPr lang="en-US" dirty="0"/>
              <a:t>. </a:t>
            </a:r>
            <a:endParaRPr lang="fr-BE" sz="2500" dirty="0"/>
          </a:p>
          <a:p>
            <a:pPr>
              <a:buFont typeface="Wingdings" pitchFamily="2" charset="2"/>
              <a:buChar char="Ø"/>
            </a:pPr>
            <a:r>
              <a:rPr lang="fr-BE" sz="2500" dirty="0"/>
              <a:t>Idem pour </a:t>
            </a:r>
            <a:r>
              <a:rPr lang="fr-BE" sz="2500" dirty="0" err="1"/>
              <a:t>Mahmoudi</a:t>
            </a:r>
            <a:r>
              <a:rPr lang="fr-BE" sz="2500" dirty="0"/>
              <a:t> et al., 2010 qui disent que "Appliquer des stratégies métacognitives appropriées dans la résolution de tâches est un </a:t>
            </a:r>
            <a:r>
              <a:rPr lang="fr-BE" sz="2500" b="1" dirty="0"/>
              <a:t>paramètre déterminant dans l’efficacité de l’apprentissage de la langue</a:t>
            </a:r>
            <a:r>
              <a:rPr lang="fr-BE" sz="2500" dirty="0"/>
              <a:t>".</a:t>
            </a:r>
          </a:p>
          <a:p>
            <a:pPr>
              <a:buFont typeface="Wingdings" pitchFamily="2" charset="2"/>
              <a:buChar char="Ø"/>
            </a:pPr>
            <a:r>
              <a:rPr lang="fr-BE" sz="2500" dirty="0"/>
              <a:t>Cela augmente la </a:t>
            </a:r>
            <a:r>
              <a:rPr lang="fr-BE" sz="2500" b="1" dirty="0"/>
              <a:t>vitesse de progrès </a:t>
            </a:r>
            <a:r>
              <a:rPr lang="fr-BE" sz="2500" dirty="0"/>
              <a:t>dans la langue (</a:t>
            </a:r>
            <a:r>
              <a:rPr lang="fr-BE" sz="2500" dirty="0" err="1"/>
              <a:t>Victori</a:t>
            </a:r>
            <a:r>
              <a:rPr lang="fr-BE" sz="2500" dirty="0"/>
              <a:t> &amp; </a:t>
            </a:r>
            <a:r>
              <a:rPr lang="fr-BE" sz="2500" dirty="0" err="1"/>
              <a:t>Lockart</a:t>
            </a:r>
            <a:r>
              <a:rPr lang="fr-BE" sz="2500" dirty="0"/>
              <a:t>, 1995), ainsi que la </a:t>
            </a:r>
            <a:r>
              <a:rPr lang="fr-BE" sz="2500" b="1" dirty="0"/>
              <a:t>qualité et la vitesse de l’engagement </a:t>
            </a:r>
            <a:r>
              <a:rPr lang="fr-BE" sz="2500" dirty="0"/>
              <a:t>dans l’apprentissage (</a:t>
            </a:r>
            <a:r>
              <a:rPr lang="fr-BE" sz="2500" dirty="0" err="1"/>
              <a:t>Pintrich</a:t>
            </a:r>
            <a:r>
              <a:rPr lang="fr-BE" sz="2500" dirty="0"/>
              <a:t> et al., 1993).</a:t>
            </a:r>
          </a:p>
          <a:p>
            <a:pPr>
              <a:buFont typeface="Wingdings" pitchFamily="2" charset="2"/>
              <a:buChar char="Ø"/>
            </a:pPr>
            <a:r>
              <a:rPr lang="fr-BE" sz="2500" dirty="0"/>
              <a:t>Ces capacités métacognitives rejaillissent sur toutes les autres </a:t>
            </a:r>
            <a:r>
              <a:rPr lang="fr-BE" sz="2500" b="1" dirty="0"/>
              <a:t>compétences langagières à l’oral comme à l’écrit</a:t>
            </a:r>
            <a:r>
              <a:rPr lang="fr-BE" sz="2500" dirty="0"/>
              <a:t>. Les </a:t>
            </a:r>
            <a:r>
              <a:rPr lang="fr-BE" sz="2500" b="1" dirty="0"/>
              <a:t>nouvelles situations d’apprentissage </a:t>
            </a:r>
            <a:r>
              <a:rPr lang="fr-BE" sz="2500" dirty="0"/>
              <a:t>sont également mieux réussies (</a:t>
            </a:r>
            <a:r>
              <a:rPr lang="fr-BE" sz="2500" dirty="0" err="1"/>
              <a:t>Vann</a:t>
            </a:r>
            <a:r>
              <a:rPr lang="fr-BE" sz="2500" dirty="0"/>
              <a:t> &amp; Abraham, 1990).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 </a:t>
            </a:r>
            <a:r>
              <a:rPr lang="fr-BE" sz="2800" dirty="0">
                <a:solidFill>
                  <a:srgbClr val="002060"/>
                </a:solidFill>
              </a:rPr>
              <a:t>- Ce que dit la recherche </a:t>
            </a:r>
            <a:r>
              <a:rPr lang="fr-BE" sz="1600" dirty="0">
                <a:solidFill>
                  <a:srgbClr val="002060"/>
                </a:solidFill>
              </a:rPr>
              <a:t>19/20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noProof="0" dirty="0"/>
              <a:t>Les </a:t>
            </a:r>
            <a:r>
              <a:rPr lang="fr-BE" b="1" noProof="0" dirty="0"/>
              <a:t>enseignants</a:t>
            </a:r>
            <a:r>
              <a:rPr lang="fr-BE" noProof="0" dirty="0"/>
              <a:t> qui entraînent leurs élèves aux stratégies d’apprentissage deviennent enthousiastes au sujet de leur </a:t>
            </a:r>
            <a:r>
              <a:rPr lang="fr-BE" b="1" noProof="0" dirty="0"/>
              <a:t>rôle de facilitateurs de l’apprentissage </a:t>
            </a:r>
            <a:r>
              <a:rPr lang="fr-BE" noProof="0" dirty="0"/>
              <a:t>en classe. Ils envisagent plus leur rôle comme étant </a:t>
            </a:r>
            <a:r>
              <a:rPr lang="fr-BE" b="1" noProof="0" dirty="0"/>
              <a:t>orienté vers l’apprentissage de leurs élèves </a:t>
            </a:r>
            <a:r>
              <a:rPr lang="fr-BE" noProof="0" dirty="0"/>
              <a:t>et </a:t>
            </a:r>
            <a:r>
              <a:rPr lang="fr-BE" b="1" noProof="0" dirty="0"/>
              <a:t>plus conscients de leurs besoins individuels</a:t>
            </a:r>
            <a:r>
              <a:rPr lang="fr-BE" noProof="0" dirty="0"/>
              <a:t>. Ils ont aussi </a:t>
            </a:r>
            <a:r>
              <a:rPr lang="fr-BE" b="1" noProof="0" dirty="0"/>
              <a:t>pris conscience de l’efficacité de leurs techniques d’enseignement </a:t>
            </a:r>
            <a:r>
              <a:rPr lang="fr-BE" noProof="0" dirty="0"/>
              <a:t>adéquates ou non avec les stratégies d’apprentissage de leurs élèves. Et parfois, ils décidèrent </a:t>
            </a:r>
            <a:r>
              <a:rPr lang="fr-BE" b="1" noProof="0" dirty="0"/>
              <a:t>d’adapter leurs modèles d’enseignement </a:t>
            </a:r>
            <a:r>
              <a:rPr lang="fr-BE" noProof="0" dirty="0"/>
              <a:t>en conséquence. </a:t>
            </a:r>
            <a:r>
              <a:rPr lang="en-US" dirty="0"/>
              <a:t>(Oxford et al., p.210)</a:t>
            </a:r>
            <a:r>
              <a:rPr lang="fr-BE" dirty="0"/>
              <a:t>(</a:t>
            </a:r>
            <a:r>
              <a:rPr lang="en-US" dirty="0"/>
              <a:t>O’Malley and </a:t>
            </a:r>
            <a:r>
              <a:rPr lang="en-US" dirty="0" err="1"/>
              <a:t>Chamot</a:t>
            </a:r>
            <a:r>
              <a:rPr lang="en-US" dirty="0"/>
              <a:t> (1990), and Oxford (1990a) </a:t>
            </a:r>
            <a:r>
              <a:rPr lang="en-US" dirty="0" err="1"/>
              <a:t>cité</a:t>
            </a:r>
            <a:r>
              <a:rPr lang="en-US" dirty="0"/>
              <a:t> par </a:t>
            </a:r>
            <a:r>
              <a:rPr lang="en-US" dirty="0" err="1"/>
              <a:t>Rasekh</a:t>
            </a:r>
            <a:r>
              <a:rPr lang="en-US" dirty="0"/>
              <a:t>, Z.E., &amp; </a:t>
            </a:r>
            <a:r>
              <a:rPr lang="en-US" dirty="0" err="1"/>
              <a:t>Ranjbary</a:t>
            </a:r>
            <a:r>
              <a:rPr lang="en-US" dirty="0"/>
              <a:t>, R., 2003).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Métacognition</a:t>
            </a:r>
            <a:r>
              <a:rPr lang="fr-BE" sz="2800" dirty="0">
                <a:solidFill>
                  <a:srgbClr val="002060"/>
                </a:solidFill>
              </a:rPr>
              <a:t> - Ce que dit la recherche </a:t>
            </a:r>
            <a:r>
              <a:rPr lang="fr-BE" sz="1600" dirty="0">
                <a:solidFill>
                  <a:srgbClr val="002060"/>
                </a:solidFill>
              </a:rPr>
              <a:t>20/20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1044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1800" u="sng" dirty="0"/>
              <a:t>Motivation</a:t>
            </a:r>
          </a:p>
          <a:p>
            <a:pPr>
              <a:buNone/>
            </a:pPr>
            <a:r>
              <a:rPr lang="fr-FR" sz="1800" dirty="0"/>
              <a:t> Leclercq, D. (2006). La motivation scolaire selon Rolland Viau.  Université de Liège</a:t>
            </a:r>
            <a:endParaRPr lang="fr-BE" sz="1800" u="sng" dirty="0"/>
          </a:p>
          <a:p>
            <a:pPr>
              <a:buNone/>
            </a:pPr>
            <a:r>
              <a:rPr lang="fr-BE" sz="1800" u="sng" dirty="0"/>
              <a:t>Métacognition et styles d’apprentissage</a:t>
            </a:r>
          </a:p>
          <a:p>
            <a:r>
              <a:rPr lang="fr-BE" sz="1800" dirty="0"/>
              <a:t>Davis, K., </a:t>
            </a:r>
            <a:r>
              <a:rPr lang="fr-BE" sz="1800" dirty="0" err="1"/>
              <a:t>Christodoulou</a:t>
            </a:r>
            <a:r>
              <a:rPr lang="fr-BE" sz="1800" dirty="0"/>
              <a:t>, J., </a:t>
            </a:r>
            <a:r>
              <a:rPr lang="fr-BE" sz="1800" dirty="0" err="1"/>
              <a:t>Seider</a:t>
            </a:r>
            <a:r>
              <a:rPr lang="fr-BE" sz="1800" dirty="0"/>
              <a:t>, S., &amp; Gardner, H. (2013). </a:t>
            </a:r>
            <a:r>
              <a:rPr lang="en-US" sz="1800" i="1" dirty="0"/>
              <a:t>The Theory of Multiple Intelligences</a:t>
            </a:r>
            <a:r>
              <a:rPr lang="en-US" sz="1800" dirty="0"/>
              <a:t>. Retrieved from</a:t>
            </a:r>
            <a:endParaRPr lang="fr-BE" sz="1800" dirty="0"/>
          </a:p>
          <a:p>
            <a:pPr>
              <a:buNone/>
            </a:pPr>
            <a:r>
              <a:rPr lang="en-US" sz="1800" dirty="0"/>
              <a:t>http://multipleintelligencesoasis.org/wp-content/uploads/2013/06/443-davis-christodoulou-seider-mi-article.pdf </a:t>
            </a:r>
            <a:endParaRPr lang="fr-BE" sz="1800" dirty="0"/>
          </a:p>
          <a:p>
            <a:r>
              <a:rPr lang="fr-BE" sz="1800" dirty="0" err="1"/>
              <a:t>Hourst</a:t>
            </a:r>
            <a:r>
              <a:rPr lang="fr-BE" sz="1800" dirty="0"/>
              <a:t>, B. (2014). À l’école des intelligences multiples. </a:t>
            </a:r>
            <a:r>
              <a:rPr lang="en-US" sz="1800" dirty="0"/>
              <a:t>Hachette Education</a:t>
            </a:r>
            <a:endParaRPr lang="fr-BE" sz="1800" dirty="0"/>
          </a:p>
          <a:p>
            <a:r>
              <a:rPr lang="en-US" sz="1800" dirty="0" err="1"/>
              <a:t>Rasekh</a:t>
            </a:r>
            <a:r>
              <a:rPr lang="en-US" sz="1800" dirty="0"/>
              <a:t>, Z.E., &amp; </a:t>
            </a:r>
            <a:r>
              <a:rPr lang="en-US" sz="1800" dirty="0" err="1"/>
              <a:t>Ranjbary</a:t>
            </a:r>
            <a:r>
              <a:rPr lang="en-US" sz="1800" dirty="0"/>
              <a:t>, R. (2003, September). </a:t>
            </a:r>
            <a:r>
              <a:rPr lang="en-US" sz="1800" dirty="0" err="1"/>
              <a:t>Metacognitive</a:t>
            </a:r>
            <a:r>
              <a:rPr lang="en-US" sz="1800" dirty="0"/>
              <a:t> Strategy Training for Vocabulary Learning. </a:t>
            </a:r>
            <a:r>
              <a:rPr lang="en-US" sz="1800" i="1" dirty="0"/>
              <a:t>The Electronic Journal for English as a Second Language</a:t>
            </a:r>
            <a:r>
              <a:rPr lang="en-US" sz="1800" dirty="0"/>
              <a:t> (Vol. 7, Num. 2). Retrieved from http://doclib.ulg.ac.be/apa/Wiki.jsp?page=ArticlesDeP%C3%A9riodiques</a:t>
            </a:r>
            <a:endParaRPr lang="fr-BE" sz="1800" dirty="0"/>
          </a:p>
          <a:p>
            <a:r>
              <a:rPr lang="en-US" sz="1800" dirty="0"/>
              <a:t>Griffiths, C. &amp; Oxford, R. (2014). Twenty-first century landscape of language learning strategies. </a:t>
            </a:r>
            <a:r>
              <a:rPr lang="en-US" sz="1800" i="1" dirty="0"/>
              <a:t>System, </a:t>
            </a:r>
            <a:r>
              <a:rPr lang="en-US" sz="1800" dirty="0"/>
              <a:t>43, 1-10. DOI: 10.1016/j.system.2013.12.009</a:t>
            </a:r>
            <a:endParaRPr lang="fr-BE" sz="1800" dirty="0"/>
          </a:p>
          <a:p>
            <a:r>
              <a:rPr lang="en-US" sz="1800" dirty="0"/>
              <a:t>Oxford, R. (2002). </a:t>
            </a:r>
            <a:r>
              <a:rPr lang="en-US" sz="1800" i="1" dirty="0"/>
              <a:t>Language learning strategies</a:t>
            </a:r>
            <a:r>
              <a:rPr lang="en-US" sz="1800" dirty="0"/>
              <a:t>. In R. Carter and D. </a:t>
            </a:r>
            <a:r>
              <a:rPr lang="en-US" sz="1800" dirty="0" err="1"/>
              <a:t>Nunan</a:t>
            </a:r>
            <a:r>
              <a:rPr lang="en-US" sz="1800" dirty="0"/>
              <a:t> (Eds.), The Cambridge guide to teaching English to speakers of other</a:t>
            </a:r>
            <a:br>
              <a:rPr lang="en-US" sz="1800" dirty="0"/>
            </a:br>
            <a:r>
              <a:rPr lang="en-US" sz="1800" dirty="0"/>
              <a:t>languages (pp. 166-172). Cambridge: Cambridge University Press. Retrieved on https://archive.org/stream/ilhem_20150321_1654/[David_Nunan,_Ronald_Carter]_The_Cambridge_guide_t_djvu.txt</a:t>
            </a:r>
            <a:endParaRPr lang="fr-BE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Références bibliographiques </a:t>
            </a:r>
            <a:endParaRPr lang="fr-BE" sz="1600" dirty="0">
              <a:solidFill>
                <a:srgbClr val="00206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079C-E190-4CFD-B346-5F7BEEA8444D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0405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BE" sz="3800" u="sng" dirty="0"/>
              <a:t>Métacognition et styles d’apprentissage</a:t>
            </a:r>
          </a:p>
          <a:p>
            <a:endParaRPr lang="en-US" dirty="0"/>
          </a:p>
          <a:p>
            <a:r>
              <a:rPr lang="en-US" sz="3800" dirty="0"/>
              <a:t>Oxford, R. L. (2003). Language learning styles and strategies: An Overview. Oxford: GALA. Retrieved from </a:t>
            </a:r>
            <a:r>
              <a:rPr lang="en-US" sz="3800" dirty="0">
                <a:hlinkClick r:id="rId2"/>
              </a:rPr>
              <a:t>http://hyxy.nankai.edu.cn/jingpinke/buchongyuedu/learning%20strategies%20by%20Oxford.pdf</a:t>
            </a:r>
            <a:endParaRPr lang="fr-BE" sz="3800" dirty="0"/>
          </a:p>
          <a:p>
            <a:r>
              <a:rPr lang="en-US" sz="3800" dirty="0" err="1"/>
              <a:t>Rahimia</a:t>
            </a:r>
            <a:r>
              <a:rPr lang="en-US" sz="3800" dirty="0"/>
              <a:t>, M. , &amp; </a:t>
            </a:r>
            <a:r>
              <a:rPr lang="en-US" sz="3800" dirty="0" err="1"/>
              <a:t>Katal</a:t>
            </a:r>
            <a:r>
              <a:rPr lang="en-US" sz="3800" dirty="0"/>
              <a:t>, M. (2011). </a:t>
            </a:r>
            <a:r>
              <a:rPr lang="en-US" sz="3800" dirty="0" err="1"/>
              <a:t>Metacognitive</a:t>
            </a:r>
            <a:r>
              <a:rPr lang="en-US" sz="3800" dirty="0"/>
              <a:t> strategies awareness and success in learning English as a foreign language: an overview. </a:t>
            </a:r>
            <a:r>
              <a:rPr lang="en-US" sz="3800" dirty="0" err="1"/>
              <a:t>Procedia</a:t>
            </a:r>
            <a:r>
              <a:rPr lang="en-US" sz="3800" dirty="0"/>
              <a:t> - Social and Behavioral Sciences 31 (2012) 73 – 81.. Retrieved from </a:t>
            </a:r>
            <a:r>
              <a:rPr lang="en-US" sz="3800" dirty="0">
                <a:hlinkClick r:id="rId3"/>
              </a:rPr>
              <a:t>www.sciencedirect.com</a:t>
            </a:r>
            <a:r>
              <a:rPr lang="en-US" sz="3800" dirty="0"/>
              <a:t> (</a:t>
            </a:r>
            <a:r>
              <a:rPr lang="en-US" sz="3800" dirty="0" err="1"/>
              <a:t>consulté</a:t>
            </a:r>
            <a:r>
              <a:rPr lang="en-US" sz="3800" dirty="0"/>
              <a:t> le 31/10/2016) </a:t>
            </a:r>
            <a:r>
              <a:rPr lang="en-US" sz="3800" dirty="0" err="1"/>
              <a:t>ou</a:t>
            </a:r>
            <a:r>
              <a:rPr lang="en-US" sz="3800" dirty="0"/>
              <a:t> </a:t>
            </a:r>
            <a:r>
              <a:rPr lang="en-US" sz="3800" dirty="0">
                <a:hlinkClick r:id="rId4"/>
              </a:rPr>
              <a:t>http://ac.els-cdn.com/S187704281102948X/1-s2.0-S187704281102948X-main.pdf?_tid=c83184f2-9f89-11e6-a26f-00000aacb362&amp;acdnat=1477932660_5a1adbcc5133f7322cc73ffab1e9fa52</a:t>
            </a:r>
            <a:endParaRPr lang="fr-BE" sz="3800" dirty="0"/>
          </a:p>
          <a:p>
            <a:r>
              <a:rPr lang="en-US" sz="3800" dirty="0" err="1"/>
              <a:t>Rasekh</a:t>
            </a:r>
            <a:r>
              <a:rPr lang="en-US" sz="3800" dirty="0"/>
              <a:t>, Z. and </a:t>
            </a:r>
            <a:r>
              <a:rPr lang="en-US" sz="3800" dirty="0" err="1"/>
              <a:t>Ranjbary</a:t>
            </a:r>
            <a:r>
              <a:rPr lang="en-US" sz="3800" dirty="0"/>
              <a:t>, R. (2003). </a:t>
            </a:r>
            <a:r>
              <a:rPr lang="en-US" sz="3800" dirty="0" err="1"/>
              <a:t>Metacognitive</a:t>
            </a:r>
            <a:r>
              <a:rPr lang="en-US" sz="3800" dirty="0"/>
              <a:t> strategy training for vocabulary learning, TESL-EJ, 7, 1-18. Retrieved from </a:t>
            </a:r>
            <a:r>
              <a:rPr lang="en-US" sz="3800" dirty="0">
                <a:hlinkClick r:id="rId5"/>
              </a:rPr>
              <a:t>http://www.tesl-ej.org/wordpress/issues/volume7/ej26/ej26a5/?em_x=22</a:t>
            </a:r>
            <a:r>
              <a:rPr lang="en-US" sz="3800" dirty="0"/>
              <a:t> (</a:t>
            </a:r>
            <a:r>
              <a:rPr lang="en-US" sz="3800" dirty="0" err="1"/>
              <a:t>consulté</a:t>
            </a:r>
            <a:r>
              <a:rPr lang="en-US" sz="3800" dirty="0"/>
              <a:t> le 31/10/2016)</a:t>
            </a:r>
          </a:p>
          <a:p>
            <a:r>
              <a:rPr lang="en-US" sz="3800" dirty="0"/>
              <a:t>Sander, E. et al. (2018). Les neurosciences en </a:t>
            </a:r>
            <a:r>
              <a:rPr lang="en-US" sz="3800" dirty="0" err="1"/>
              <a:t>éducation</a:t>
            </a:r>
            <a:r>
              <a:rPr lang="en-US" sz="3800" dirty="0"/>
              <a:t>. </a:t>
            </a:r>
            <a:r>
              <a:rPr lang="en-US" sz="3800" dirty="0" err="1"/>
              <a:t>Mythes</a:t>
            </a:r>
            <a:r>
              <a:rPr lang="en-US" sz="3800" dirty="0"/>
              <a:t> et </a:t>
            </a:r>
            <a:r>
              <a:rPr lang="en-US" sz="3800" dirty="0" err="1"/>
              <a:t>réalités</a:t>
            </a:r>
            <a:r>
              <a:rPr lang="en-US" sz="3800" dirty="0"/>
              <a:t>. </a:t>
            </a:r>
            <a:r>
              <a:rPr lang="en-US" sz="3800" dirty="0">
                <a:hlinkClick r:id="rId6"/>
              </a:rPr>
              <a:t>Éditions Retz</a:t>
            </a:r>
            <a:r>
              <a:rPr lang="en-US" sz="3800" dirty="0"/>
              <a:t>.</a:t>
            </a:r>
          </a:p>
          <a:p>
            <a:r>
              <a:rPr lang="en-US" sz="3800" dirty="0" err="1"/>
              <a:t>Schaar</a:t>
            </a:r>
            <a:r>
              <a:rPr lang="en-US" sz="3800" dirty="0"/>
              <a:t>, O. et </a:t>
            </a:r>
            <a:r>
              <a:rPr lang="en-US" sz="3800" dirty="0" err="1"/>
              <a:t>Culot</a:t>
            </a:r>
            <a:r>
              <a:rPr lang="en-US" sz="3800" dirty="0"/>
              <a:t>, S. (2018). Ta </a:t>
            </a:r>
            <a:r>
              <a:rPr lang="en-US" sz="3800" dirty="0" err="1"/>
              <a:t>réussite</a:t>
            </a:r>
            <a:r>
              <a:rPr lang="en-US" sz="3800" dirty="0"/>
              <a:t> à </a:t>
            </a:r>
            <a:r>
              <a:rPr lang="en-US" sz="3800" dirty="0" err="1"/>
              <a:t>l’école</a:t>
            </a:r>
            <a:r>
              <a:rPr lang="en-US" sz="3800" dirty="0"/>
              <a:t>: la </a:t>
            </a:r>
            <a:r>
              <a:rPr lang="en-US" sz="3800" dirty="0" err="1"/>
              <a:t>méthode</a:t>
            </a:r>
            <a:r>
              <a:rPr lang="en-US" sz="3800" dirty="0"/>
              <a:t> LOL. </a:t>
            </a:r>
            <a:r>
              <a:rPr lang="en-US" sz="3800" dirty="0">
                <a:hlinkClick r:id="rId7"/>
              </a:rPr>
              <a:t>De </a:t>
            </a:r>
            <a:r>
              <a:rPr lang="en-US" sz="3800" dirty="0" err="1">
                <a:hlinkClick r:id="rId7"/>
              </a:rPr>
              <a:t>Boeck</a:t>
            </a:r>
            <a:r>
              <a:rPr lang="en-US" sz="3800" dirty="0">
                <a:hlinkClick r:id="rId7"/>
              </a:rPr>
              <a:t> </a:t>
            </a:r>
            <a:r>
              <a:rPr lang="en-US" sz="3800" dirty="0" err="1">
                <a:hlinkClick r:id="rId7"/>
              </a:rPr>
              <a:t>Supérieur</a:t>
            </a:r>
            <a:r>
              <a:rPr lang="en-US" sz="3800" dirty="0"/>
              <a:t>.</a:t>
            </a:r>
            <a:endParaRPr lang="fr-BE" sz="3800" dirty="0"/>
          </a:p>
          <a:p>
            <a:r>
              <a:rPr lang="fr-BE" sz="3800" dirty="0" err="1"/>
              <a:t>Toscani</a:t>
            </a:r>
            <a:r>
              <a:rPr lang="fr-BE" sz="3800" dirty="0"/>
              <a:t>, P. (2013). Les neurosciences au </a:t>
            </a:r>
            <a:r>
              <a:rPr lang="fr-BE" sz="3800" dirty="0" err="1"/>
              <a:t>coeur</a:t>
            </a:r>
            <a:r>
              <a:rPr lang="fr-BE" sz="3800" dirty="0"/>
              <a:t> de la classe. </a:t>
            </a:r>
            <a:r>
              <a:rPr lang="en-US" sz="3800" dirty="0" err="1"/>
              <a:t>Chronique</a:t>
            </a:r>
            <a:r>
              <a:rPr lang="en-US" sz="3800" dirty="0"/>
              <a:t> </a:t>
            </a:r>
            <a:r>
              <a:rPr lang="en-US" sz="3800" dirty="0" err="1"/>
              <a:t>Sociale</a:t>
            </a:r>
            <a:r>
              <a:rPr lang="en-US" sz="3800" dirty="0"/>
              <a:t> (2è edition).</a:t>
            </a:r>
            <a:endParaRPr lang="fr-BE" sz="3800" dirty="0"/>
          </a:p>
          <a:p>
            <a:r>
              <a:rPr lang="fr-BE" sz="3800" dirty="0"/>
              <a:t>http://www.lem.ulg.ac.be/StyleApprent/StyleApprent_CG/index.htm</a:t>
            </a:r>
            <a:r>
              <a:rPr lang="fr-BE" sz="3800" dirty="0">
                <a:hlinkClick r:id="rId8"/>
              </a:rPr>
              <a:t> Questionnaire ISALEM-97</a:t>
            </a:r>
            <a:endParaRPr lang="fr-BE" sz="3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BE" dirty="0">
                <a:solidFill>
                  <a:srgbClr val="002060"/>
                </a:solidFill>
              </a:rPr>
              <a:t>Références bibliographiques </a:t>
            </a:r>
            <a:endParaRPr lang="fr-BE" sz="1600" dirty="0">
              <a:solidFill>
                <a:srgbClr val="00206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A4FA-E2EB-4E06-B23F-C4D3F4E3FC55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07435" y="1412777"/>
            <a:ext cx="104651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Extrait de D.A. Sousa, Les fenêtres d’opportunité, p.25:</a:t>
            </a:r>
          </a:p>
          <a:p>
            <a:endParaRPr lang="fr-B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« La fenêtre d’acquisition de la parole s’ouvre tôt après la naissance et se referme vers 10  ou 11 ans. Au-delà de cet âge, apprendre une langue devient beaucoup plus difficile. […] Sachant cela, il semble illogique que la plupart des écoles </a:t>
            </a:r>
            <a:r>
              <a:rPr lang="fr-BE" sz="2400" i="1" dirty="0">
                <a:solidFill>
                  <a:schemeClr val="accent5">
                    <a:lumMod val="50000"/>
                  </a:schemeClr>
                </a:solidFill>
              </a:rPr>
              <a:t>amorcent</a:t>
            </a:r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 encore l’enseignement d’une autre langue au secondaire plutôt qu’en primaire. »</a:t>
            </a:r>
          </a:p>
          <a:p>
            <a:endParaRPr lang="fr-B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À 3 ans, l’enfant peut posséder un vocabulaire de près de 900 mots et l’augmenter jusqu’à environ 2500 à 3000 à 5 ans.</a:t>
            </a:r>
          </a:p>
          <a:p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BE" sz="2400" dirty="0" err="1">
                <a:solidFill>
                  <a:schemeClr val="accent5">
                    <a:lumMod val="50000"/>
                  </a:schemeClr>
                </a:solidFill>
              </a:rPr>
              <a:t>Diamond</a:t>
            </a:r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fr-BE" sz="2400" dirty="0" err="1">
                <a:solidFill>
                  <a:schemeClr val="accent5">
                    <a:lumMod val="50000"/>
                  </a:schemeClr>
                </a:solidFill>
              </a:rPr>
              <a:t>Hopson</a:t>
            </a:r>
            <a:r>
              <a:rPr lang="fr-BE" sz="2400" dirty="0">
                <a:solidFill>
                  <a:schemeClr val="accent5">
                    <a:lumMod val="50000"/>
                  </a:schemeClr>
                </a:solidFill>
              </a:rPr>
              <a:t> (1998) p154, cité par Sousa, p27)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7381" y="1"/>
            <a:ext cx="10945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exemple: l’apprentissage des langues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06AC-5ED2-4084-94C7-472E3F76E5EA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126748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51309"/>
            <a:ext cx="10972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b="1" dirty="0">
                <a:solidFill>
                  <a:schemeClr val="accent5">
                    <a:lumMod val="50000"/>
                  </a:schemeClr>
                </a:solidFill>
              </a:rPr>
              <a:t>Apports des neurosciences</a:t>
            </a:r>
          </a:p>
          <a:p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Plus le </a:t>
            </a:r>
            <a:r>
              <a:rPr lang="fr-BE" b="1" dirty="0">
                <a:solidFill>
                  <a:schemeClr val="accent5">
                    <a:lumMod val="50000"/>
                  </a:schemeClr>
                </a:solidFill>
              </a:rPr>
              <a:t>contexte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est </a:t>
            </a:r>
            <a:r>
              <a:rPr lang="fr-BE" b="1" dirty="0">
                <a:solidFill>
                  <a:schemeClr val="accent5">
                    <a:lumMod val="50000"/>
                  </a:schemeClr>
                </a:solidFill>
              </a:rPr>
              <a:t>riche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, plus il y a de ramifications qui s’élaborent, plus rapide et significatif est l’apprentissage.</a:t>
            </a:r>
          </a:p>
          <a:p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À partir de la puberté, la vitesse de ramification décroît.</a:t>
            </a:r>
          </a:p>
          <a:p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Deux processus se déclenchent: les connexions créées deviennent permanentes si elles sont utilisées, d’autres disparaissent si elles ne sont plus reliées à un vécu.</a:t>
            </a:r>
          </a:p>
          <a:p>
            <a:pPr>
              <a:buNone/>
            </a:pP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D.A. Sousa (p24-25).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"/>
            <a:ext cx="11586754" cy="14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L’apprentissage, un processus très efficace dès la naissance 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17E9-4BC0-4023-B126-D6CCA1E688FB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140216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Styles VS Stratégies d’apprentissage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Mythe ou réalité, votre avis?</a:t>
            </a:r>
          </a:p>
          <a:p>
            <a:r>
              <a:rPr lang="fr-BE" dirty="0"/>
              <a:t>Quelle(s) différence(s) entre ces deux termes?</a:t>
            </a:r>
          </a:p>
          <a:p>
            <a:r>
              <a:rPr lang="fr-BE" dirty="0"/>
              <a:t>Votre style? « On enseigne comme on a appris ou comme on a vu être enseigné » -&gt; interrelation</a:t>
            </a:r>
          </a:p>
          <a:p>
            <a:r>
              <a:rPr lang="fr-BE" dirty="0"/>
              <a:t>Exemple : Questionnaire </a:t>
            </a:r>
            <a:r>
              <a:rPr lang="fr-BE" dirty="0">
                <a:hlinkClick r:id="rId2"/>
              </a:rPr>
              <a:t>ISALEM 97 </a:t>
            </a:r>
            <a:r>
              <a:rPr lang="fr-BE" dirty="0"/>
              <a:t>/ </a:t>
            </a:r>
            <a:r>
              <a:rPr lang="fr-BE" dirty="0">
                <a:hlinkClick r:id="rId3"/>
              </a:rPr>
              <a:t>Felder </a:t>
            </a:r>
            <a:r>
              <a:rPr lang="fr-BE" dirty="0"/>
              <a:t>/  </a:t>
            </a:r>
            <a:r>
              <a:rPr lang="fr-BE" dirty="0">
                <a:hlinkClick r:id="rId4" action="ppaction://hlinksldjump"/>
              </a:rPr>
              <a:t>la Pizza de Gardner</a:t>
            </a:r>
            <a:endParaRPr lang="fr-BE" dirty="0"/>
          </a:p>
          <a:p>
            <a:pPr>
              <a:buNone/>
            </a:pPr>
            <a:r>
              <a:rPr lang="fr-BE" dirty="0"/>
              <a:t>-&gt; Critiques -) méthode empirique faible  +) offrir des pistes et outils didactiques variés pour rendre l’apprentissage </a:t>
            </a:r>
            <a:r>
              <a:rPr lang="fr-BE"/>
              <a:t>plus efficace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247C-0ACC-437F-A7E8-C6D9B5990EE7}" type="datetime1">
              <a:rPr lang="fr-BE" smtClean="0"/>
              <a:pPr/>
              <a:t>20-03-25</a:t>
            </a:fld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D7E1-6EC7-4750-8D63-B664AB27EBDF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4902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u="sng" dirty="0"/>
              <a:t>Différenciation entre ‘styles’ et ‘stratégies’</a:t>
            </a:r>
          </a:p>
          <a:p>
            <a:r>
              <a:rPr lang="fr-BE" dirty="0"/>
              <a:t>Un </a:t>
            </a:r>
            <a:r>
              <a:rPr lang="fr-BE" b="1" dirty="0"/>
              <a:t>style</a:t>
            </a:r>
            <a:r>
              <a:rPr lang="fr-BE" dirty="0"/>
              <a:t> représente un ensemble d’approches, de techniques ou d’outils que l’apprenant va créer ou mobiliser </a:t>
            </a:r>
            <a:r>
              <a:rPr lang="fr-BE" b="1" dirty="0"/>
              <a:t>naturellement</a:t>
            </a:r>
            <a:r>
              <a:rPr lang="fr-BE" dirty="0"/>
              <a:t> pour s’approprier un contenu ou une compétence.</a:t>
            </a:r>
          </a:p>
          <a:p>
            <a:r>
              <a:rPr lang="fr-BE" dirty="0"/>
              <a:t>C’est un profil d’apprentissage.</a:t>
            </a:r>
          </a:p>
          <a:p>
            <a:r>
              <a:rPr lang="en-US" dirty="0"/>
              <a:t>Un style </a:t>
            </a:r>
            <a:r>
              <a:rPr lang="en-US" dirty="0" err="1"/>
              <a:t>d’apprentissage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ensemble de </a:t>
            </a:r>
            <a:r>
              <a:rPr lang="en-US" dirty="0" err="1"/>
              <a:t>caractéristiques</a:t>
            </a:r>
            <a:r>
              <a:rPr lang="en-US" dirty="0"/>
              <a:t> </a:t>
            </a:r>
            <a:r>
              <a:rPr lang="en-US" dirty="0" err="1"/>
              <a:t>imposé</a:t>
            </a:r>
            <a:r>
              <a:rPr lang="en-US" dirty="0"/>
              <a:t> par le </a:t>
            </a:r>
            <a:r>
              <a:rPr lang="en-US" dirty="0" err="1"/>
              <a:t>développement</a:t>
            </a:r>
            <a:r>
              <a:rPr lang="en-US" dirty="0"/>
              <a:t>  </a:t>
            </a:r>
            <a:r>
              <a:rPr lang="en-US" dirty="0" err="1"/>
              <a:t>biologique</a:t>
            </a:r>
            <a:r>
              <a:rPr lang="en-US" dirty="0"/>
              <a:t> qui rend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d’enseignement</a:t>
            </a:r>
            <a:r>
              <a:rPr lang="en-US" dirty="0"/>
              <a:t> formidable pour </a:t>
            </a:r>
            <a:r>
              <a:rPr lang="en-US" dirty="0" err="1"/>
              <a:t>certains</a:t>
            </a:r>
            <a:r>
              <a:rPr lang="en-US" dirty="0"/>
              <a:t> et </a:t>
            </a:r>
            <a:r>
              <a:rPr lang="en-US" dirty="0" err="1"/>
              <a:t>terribles</a:t>
            </a:r>
            <a:r>
              <a:rPr lang="en-US" dirty="0"/>
              <a:t> pour </a:t>
            </a:r>
            <a:r>
              <a:rPr lang="en-US" dirty="0" err="1"/>
              <a:t>d’autres</a:t>
            </a:r>
            <a:r>
              <a:rPr lang="en-US" dirty="0"/>
              <a:t> (Dunn &amp; Griggs, 1988 </a:t>
            </a:r>
            <a:r>
              <a:rPr lang="en-US" dirty="0" err="1"/>
              <a:t>cité</a:t>
            </a:r>
            <a:r>
              <a:rPr lang="en-US" dirty="0"/>
              <a:t> par Oxford, 2003).</a:t>
            </a:r>
            <a:endParaRPr lang="fr-BE" dirty="0"/>
          </a:p>
          <a:p>
            <a:r>
              <a:rPr lang="fr-BE" dirty="0"/>
              <a:t>Un style est d’abord une tendance naturelle </a:t>
            </a:r>
            <a:r>
              <a:rPr lang="fr-BE" dirty="0">
                <a:solidFill>
                  <a:srgbClr val="FF0000"/>
                </a:solidFill>
              </a:rPr>
              <a:t>pouvant être modifié par la suite par l’apprentissage de stratégies</a:t>
            </a:r>
            <a:r>
              <a:rPr lang="fr-BE" dirty="0"/>
              <a:t>.</a:t>
            </a:r>
          </a:p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rgbClr val="002060"/>
                </a:solidFill>
              </a:rPr>
              <a:t>"Styles" ou préférences d’apprentissage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20A-9C0A-49A6-BFB9-60B0AE2CDBCE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417947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fr-BE" dirty="0"/>
              <a:t>Une </a:t>
            </a:r>
            <a:r>
              <a:rPr lang="fr-BE" b="1" dirty="0"/>
              <a:t>stratégie d’apprentissage</a:t>
            </a:r>
            <a:r>
              <a:rPr lang="fr-BE" dirty="0"/>
              <a:t> fait référence à un ensemble séquentiel ou non de comportements pour améliorer une performance d’apprentissage, avec ou sans l’utilisation d’une technique ou d’un outil (Verschueren, A. 2016).</a:t>
            </a:r>
          </a:p>
          <a:p>
            <a:r>
              <a:rPr lang="fr-BE" dirty="0"/>
              <a:t>Les styles et les stratégies influencent la capacité d’une personne à apprendre dans un contexte éducationnel particulier (Oxford, R.L. 2003).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rgbClr val="002060"/>
                </a:solidFill>
              </a:rPr>
              <a:t>"Styles" ou préférences d’apprentissage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9AE5-876D-446A-A828-8ADF127192D5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1786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2060"/>
                </a:solidFill>
              </a:rPr>
              <a:t>Les styles ou profil d’apprentissage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86" y="1558344"/>
            <a:ext cx="8914858" cy="4308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/>
              <a:t>Nombreuses tentatives d’explication…. </a:t>
            </a:r>
            <a:r>
              <a:rPr lang="fr-FR" dirty="0" err="1"/>
              <a:t>Coffield</a:t>
            </a:r>
            <a:r>
              <a:rPr lang="fr-FR" dirty="0"/>
              <a:t> , 2004 (cité par </a:t>
            </a:r>
            <a:r>
              <a:rPr lang="fr-FR" dirty="0" err="1"/>
              <a:t>E.Sander</a:t>
            </a:r>
            <a:r>
              <a:rPr lang="fr-FR" dirty="0"/>
              <a:t> et al. 2018, Les neurosciences en éducation, Mythes et réalité, Ed. Retz, p48) en dénombre 71 déclinaisons.</a:t>
            </a:r>
          </a:p>
          <a:p>
            <a:pPr>
              <a:buNone/>
            </a:pPr>
            <a:r>
              <a:rPr lang="fr-FR" u="sng" dirty="0"/>
              <a:t>Exemples</a:t>
            </a:r>
            <a:r>
              <a:rPr lang="fr-FR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Centration VS Balayage (Bruner, 1956)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Impulsifs VS Réflexifs (</a:t>
            </a:r>
            <a:r>
              <a:rPr lang="fr-FR" dirty="0" err="1"/>
              <a:t>J.Kagan</a:t>
            </a:r>
            <a:r>
              <a:rPr lang="fr-FR" dirty="0"/>
              <a:t> et Pearson, 1966)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Holistes VS </a:t>
            </a:r>
            <a:r>
              <a:rPr lang="fr-FR" dirty="0" err="1"/>
              <a:t>Sérialistes</a:t>
            </a:r>
            <a:r>
              <a:rPr lang="fr-FR" dirty="0"/>
              <a:t> (</a:t>
            </a:r>
            <a:r>
              <a:rPr lang="fr-FR" dirty="0" err="1"/>
              <a:t>Pask</a:t>
            </a:r>
            <a:r>
              <a:rPr lang="fr-FR" dirty="0"/>
              <a:t> et Scott, 1976)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Intuitifs réceptifs normatifs VS méthodiques réceptifs normatifs (</a:t>
            </a:r>
            <a:r>
              <a:rPr lang="fr-FR" dirty="0" err="1"/>
              <a:t>Keen</a:t>
            </a:r>
            <a:r>
              <a:rPr lang="fr-FR" dirty="0"/>
              <a:t> et Mc </a:t>
            </a:r>
            <a:r>
              <a:rPr lang="fr-FR" dirty="0" err="1"/>
              <a:t>Kenney</a:t>
            </a:r>
            <a:r>
              <a:rPr lang="fr-FR" dirty="0"/>
              <a:t>, 1976)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Dépendants VS Indépendants du champ (A. </a:t>
            </a:r>
            <a:r>
              <a:rPr lang="fr-FR" dirty="0" err="1"/>
              <a:t>Witkin</a:t>
            </a:r>
            <a:r>
              <a:rPr lang="fr-FR" dirty="0"/>
              <a:t>, 1978)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Auditifs VS Visuels (A.de la </a:t>
            </a:r>
            <a:r>
              <a:rPr lang="fr-FR" dirty="0" err="1"/>
              <a:t>Garanderie</a:t>
            </a:r>
            <a:r>
              <a:rPr lang="fr-FR" dirty="0"/>
              <a:t>, 1980)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Divergents/convergents </a:t>
            </a:r>
            <a:r>
              <a:rPr lang="fr-FR" dirty="0" err="1"/>
              <a:t>Accomodateurs</a:t>
            </a:r>
            <a:r>
              <a:rPr lang="fr-FR" dirty="0"/>
              <a:t>/Assimilateurs (</a:t>
            </a:r>
            <a:r>
              <a:rPr lang="fr-FR" dirty="0" err="1"/>
              <a:t>Kolb</a:t>
            </a:r>
            <a:r>
              <a:rPr lang="fr-FR" dirty="0"/>
              <a:t>, 1985)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Cerveau gauche  / Cerveau droit (</a:t>
            </a:r>
            <a:r>
              <a:rPr lang="fr-FR" dirty="0" err="1"/>
              <a:t>B.McCarthy</a:t>
            </a:r>
            <a:r>
              <a:rPr lang="fr-FR" dirty="0"/>
              <a:t>, 1986)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121C-217F-4E08-805A-9DEF0A6A2F56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8A7F-ECB2-4AEC-AFCC-B3FA6E2EF656}" type="datetime1">
              <a:rPr lang="fr-BE" smtClean="0"/>
              <a:pPr/>
              <a:t>20-03-25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Aude Verschueren - Apprendre à apprendre</a:t>
            </a:r>
          </a:p>
        </p:txBody>
      </p:sp>
    </p:spTree>
    <p:extLst>
      <p:ext uri="{BB962C8B-B14F-4D97-AF65-F5344CB8AC3E}">
        <p14:creationId xmlns:p14="http://schemas.microsoft.com/office/powerpoint/2010/main" val="1206190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3571</Words>
  <Application>Microsoft Office PowerPoint</Application>
  <PresentationFormat>Grand écran</PresentationFormat>
  <Paragraphs>279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Wingdings</vt:lpstr>
      <vt:lpstr>Thème Office</vt:lpstr>
      <vt:lpstr>Présentation PowerPoint</vt:lpstr>
      <vt:lpstr>Définitions</vt:lpstr>
      <vt:lpstr>Présentation PowerPoint</vt:lpstr>
      <vt:lpstr>Présentation PowerPoint</vt:lpstr>
      <vt:lpstr>Présentation PowerPoint</vt:lpstr>
      <vt:lpstr>Styles VS Stratégies d’apprentissage</vt:lpstr>
      <vt:lpstr>"Styles" ou préférences d’apprentissage</vt:lpstr>
      <vt:lpstr>"Styles" ou préférences d’apprentissage</vt:lpstr>
      <vt:lpstr>Les styles ou profil d’apprentissage</vt:lpstr>
      <vt:lpstr>Les styles ou profil d’apprentissage</vt:lpstr>
      <vt:lpstr>Les styles ou profil d’apprentissage</vt:lpstr>
      <vt:lpstr>Les “intelligences multiples” d’Howard Gardner https://howardgardner.com/multiple-intelligences/</vt:lpstr>
      <vt:lpstr>La métacognition et l’importance de l’exercer dès l’entrée au DI  Définitions 1/20</vt:lpstr>
      <vt:lpstr>Métacognition – définitions 2/20</vt:lpstr>
      <vt:lpstr>Métacognition – définitions 3/20</vt:lpstr>
      <vt:lpstr>Présentation PowerPoint</vt:lpstr>
      <vt:lpstr>Métacognition – le ‘bon apprenant’ 5/20</vt:lpstr>
      <vt:lpstr>Métacognition – le ‘bon apprenant’ 6/20</vt:lpstr>
      <vt:lpstr>Métacognition – le ‘bon apprenant’ 7/20</vt:lpstr>
      <vt:lpstr>Métacognition – Catégories 8/20</vt:lpstr>
      <vt:lpstr>Métacognition – Catégories 9/20</vt:lpstr>
      <vt:lpstr>Métacognition – Catégories 10/20</vt:lpstr>
      <vt:lpstr>Métacognition – Catégories 11/20</vt:lpstr>
      <vt:lpstr>Métacognition – Catégories 12/20</vt:lpstr>
      <vt:lpstr>Métacognition – Catégories 13/20</vt:lpstr>
      <vt:lpstr>Métacognition – Catégories 14/20</vt:lpstr>
      <vt:lpstr>Métacognition - Ce que dit la recherche 15/20</vt:lpstr>
      <vt:lpstr>Métacognition – Ce que dit la recherche 16/20</vt:lpstr>
      <vt:lpstr>Métacognition – Ce que dit la recherche 17/20</vt:lpstr>
      <vt:lpstr>Métacognition - Ce que dit la recherche 18/20</vt:lpstr>
      <vt:lpstr>Métacognition - Ce que dit la recherche 19/20</vt:lpstr>
      <vt:lpstr>Métacognition - Ce que dit la recherche 20/20</vt:lpstr>
      <vt:lpstr>Références bibliographiques </vt:lpstr>
      <vt:lpstr>Références bibliographiques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Coordination ACACIA</dc:creator>
  <cp:lastModifiedBy>Coordination ACACIA</cp:lastModifiedBy>
  <cp:revision>1</cp:revision>
  <cp:lastPrinted>2025-03-20T11:46:24Z</cp:lastPrinted>
  <dcterms:created xsi:type="dcterms:W3CDTF">2025-03-20T11:42:16Z</dcterms:created>
  <dcterms:modified xsi:type="dcterms:W3CDTF">2025-03-20T13:50:57Z</dcterms:modified>
</cp:coreProperties>
</file>