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00" d="100"/>
          <a:sy n="100" d="100"/>
        </p:scale>
        <p:origin x="-86" y="-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rapport final « Recherche-accompagnement de projets de différenciation pédagogique au sein du premier degré commun de l’enseignement secondaire », Université de Namur, 2013.
[Sources]
- PDF fourni par l’utilisateur : 1er degré secondaire Accompagnement de projets de différenciation pédagogique.pdf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B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5dd6d3cd3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0"/>
            <a:ext cx="62453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766560" cy="6858000"/>
          </a:xfrm>
          <a:prstGeom prst="rect">
            <a:avLst/>
          </a:prstGeom>
          <a:solidFill>
            <a:srgbClr val="123B5D">
              <a:alpha val="96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4" name="Text 1"/>
          <p:cNvSpPr/>
          <p:nvPr/>
        </p:nvSpPr>
        <p:spPr>
          <a:xfrm>
            <a:off x="685800" y="1234440"/>
            <a:ext cx="5303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 err="1">
                <a:solidFill>
                  <a:srgbClr val="FFFFFF"/>
                </a:solidFill>
              </a:rPr>
              <a:t>Différencier</a:t>
            </a:r>
            <a:r>
              <a:rPr lang="en-US" sz="3400" b="1" dirty="0">
                <a:solidFill>
                  <a:srgbClr val="FFFFFF"/>
                </a:solidFill>
              </a:rPr>
              <a:t> pour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</a:rPr>
              <a:t>mieux accrocher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713232" y="306324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DCEBED"/>
                </a:solidFill>
              </a:rPr>
              <a:t>Enseignements d’une recherche-accompagnement au 1er </a:t>
            </a:r>
            <a:r>
              <a:rPr lang="en-US" sz="1900" dirty="0" err="1">
                <a:solidFill>
                  <a:srgbClr val="DCEBED"/>
                </a:solidFill>
              </a:rPr>
              <a:t>degré</a:t>
            </a:r>
            <a:r>
              <a:rPr lang="en-US" sz="1900" dirty="0">
                <a:solidFill>
                  <a:srgbClr val="DCEBED"/>
                </a:solidFill>
              </a:rPr>
              <a:t> commun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722376" y="431215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 err="1">
                <a:solidFill>
                  <a:srgbClr val="F2B84B"/>
                </a:solidFill>
              </a:rPr>
              <a:t>Synthèse</a:t>
            </a:r>
            <a:r>
              <a:rPr lang="en-US" b="1" dirty="0">
                <a:solidFill>
                  <a:srgbClr val="F2B84B"/>
                </a:solidFill>
              </a:rPr>
              <a:t> du rapport final </a:t>
            </a:r>
            <a:endParaRPr lang="en-US" b="1" dirty="0"/>
          </a:p>
        </p:txBody>
      </p:sp>
      <p:sp>
        <p:nvSpPr>
          <p:cNvPr id="7" name="Text 4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01  |  Recherche-accompagnement - 1er degre</a:t>
            </a:r>
            <a:endParaRPr lang="en-US" sz="8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BCF9610-19ED-FBCD-D881-766EFCF94E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719" y="4949952"/>
            <a:ext cx="5060601" cy="12512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 point de depart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243584"/>
            <a:ext cx="10972800" cy="1"/>
          </a:xfrm>
          <a:prstGeom prst="line">
            <a:avLst/>
          </a:prstGeom>
          <a:noFill/>
          <a:ln w="12700">
            <a:solidFill>
              <a:srgbClr val="C9D8D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02  |  Recherche-accompagnement - 1er degre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731520" y="1554480"/>
            <a:ext cx="5303520" cy="43891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203200" indent="-203200">
              <a:buSzPct val="100000"/>
              <a:buChar char="•"/>
            </a:pPr>
            <a:r>
              <a:rPr lang="en-US" sz="2400" dirty="0">
                <a:solidFill>
                  <a:srgbClr val="173042"/>
                </a:solidFill>
              </a:rPr>
              <a:t>Des </a:t>
            </a:r>
            <a:r>
              <a:rPr lang="en-US" sz="2400" dirty="0" err="1">
                <a:solidFill>
                  <a:srgbClr val="173042"/>
                </a:solidFill>
              </a:rPr>
              <a:t>établissements</a:t>
            </a:r>
            <a:r>
              <a:rPr lang="en-US" sz="2400" dirty="0">
                <a:solidFill>
                  <a:srgbClr val="173042"/>
                </a:solidFill>
              </a:rPr>
              <a:t> </a:t>
            </a:r>
            <a:r>
              <a:rPr lang="en-US" sz="2400" dirty="0" err="1">
                <a:solidFill>
                  <a:srgbClr val="173042"/>
                </a:solidFill>
              </a:rPr>
              <a:t>confrontés</a:t>
            </a:r>
            <a:r>
              <a:rPr lang="en-US" sz="2400" dirty="0">
                <a:solidFill>
                  <a:srgbClr val="173042"/>
                </a:solidFill>
              </a:rPr>
              <a:t> à des publics et attentes </a:t>
            </a:r>
            <a:r>
              <a:rPr lang="en-US" sz="2400" dirty="0" err="1">
                <a:solidFill>
                  <a:srgbClr val="173042"/>
                </a:solidFill>
              </a:rPr>
              <a:t>en</a:t>
            </a:r>
            <a:r>
              <a:rPr lang="en-US" sz="2400" dirty="0">
                <a:solidFill>
                  <a:srgbClr val="173042"/>
                </a:solidFill>
              </a:rPr>
              <a:t> </a:t>
            </a:r>
            <a:r>
              <a:rPr lang="en-US" sz="2400" dirty="0" err="1">
                <a:solidFill>
                  <a:srgbClr val="173042"/>
                </a:solidFill>
              </a:rPr>
              <a:t>évolution</a:t>
            </a:r>
            <a:r>
              <a:rPr lang="en-US" sz="2400" dirty="0">
                <a:solidFill>
                  <a:srgbClr val="173042"/>
                </a:solidFill>
              </a:rPr>
              <a:t>.</a:t>
            </a:r>
            <a:endParaRPr lang="en-US" sz="2400" dirty="0"/>
          </a:p>
          <a:p>
            <a:pPr marL="203200" indent="-203200">
              <a:buSzPct val="100000"/>
              <a:buChar char="•"/>
            </a:pPr>
            <a:r>
              <a:rPr lang="en-US" sz="2400" dirty="0">
                <a:solidFill>
                  <a:srgbClr val="173042"/>
                </a:solidFill>
              </a:rPr>
              <a:t>Un </a:t>
            </a:r>
            <a:r>
              <a:rPr lang="en-US" sz="2400" dirty="0" err="1">
                <a:solidFill>
                  <a:srgbClr val="173042"/>
                </a:solidFill>
              </a:rPr>
              <a:t>appel</a:t>
            </a:r>
            <a:r>
              <a:rPr lang="en-US" sz="2400" dirty="0">
                <a:solidFill>
                  <a:srgbClr val="173042"/>
                </a:solidFill>
              </a:rPr>
              <a:t> à projets pour </a:t>
            </a:r>
            <a:r>
              <a:rPr lang="en-US" sz="2400" dirty="0" err="1">
                <a:solidFill>
                  <a:srgbClr val="173042"/>
                </a:solidFill>
              </a:rPr>
              <a:t>soutenir</a:t>
            </a:r>
            <a:r>
              <a:rPr lang="en-US" sz="2400" dirty="0">
                <a:solidFill>
                  <a:srgbClr val="173042"/>
                </a:solidFill>
              </a:rPr>
              <a:t> la </a:t>
            </a:r>
            <a:r>
              <a:rPr lang="en-US" sz="2400" dirty="0" err="1">
                <a:solidFill>
                  <a:srgbClr val="173042"/>
                </a:solidFill>
              </a:rPr>
              <a:t>différenciation</a:t>
            </a:r>
            <a:r>
              <a:rPr lang="en-US" sz="2400" dirty="0">
                <a:solidFill>
                  <a:srgbClr val="173042"/>
                </a:solidFill>
              </a:rPr>
              <a:t> </a:t>
            </a:r>
            <a:r>
              <a:rPr lang="en-US" sz="2400" dirty="0" err="1">
                <a:solidFill>
                  <a:srgbClr val="173042"/>
                </a:solidFill>
              </a:rPr>
              <a:t>pédagogique</a:t>
            </a:r>
            <a:r>
              <a:rPr lang="en-US" sz="2400" dirty="0">
                <a:solidFill>
                  <a:srgbClr val="173042"/>
                </a:solidFill>
              </a:rPr>
              <a:t> et accrochage scolaire.</a:t>
            </a:r>
            <a:endParaRPr lang="en-US" sz="2400" dirty="0"/>
          </a:p>
          <a:p>
            <a:pPr marL="203200" indent="-203200">
              <a:buSzPct val="100000"/>
              <a:buChar char="•"/>
            </a:pPr>
            <a:r>
              <a:rPr lang="en-US" sz="2400" dirty="0">
                <a:solidFill>
                  <a:srgbClr val="173042"/>
                </a:solidFill>
              </a:rPr>
              <a:t>19 </a:t>
            </a:r>
            <a:r>
              <a:rPr lang="en-US" sz="2400" dirty="0" err="1">
                <a:solidFill>
                  <a:srgbClr val="173042"/>
                </a:solidFill>
              </a:rPr>
              <a:t>établissements</a:t>
            </a:r>
            <a:r>
              <a:rPr lang="en-US" sz="2400" dirty="0">
                <a:solidFill>
                  <a:srgbClr val="173042"/>
                </a:solidFill>
              </a:rPr>
              <a:t> volontaires du premier </a:t>
            </a:r>
            <a:r>
              <a:rPr lang="en-US" sz="2400" dirty="0" err="1">
                <a:solidFill>
                  <a:srgbClr val="173042"/>
                </a:solidFill>
              </a:rPr>
              <a:t>degré</a:t>
            </a:r>
            <a:r>
              <a:rPr lang="en-US" sz="2400" dirty="0">
                <a:solidFill>
                  <a:srgbClr val="173042"/>
                </a:solidFill>
              </a:rPr>
              <a:t> commun </a:t>
            </a:r>
            <a:r>
              <a:rPr lang="en-US" sz="2400" dirty="0" err="1">
                <a:solidFill>
                  <a:srgbClr val="173042"/>
                </a:solidFill>
              </a:rPr>
              <a:t>ont</a:t>
            </a:r>
            <a:r>
              <a:rPr lang="en-US" sz="2400" dirty="0">
                <a:solidFill>
                  <a:srgbClr val="173042"/>
                </a:solidFill>
              </a:rPr>
              <a:t> </a:t>
            </a:r>
            <a:r>
              <a:rPr lang="en-US" sz="2400" dirty="0" err="1">
                <a:solidFill>
                  <a:srgbClr val="173042"/>
                </a:solidFill>
              </a:rPr>
              <a:t>participé</a:t>
            </a:r>
            <a:r>
              <a:rPr lang="en-US" sz="2400" dirty="0">
                <a:solidFill>
                  <a:srgbClr val="173042"/>
                </a:solidFill>
              </a:rPr>
              <a:t> à la recherche-accompagnement.</a:t>
            </a:r>
            <a:endParaRPr lang="en-US" sz="2400" dirty="0"/>
          </a:p>
        </p:txBody>
      </p:sp>
      <p:pic>
        <p:nvPicPr>
          <p:cNvPr id="8" name="Image 0" descr="/mnt/data/3b5f78f9a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508760"/>
            <a:ext cx="5212080" cy="452628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400800" y="1508760"/>
            <a:ext cx="5212080" cy="4526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blurRad="25400" dist="50800" dir="2700000" algn="bl" rotWithShape="0">
              <a:srgbClr val="80919B">
                <a:alpha val="18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DEMARCHE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Une recherche </a:t>
            </a:r>
            <a:r>
              <a:rPr lang="en-US" sz="2800" b="1" dirty="0" err="1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articulée</a:t>
            </a: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autour de trois leviers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243584"/>
            <a:ext cx="10972800" cy="1"/>
          </a:xfrm>
          <a:prstGeom prst="line">
            <a:avLst/>
          </a:prstGeom>
          <a:noFill/>
          <a:ln w="12700">
            <a:solidFill>
              <a:srgbClr val="C9D8D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03  |  Recherche-accompagnement - 1er degre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8580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E5F4F3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Shape 5"/>
          <p:cNvSpPr/>
          <p:nvPr/>
        </p:nvSpPr>
        <p:spPr>
          <a:xfrm>
            <a:off x="914400" y="2011680"/>
            <a:ext cx="502920" cy="502920"/>
          </a:xfrm>
          <a:prstGeom prst="ellipse">
            <a:avLst/>
          </a:prstGeom>
          <a:solidFill>
            <a:srgbClr val="138A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9" name="Text 6"/>
          <p:cNvSpPr/>
          <p:nvPr/>
        </p:nvSpPr>
        <p:spPr>
          <a:xfrm>
            <a:off x="155448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B5D"/>
                </a:solidFill>
              </a:rPr>
              <a:t>Accompagnement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96012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Prendre du recul, formaliser les experiences et soutenir la mise en oeuvre des projets.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448056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EEF1F6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2" name="Shape 9"/>
          <p:cNvSpPr/>
          <p:nvPr/>
        </p:nvSpPr>
        <p:spPr>
          <a:xfrm>
            <a:off x="4709160" y="2011680"/>
            <a:ext cx="502920" cy="502920"/>
          </a:xfrm>
          <a:prstGeom prst="ellipse">
            <a:avLst/>
          </a:prstGeom>
          <a:solidFill>
            <a:srgbClr val="123B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3" name="Text 10"/>
          <p:cNvSpPr/>
          <p:nvPr/>
        </p:nvSpPr>
        <p:spPr>
          <a:xfrm>
            <a:off x="534924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B5D"/>
                </a:solidFill>
              </a:rPr>
              <a:t>Formation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75488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Mettre a disposition des ressources utiles a l’implantation et a l’evaluation.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827532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FFF1D6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6" name="Shape 13"/>
          <p:cNvSpPr/>
          <p:nvPr/>
        </p:nvSpPr>
        <p:spPr>
          <a:xfrm>
            <a:off x="8503920" y="2011680"/>
            <a:ext cx="502920" cy="502920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7" name="Text 14"/>
          <p:cNvSpPr/>
          <p:nvPr/>
        </p:nvSpPr>
        <p:spPr>
          <a:xfrm>
            <a:off x="914400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B5D"/>
                </a:solidFill>
              </a:rPr>
              <a:t>Recherche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54964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Recueillir, analyser et modeliser les donnees issues du terrain.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PRINCIPES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Une posture de recherche-accompagnement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243584"/>
            <a:ext cx="10972800" cy="1"/>
          </a:xfrm>
          <a:prstGeom prst="line">
            <a:avLst/>
          </a:prstGeom>
          <a:noFill/>
          <a:ln w="12700">
            <a:solidFill>
              <a:srgbClr val="C9D8D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04  |  Recherche-accompagnement - 1er degre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777240" y="1554480"/>
            <a:ext cx="10607040" cy="41148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Une double posture : accompagner et produire des connaissances.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Laisser une place centrale aux acteurs de terrain et à leur contexte.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Viser l’autonomisation par la </a:t>
            </a:r>
            <a:r>
              <a:rPr lang="en-US" sz="1800" dirty="0" err="1">
                <a:solidFill>
                  <a:srgbClr val="173042"/>
                </a:solidFill>
              </a:rPr>
              <a:t>réflexivité</a:t>
            </a:r>
            <a:r>
              <a:rPr lang="en-US" sz="1800" dirty="0">
                <a:solidFill>
                  <a:srgbClr val="173042"/>
                </a:solidFill>
              </a:rPr>
              <a:t>, sans relation </a:t>
            </a:r>
            <a:r>
              <a:rPr lang="en-US" sz="1800" dirty="0" err="1">
                <a:solidFill>
                  <a:srgbClr val="173042"/>
                </a:solidFill>
              </a:rPr>
              <a:t>hiérarchique</a:t>
            </a:r>
            <a:r>
              <a:rPr lang="en-US" sz="1800" dirty="0">
                <a:solidFill>
                  <a:srgbClr val="173042"/>
                </a:solidFill>
              </a:rPr>
              <a:t> avec l’accompagnateur.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ACCOMPAGNEMENT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Deux espaces pour apprendre du changement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243584"/>
            <a:ext cx="10972800" cy="1"/>
          </a:xfrm>
          <a:prstGeom prst="line">
            <a:avLst/>
          </a:prstGeom>
          <a:noFill/>
          <a:ln w="12700">
            <a:solidFill>
              <a:srgbClr val="C9D8D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05  |  Recherche-accompagnement - 1er degre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8580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E5F4F3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Shape 5"/>
          <p:cNvSpPr/>
          <p:nvPr/>
        </p:nvSpPr>
        <p:spPr>
          <a:xfrm>
            <a:off x="914400" y="2011680"/>
            <a:ext cx="502920" cy="502920"/>
          </a:xfrm>
          <a:prstGeom prst="ellipse">
            <a:avLst/>
          </a:prstGeom>
          <a:solidFill>
            <a:srgbClr val="138A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9" name="Text 6"/>
          <p:cNvSpPr/>
          <p:nvPr/>
        </p:nvSpPr>
        <p:spPr>
          <a:xfrm>
            <a:off x="155448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B5D"/>
                </a:solidFill>
              </a:rPr>
              <a:t>Intra-</a:t>
            </a:r>
            <a:r>
              <a:rPr lang="en-US" sz="2000" b="1" dirty="0" err="1">
                <a:solidFill>
                  <a:srgbClr val="123B5D"/>
                </a:solidFill>
              </a:rPr>
              <a:t>établissement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96012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Analyse du projet dans son contexte : pourquoi, pour quoi faire, comment et sous quelle forme ?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448056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EEF1F6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2" name="Shape 9"/>
          <p:cNvSpPr/>
          <p:nvPr/>
        </p:nvSpPr>
        <p:spPr>
          <a:xfrm>
            <a:off x="4709160" y="2011680"/>
            <a:ext cx="502920" cy="502920"/>
          </a:xfrm>
          <a:prstGeom prst="ellipse">
            <a:avLst/>
          </a:prstGeom>
          <a:solidFill>
            <a:srgbClr val="123B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3" name="Text 10"/>
          <p:cNvSpPr/>
          <p:nvPr/>
        </p:nvSpPr>
        <p:spPr>
          <a:xfrm>
            <a:off x="534924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B5D"/>
                </a:solidFill>
              </a:rPr>
              <a:t>Inter-</a:t>
            </a:r>
            <a:r>
              <a:rPr lang="en-US" sz="2000" b="1" dirty="0" err="1">
                <a:solidFill>
                  <a:srgbClr val="123B5D"/>
                </a:solidFill>
              </a:rPr>
              <a:t>établissements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75488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Intervision entre équipes : partager les pratiques, questionnements et ressources.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827532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FFF1D6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6" name="Shape 13"/>
          <p:cNvSpPr/>
          <p:nvPr/>
        </p:nvSpPr>
        <p:spPr>
          <a:xfrm>
            <a:off x="8503920" y="2011680"/>
            <a:ext cx="502920" cy="502920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7" name="Text 14"/>
          <p:cNvSpPr/>
          <p:nvPr/>
        </p:nvSpPr>
        <p:spPr>
          <a:xfrm>
            <a:off x="914400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B5D"/>
                </a:solidFill>
              </a:rPr>
              <a:t>Effet recherche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54964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Faire </a:t>
            </a:r>
            <a:r>
              <a:rPr lang="en-US" sz="1500" dirty="0" err="1">
                <a:solidFill>
                  <a:srgbClr val="173042"/>
                </a:solidFill>
              </a:rPr>
              <a:t>émerger</a:t>
            </a:r>
            <a:r>
              <a:rPr lang="en-US" sz="1500" dirty="0">
                <a:solidFill>
                  <a:srgbClr val="173042"/>
                </a:solidFill>
              </a:rPr>
              <a:t> des conditions </a:t>
            </a:r>
            <a:r>
              <a:rPr lang="en-US" sz="1500" dirty="0" err="1">
                <a:solidFill>
                  <a:srgbClr val="173042"/>
                </a:solidFill>
              </a:rPr>
              <a:t>favorables</a:t>
            </a:r>
            <a:r>
              <a:rPr lang="en-US" sz="1500" dirty="0">
                <a:solidFill>
                  <a:srgbClr val="173042"/>
                </a:solidFill>
              </a:rPr>
              <a:t> à l’innovation et des ajustements possibles.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EFFETS OBSERVES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 </a:t>
            </a:r>
            <a:r>
              <a:rPr lang="en-US" sz="2800" b="1" dirty="0" err="1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réflexivité</a:t>
            </a: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comme moteur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243584"/>
            <a:ext cx="10972800" cy="1"/>
          </a:xfrm>
          <a:prstGeom prst="line">
            <a:avLst/>
          </a:prstGeom>
          <a:noFill/>
          <a:ln w="12700">
            <a:solidFill>
              <a:srgbClr val="C9D8D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06  |  Recherche-accompagnement - 1er degre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822960" y="1691640"/>
            <a:ext cx="51206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Se situer par rapport à une situation.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Identifier et mobiliser ses ressources internes et externes.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Interroger ses pratiques, intentions et objectifs.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 err="1">
                <a:solidFill>
                  <a:srgbClr val="173042"/>
                </a:solidFill>
              </a:rPr>
              <a:t>Apprendre</a:t>
            </a:r>
            <a:r>
              <a:rPr lang="en-US" sz="1800" dirty="0">
                <a:solidFill>
                  <a:srgbClr val="173042"/>
                </a:solidFill>
              </a:rPr>
              <a:t> à apprendre de </a:t>
            </a:r>
            <a:r>
              <a:rPr lang="en-US" sz="1800" dirty="0" err="1">
                <a:solidFill>
                  <a:srgbClr val="173042"/>
                </a:solidFill>
              </a:rPr>
              <a:t>l’expérience</a:t>
            </a:r>
            <a:r>
              <a:rPr lang="en-US" sz="1800" dirty="0">
                <a:solidFill>
                  <a:srgbClr val="173042"/>
                </a:solidFill>
              </a:rPr>
              <a:t> pour soutenir le </a:t>
            </a:r>
            <a:r>
              <a:rPr lang="en-US" dirty="0" err="1">
                <a:solidFill>
                  <a:srgbClr val="173042"/>
                </a:solidFill>
              </a:rPr>
              <a:t>dé</a:t>
            </a:r>
            <a:r>
              <a:rPr lang="en-US" sz="1800" dirty="0" err="1">
                <a:solidFill>
                  <a:srgbClr val="173042"/>
                </a:solidFill>
              </a:rPr>
              <a:t>veloppement</a:t>
            </a:r>
            <a:r>
              <a:rPr lang="en-US" sz="1800" dirty="0">
                <a:solidFill>
                  <a:srgbClr val="173042"/>
                </a:solidFill>
              </a:rPr>
              <a:t> professionnel.</a:t>
            </a:r>
            <a:endParaRPr lang="en-US" sz="1800" dirty="0"/>
          </a:p>
        </p:txBody>
      </p:sp>
      <p:pic>
        <p:nvPicPr>
          <p:cNvPr id="8" name="Image 0" descr="/mnt/data/d33292559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600200"/>
            <a:ext cx="5074920" cy="438912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400800" y="1600200"/>
            <a:ext cx="5074920" cy="43891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blurRad="25400" dist="50800" dir="2700000" algn="bl" rotWithShape="0">
              <a:srgbClr val="80919B">
                <a:alpha val="18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EFFETS OBSERVES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Ce qui change dans les équipes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243584"/>
            <a:ext cx="10972800" cy="1"/>
          </a:xfrm>
          <a:prstGeom prst="line">
            <a:avLst/>
          </a:prstGeom>
          <a:noFill/>
          <a:ln w="12700">
            <a:solidFill>
              <a:srgbClr val="C9D8D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07  |  Recherche-accompagnement - 1er degre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8580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E5F4F3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Shape 5"/>
          <p:cNvSpPr/>
          <p:nvPr/>
        </p:nvSpPr>
        <p:spPr>
          <a:xfrm>
            <a:off x="914400" y="2011680"/>
            <a:ext cx="502920" cy="502920"/>
          </a:xfrm>
          <a:prstGeom prst="ellipse">
            <a:avLst/>
          </a:prstGeom>
          <a:solidFill>
            <a:srgbClr val="138A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9" name="Text 6"/>
          <p:cNvSpPr/>
          <p:nvPr/>
        </p:nvSpPr>
        <p:spPr>
          <a:xfrm>
            <a:off x="155448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B5D"/>
                </a:solidFill>
              </a:rPr>
              <a:t>Organisation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96012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Nouvelles fonctions, travail </a:t>
            </a:r>
            <a:r>
              <a:rPr lang="en-US" sz="1500" dirty="0" err="1">
                <a:solidFill>
                  <a:srgbClr val="173042"/>
                </a:solidFill>
              </a:rPr>
              <a:t>coopératif</a:t>
            </a:r>
            <a:r>
              <a:rPr lang="en-US" sz="1500" dirty="0">
                <a:solidFill>
                  <a:srgbClr val="173042"/>
                </a:solidFill>
              </a:rPr>
              <a:t>, réseaux, communication et mobilisation des ressources.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448056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EEF1F6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2" name="Shape 9"/>
          <p:cNvSpPr/>
          <p:nvPr/>
        </p:nvSpPr>
        <p:spPr>
          <a:xfrm>
            <a:off x="4709160" y="2011680"/>
            <a:ext cx="502920" cy="502920"/>
          </a:xfrm>
          <a:prstGeom prst="ellipse">
            <a:avLst/>
          </a:prstGeom>
          <a:solidFill>
            <a:srgbClr val="123B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3" name="Text 10"/>
          <p:cNvSpPr/>
          <p:nvPr/>
        </p:nvSpPr>
        <p:spPr>
          <a:xfrm>
            <a:off x="534924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123B5D"/>
                </a:solidFill>
              </a:rPr>
              <a:t>Pédagogie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75488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Evaluation continue, </a:t>
            </a:r>
            <a:r>
              <a:rPr lang="en-US" sz="1500" dirty="0" err="1">
                <a:solidFill>
                  <a:srgbClr val="173042"/>
                </a:solidFill>
              </a:rPr>
              <a:t>stratégies</a:t>
            </a:r>
            <a:r>
              <a:rPr lang="en-US" sz="1500" dirty="0">
                <a:solidFill>
                  <a:srgbClr val="173042"/>
                </a:solidFill>
              </a:rPr>
              <a:t> d’apprentissage, </a:t>
            </a:r>
            <a:r>
              <a:rPr lang="en-US" sz="1500" dirty="0" err="1">
                <a:solidFill>
                  <a:srgbClr val="173042"/>
                </a:solidFill>
              </a:rPr>
              <a:t>méthodologies</a:t>
            </a:r>
            <a:r>
              <a:rPr lang="en-US" sz="1500" dirty="0">
                <a:solidFill>
                  <a:srgbClr val="173042"/>
                </a:solidFill>
              </a:rPr>
              <a:t> et dispositifs de soutien.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827532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FFF1D6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6" name="Shape 13"/>
          <p:cNvSpPr/>
          <p:nvPr/>
        </p:nvSpPr>
        <p:spPr>
          <a:xfrm>
            <a:off x="8503920" y="2011680"/>
            <a:ext cx="502920" cy="502920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7" name="Text 14"/>
          <p:cNvSpPr/>
          <p:nvPr/>
        </p:nvSpPr>
        <p:spPr>
          <a:xfrm>
            <a:off x="914400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123B5D"/>
                </a:solidFill>
              </a:rPr>
              <a:t>Identité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54964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Ajustement des </a:t>
            </a:r>
            <a:r>
              <a:rPr lang="en-US" sz="1500" dirty="0" err="1">
                <a:solidFill>
                  <a:srgbClr val="173042"/>
                </a:solidFill>
              </a:rPr>
              <a:t>rôles</a:t>
            </a:r>
            <a:r>
              <a:rPr lang="en-US" sz="1500" dirty="0">
                <a:solidFill>
                  <a:srgbClr val="173042"/>
                </a:solidFill>
              </a:rPr>
              <a:t> et fonctions, besoins de formation, nouvelles postures professionnelles.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MODELE D’ANALYSE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 </a:t>
            </a:r>
            <a:r>
              <a:rPr lang="en-US" sz="2800" b="1" dirty="0" err="1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modèle</a:t>
            </a: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pour analyser l’innovation scolaire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243584"/>
            <a:ext cx="10972800" cy="1"/>
          </a:xfrm>
          <a:prstGeom prst="line">
            <a:avLst/>
          </a:prstGeom>
          <a:noFill/>
          <a:ln w="12700">
            <a:solidFill>
              <a:srgbClr val="C9D8D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08  |  Recherche-accompagnement - 1er degre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4142232" y="1828800"/>
            <a:ext cx="3931920" cy="3931920"/>
          </a:xfrm>
          <a:prstGeom prst="ellipse">
            <a:avLst/>
          </a:prstGeom>
          <a:solidFill>
            <a:srgbClr val="E8F4F4"/>
          </a:solidFill>
          <a:ln w="25400">
            <a:solidFill>
              <a:srgbClr val="138A8A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Shape 5"/>
          <p:cNvSpPr/>
          <p:nvPr/>
        </p:nvSpPr>
        <p:spPr>
          <a:xfrm>
            <a:off x="5074920" y="2743200"/>
            <a:ext cx="2057400" cy="2057400"/>
          </a:xfrm>
          <a:prstGeom prst="ellipse">
            <a:avLst/>
          </a:prstGeom>
          <a:solidFill>
            <a:srgbClr val="123B5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9" name="Text 6"/>
          <p:cNvSpPr/>
          <p:nvPr/>
        </p:nvSpPr>
        <p:spPr>
          <a:xfrm>
            <a:off x="5349240" y="3246120"/>
            <a:ext cx="1508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Dispositif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innovant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3886200" y="155448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38A8A"/>
                </a:solidFill>
              </a:rPr>
              <a:t>Organisationnel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7360920" y="256032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38A8A"/>
                </a:solidFill>
              </a:rPr>
              <a:t>Pedagogique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297680" y="525780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38A8A"/>
                </a:solidFill>
              </a:rPr>
              <a:t>Identitaire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777240" y="589788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173042"/>
                </a:solidFill>
              </a:rPr>
              <a:t>Le contexte, le temps et le cadre institutionnel modulent les interactions.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MODELE D’ANALYSE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Trois </a:t>
            </a:r>
            <a:r>
              <a:rPr lang="en-US" sz="2800" b="1" dirty="0" err="1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propriétés</a:t>
            </a: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du </a:t>
            </a:r>
            <a:r>
              <a:rPr lang="en-US" sz="2800" b="1" dirty="0" err="1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modèle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243584"/>
            <a:ext cx="10972800" cy="1"/>
          </a:xfrm>
          <a:prstGeom prst="line">
            <a:avLst/>
          </a:prstGeom>
          <a:noFill/>
          <a:ln w="12700">
            <a:solidFill>
              <a:srgbClr val="C9D8D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09  |  Recherche-accompagnement - 1er degre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8580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E5F4F3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Shape 5"/>
          <p:cNvSpPr/>
          <p:nvPr/>
        </p:nvSpPr>
        <p:spPr>
          <a:xfrm>
            <a:off x="914400" y="2011680"/>
            <a:ext cx="502920" cy="502920"/>
          </a:xfrm>
          <a:prstGeom prst="ellipse">
            <a:avLst/>
          </a:prstGeom>
          <a:solidFill>
            <a:srgbClr val="138A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9" name="Text 6"/>
          <p:cNvSpPr/>
          <p:nvPr/>
        </p:nvSpPr>
        <p:spPr>
          <a:xfrm>
            <a:off x="155448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B5D"/>
                </a:solidFill>
              </a:rPr>
              <a:t>Non exhaustif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96012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Il n’ambitionne pas de rendre compte de toute la </a:t>
            </a:r>
            <a:r>
              <a:rPr lang="en-US" sz="1500" dirty="0" err="1">
                <a:solidFill>
                  <a:srgbClr val="173042"/>
                </a:solidFill>
              </a:rPr>
              <a:t>complexité</a:t>
            </a:r>
            <a:r>
              <a:rPr lang="en-US" sz="1500" dirty="0">
                <a:solidFill>
                  <a:srgbClr val="173042"/>
                </a:solidFill>
              </a:rPr>
              <a:t> de </a:t>
            </a:r>
            <a:r>
              <a:rPr lang="en-US" sz="1500" dirty="0" err="1">
                <a:solidFill>
                  <a:srgbClr val="173042"/>
                </a:solidFill>
              </a:rPr>
              <a:t>chaque</a:t>
            </a:r>
            <a:r>
              <a:rPr lang="en-US" sz="1500" dirty="0">
                <a:solidFill>
                  <a:srgbClr val="173042"/>
                </a:solidFill>
              </a:rPr>
              <a:t> école.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448056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EEF1F6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2" name="Shape 9"/>
          <p:cNvSpPr/>
          <p:nvPr/>
        </p:nvSpPr>
        <p:spPr>
          <a:xfrm>
            <a:off x="4709160" y="2011680"/>
            <a:ext cx="502920" cy="502920"/>
          </a:xfrm>
          <a:prstGeom prst="ellipse">
            <a:avLst/>
          </a:prstGeom>
          <a:solidFill>
            <a:srgbClr val="123B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3" name="Text 10"/>
          <p:cNvSpPr/>
          <p:nvPr/>
        </p:nvSpPr>
        <p:spPr>
          <a:xfrm>
            <a:off x="534924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123B5D"/>
                </a:solidFill>
              </a:rPr>
              <a:t>Systémique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75488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Il met en relation plusieurs dimensions du </a:t>
            </a:r>
            <a:r>
              <a:rPr lang="en-US" sz="1500" dirty="0" err="1">
                <a:solidFill>
                  <a:srgbClr val="173042"/>
                </a:solidFill>
              </a:rPr>
              <a:t>système</a:t>
            </a:r>
            <a:r>
              <a:rPr lang="en-US" sz="1500" dirty="0">
                <a:solidFill>
                  <a:srgbClr val="173042"/>
                </a:solidFill>
              </a:rPr>
              <a:t> scolaire et leurs interactions.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827532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FFF1D6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6" name="Shape 13"/>
          <p:cNvSpPr/>
          <p:nvPr/>
        </p:nvSpPr>
        <p:spPr>
          <a:xfrm>
            <a:off x="8503920" y="2011680"/>
            <a:ext cx="502920" cy="502920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7" name="Text 14"/>
          <p:cNvSpPr/>
          <p:nvPr/>
        </p:nvSpPr>
        <p:spPr>
          <a:xfrm>
            <a:off x="914400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B5D"/>
                </a:solidFill>
              </a:rPr>
              <a:t>Dynamique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54964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Il rend visibles les processus de transformation et </a:t>
            </a:r>
            <a:r>
              <a:rPr lang="en-US" sz="1500" dirty="0" err="1">
                <a:solidFill>
                  <a:srgbClr val="173042"/>
                </a:solidFill>
              </a:rPr>
              <a:t>leur</a:t>
            </a:r>
            <a:r>
              <a:rPr lang="en-US" sz="1500" dirty="0">
                <a:solidFill>
                  <a:srgbClr val="173042"/>
                </a:solidFill>
              </a:rPr>
              <a:t> </a:t>
            </a:r>
            <a:r>
              <a:rPr lang="en-US" sz="1500" dirty="0" err="1">
                <a:solidFill>
                  <a:srgbClr val="173042"/>
                </a:solidFill>
              </a:rPr>
              <a:t>évolution</a:t>
            </a:r>
            <a:r>
              <a:rPr lang="en-US" sz="1500" dirty="0">
                <a:solidFill>
                  <a:srgbClr val="173042"/>
                </a:solidFill>
              </a:rPr>
              <a:t>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TROIS CHAMPS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 champ organisationnel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243584"/>
            <a:ext cx="10972800" cy="1"/>
          </a:xfrm>
          <a:prstGeom prst="line">
            <a:avLst/>
          </a:prstGeom>
          <a:noFill/>
          <a:ln w="12700">
            <a:solidFill>
              <a:srgbClr val="C9D8D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10  |  Recherche-accompagnement - 1er degre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731520" y="1554480"/>
            <a:ext cx="5303520" cy="43891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Leadership et participation des acteurs.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 err="1">
                <a:solidFill>
                  <a:srgbClr val="173042"/>
                </a:solidFill>
              </a:rPr>
              <a:t>Fonctionnement</a:t>
            </a:r>
            <a:r>
              <a:rPr lang="en-US" sz="1800" dirty="0">
                <a:solidFill>
                  <a:srgbClr val="173042"/>
                </a:solidFill>
              </a:rPr>
              <a:t> </a:t>
            </a:r>
            <a:r>
              <a:rPr lang="en-US" sz="1800" dirty="0" err="1">
                <a:solidFill>
                  <a:srgbClr val="173042"/>
                </a:solidFill>
              </a:rPr>
              <a:t>d’équipe</a:t>
            </a:r>
            <a:r>
              <a:rPr lang="en-US" sz="1800" dirty="0">
                <a:solidFill>
                  <a:srgbClr val="173042"/>
                </a:solidFill>
              </a:rPr>
              <a:t> et travail collaboratif.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Organisation du premier </a:t>
            </a:r>
            <a:r>
              <a:rPr lang="en-US" sz="1800" dirty="0" err="1">
                <a:solidFill>
                  <a:srgbClr val="173042"/>
                </a:solidFill>
              </a:rPr>
              <a:t>degré</a:t>
            </a:r>
            <a:r>
              <a:rPr lang="en-US" sz="1800" dirty="0">
                <a:solidFill>
                  <a:srgbClr val="173042"/>
                </a:solidFill>
              </a:rPr>
              <a:t> et </a:t>
            </a:r>
            <a:r>
              <a:rPr lang="en-US" sz="1800" dirty="0" err="1">
                <a:solidFill>
                  <a:srgbClr val="173042"/>
                </a:solidFill>
              </a:rPr>
              <a:t>fonctions</a:t>
            </a:r>
            <a:r>
              <a:rPr lang="en-US" sz="1800" dirty="0">
                <a:solidFill>
                  <a:srgbClr val="173042"/>
                </a:solidFill>
              </a:rPr>
              <a:t> </a:t>
            </a:r>
            <a:r>
              <a:rPr lang="en-US" sz="1800" dirty="0" err="1">
                <a:solidFill>
                  <a:srgbClr val="173042"/>
                </a:solidFill>
              </a:rPr>
              <a:t>émergentes</a:t>
            </a:r>
            <a:r>
              <a:rPr lang="en-US" sz="1800" dirty="0">
                <a:solidFill>
                  <a:srgbClr val="173042"/>
                </a:solidFill>
              </a:rPr>
              <a:t>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Partenaires internes et externes.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Gestion des ressources humaines et materielles.</a:t>
            </a:r>
            <a:endParaRPr lang="en-US" sz="1800" dirty="0"/>
          </a:p>
        </p:txBody>
      </p:sp>
      <p:pic>
        <p:nvPicPr>
          <p:cNvPr id="8" name="Image 0" descr="/mnt/data/d254946c3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508760"/>
            <a:ext cx="5212080" cy="452628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400800" y="1508760"/>
            <a:ext cx="5212080" cy="4526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blurRad="25400" dist="50800" dir="2700000" algn="bl" rotWithShape="0">
              <a:srgbClr val="80919B">
                <a:alpha val="18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TROIS CHAMPS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 champ </a:t>
            </a:r>
            <a:r>
              <a:rPr lang="en-US" sz="2800" b="1" dirty="0" err="1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pédagogique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243584"/>
            <a:ext cx="10972800" cy="1"/>
          </a:xfrm>
          <a:prstGeom prst="line">
            <a:avLst/>
          </a:prstGeom>
          <a:noFill/>
          <a:ln w="12700">
            <a:solidFill>
              <a:srgbClr val="C9D8D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11  |  Recherche-accompagnement - 1er degre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777240" y="1554480"/>
            <a:ext cx="10607040" cy="43891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203200" indent="-203200">
              <a:buSzPct val="100000"/>
              <a:buChar char="•"/>
            </a:pPr>
            <a:r>
              <a:rPr lang="en-US" sz="1800" dirty="0" err="1">
                <a:solidFill>
                  <a:srgbClr val="173042"/>
                </a:solidFill>
              </a:rPr>
              <a:t>Méthodologies</a:t>
            </a:r>
            <a:r>
              <a:rPr lang="en-US" sz="1800" dirty="0">
                <a:solidFill>
                  <a:srgbClr val="173042"/>
                </a:solidFill>
              </a:rPr>
              <a:t> et </a:t>
            </a:r>
            <a:r>
              <a:rPr lang="en-US" sz="1800" dirty="0" err="1">
                <a:solidFill>
                  <a:srgbClr val="173042"/>
                </a:solidFill>
              </a:rPr>
              <a:t>stratégies</a:t>
            </a:r>
            <a:r>
              <a:rPr lang="en-US" sz="1800" dirty="0">
                <a:solidFill>
                  <a:srgbClr val="173042"/>
                </a:solidFill>
              </a:rPr>
              <a:t> d’enseignement.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Rapport au savoir et statut de l’erreur.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Tension entre </a:t>
            </a:r>
            <a:r>
              <a:rPr lang="en-US" sz="1800" dirty="0" err="1">
                <a:solidFill>
                  <a:srgbClr val="173042"/>
                </a:solidFill>
              </a:rPr>
              <a:t>enseignement</a:t>
            </a:r>
            <a:r>
              <a:rPr lang="en-US" sz="1800" dirty="0">
                <a:solidFill>
                  <a:srgbClr val="173042"/>
                </a:solidFill>
              </a:rPr>
              <a:t> </a:t>
            </a:r>
            <a:r>
              <a:rPr lang="en-US" sz="1800" dirty="0" err="1">
                <a:solidFill>
                  <a:srgbClr val="173042"/>
                </a:solidFill>
              </a:rPr>
              <a:t>linéaire</a:t>
            </a:r>
            <a:r>
              <a:rPr lang="en-US" sz="1800" dirty="0">
                <a:solidFill>
                  <a:srgbClr val="173042"/>
                </a:solidFill>
              </a:rPr>
              <a:t> et modulaire.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Gestion de </a:t>
            </a:r>
            <a:r>
              <a:rPr lang="en-US" sz="1800" dirty="0" err="1">
                <a:solidFill>
                  <a:srgbClr val="173042"/>
                </a:solidFill>
              </a:rPr>
              <a:t>l’hétérogénéité</a:t>
            </a:r>
            <a:r>
              <a:rPr lang="en-US" sz="1800" dirty="0">
                <a:solidFill>
                  <a:srgbClr val="173042"/>
                </a:solidFill>
              </a:rPr>
              <a:t>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Evaluation formative et certificative.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TROIS CHAMPS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 champ identitaire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243584"/>
            <a:ext cx="10972800" cy="1"/>
          </a:xfrm>
          <a:prstGeom prst="line">
            <a:avLst/>
          </a:prstGeom>
          <a:noFill/>
          <a:ln w="12700">
            <a:solidFill>
              <a:srgbClr val="C9D8D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12  |  Recherche-accompagnement - 1er degre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731520" y="1554480"/>
            <a:ext cx="5303520" cy="43891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Facettes du </a:t>
            </a:r>
            <a:r>
              <a:rPr lang="en-US" sz="1800" dirty="0" err="1">
                <a:solidFill>
                  <a:srgbClr val="173042"/>
                </a:solidFill>
              </a:rPr>
              <a:t>rôle</a:t>
            </a:r>
            <a:r>
              <a:rPr lang="en-US" sz="1800" dirty="0">
                <a:solidFill>
                  <a:srgbClr val="173042"/>
                </a:solidFill>
              </a:rPr>
              <a:t> enseignant : relation, cadre </a:t>
            </a:r>
            <a:r>
              <a:rPr lang="en-US" sz="1800" dirty="0" err="1">
                <a:solidFill>
                  <a:srgbClr val="173042"/>
                </a:solidFill>
              </a:rPr>
              <a:t>éducatif</a:t>
            </a:r>
            <a:r>
              <a:rPr lang="en-US" sz="1800" dirty="0">
                <a:solidFill>
                  <a:srgbClr val="173042"/>
                </a:solidFill>
              </a:rPr>
              <a:t>, savoir, apprentissage.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Postures d’acteur et d’auteur.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 err="1">
                <a:solidFill>
                  <a:srgbClr val="173042"/>
                </a:solidFill>
              </a:rPr>
              <a:t>Représentations</a:t>
            </a:r>
            <a:r>
              <a:rPr lang="en-US" sz="1800" dirty="0">
                <a:solidFill>
                  <a:srgbClr val="173042"/>
                </a:solidFill>
              </a:rPr>
              <a:t> du métier, des apprentissages et des </a:t>
            </a:r>
            <a:r>
              <a:rPr lang="en-US" sz="1800" dirty="0" err="1">
                <a:solidFill>
                  <a:srgbClr val="173042"/>
                </a:solidFill>
              </a:rPr>
              <a:t>élèves</a:t>
            </a:r>
            <a:r>
              <a:rPr lang="en-US" sz="1800" dirty="0">
                <a:solidFill>
                  <a:srgbClr val="173042"/>
                </a:solidFill>
              </a:rPr>
              <a:t>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Développement professionnel et formation.</a:t>
            </a:r>
            <a:endParaRPr lang="en-US" sz="1800" dirty="0"/>
          </a:p>
        </p:txBody>
      </p:sp>
      <p:pic>
        <p:nvPicPr>
          <p:cNvPr id="8" name="Image 0" descr="/mnt/data/315f8076d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508760"/>
            <a:ext cx="5212080" cy="452628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400800" y="1508760"/>
            <a:ext cx="5212080" cy="4526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blurRad="25400" dist="50800" dir="2700000" algn="bl" rotWithShape="0">
              <a:srgbClr val="80919B">
                <a:alpha val="18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DISPOSITIFS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Quatre familles de dispositifs innovants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243584"/>
            <a:ext cx="10972800" cy="1"/>
          </a:xfrm>
          <a:prstGeom prst="line">
            <a:avLst/>
          </a:prstGeom>
          <a:noFill/>
          <a:ln w="12700">
            <a:solidFill>
              <a:srgbClr val="C9D8D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13  |  Recherche-accompagnement - 1er degre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8580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E5F4F3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Shape 5"/>
          <p:cNvSpPr/>
          <p:nvPr/>
        </p:nvSpPr>
        <p:spPr>
          <a:xfrm>
            <a:off x="914400" y="2011680"/>
            <a:ext cx="502920" cy="502920"/>
          </a:xfrm>
          <a:prstGeom prst="ellipse">
            <a:avLst/>
          </a:prstGeom>
          <a:solidFill>
            <a:srgbClr val="138A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9" name="Text 6"/>
          <p:cNvSpPr/>
          <p:nvPr/>
        </p:nvSpPr>
        <p:spPr>
          <a:xfrm>
            <a:off x="155448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B5D"/>
                </a:solidFill>
              </a:rPr>
              <a:t>Approche par projet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96012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Projets individuels ou collectifs, participation active, </a:t>
            </a:r>
            <a:r>
              <a:rPr lang="en-US" sz="1500" dirty="0" err="1">
                <a:solidFill>
                  <a:srgbClr val="173042"/>
                </a:solidFill>
              </a:rPr>
              <a:t>transdisciplinarité</a:t>
            </a:r>
            <a:r>
              <a:rPr lang="en-US" sz="1500" dirty="0">
                <a:solidFill>
                  <a:srgbClr val="173042"/>
                </a:solidFill>
              </a:rPr>
              <a:t> et orientation.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448056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EEF1F6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2" name="Shape 9"/>
          <p:cNvSpPr/>
          <p:nvPr/>
        </p:nvSpPr>
        <p:spPr>
          <a:xfrm>
            <a:off x="4709160" y="2011680"/>
            <a:ext cx="502920" cy="502920"/>
          </a:xfrm>
          <a:prstGeom prst="ellipse">
            <a:avLst/>
          </a:prstGeom>
          <a:solidFill>
            <a:srgbClr val="123B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3" name="Text 10"/>
          <p:cNvSpPr/>
          <p:nvPr/>
        </p:nvSpPr>
        <p:spPr>
          <a:xfrm>
            <a:off x="534924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B5D"/>
                </a:solidFill>
              </a:rPr>
              <a:t>Evaluation continue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75488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Progression sur le cycle, entrainement des </a:t>
            </a:r>
            <a:r>
              <a:rPr lang="en-US" sz="1500" dirty="0" err="1">
                <a:solidFill>
                  <a:srgbClr val="173042"/>
                </a:solidFill>
              </a:rPr>
              <a:t>compétences</a:t>
            </a:r>
            <a:r>
              <a:rPr lang="en-US" sz="1500" dirty="0">
                <a:solidFill>
                  <a:srgbClr val="173042"/>
                </a:solidFill>
              </a:rPr>
              <a:t> et </a:t>
            </a:r>
            <a:r>
              <a:rPr lang="en-US" sz="1500" dirty="0" err="1">
                <a:solidFill>
                  <a:srgbClr val="173042"/>
                </a:solidFill>
              </a:rPr>
              <a:t>autre</a:t>
            </a:r>
            <a:r>
              <a:rPr lang="en-US" sz="1500" dirty="0">
                <a:solidFill>
                  <a:srgbClr val="173042"/>
                </a:solidFill>
              </a:rPr>
              <a:t> </a:t>
            </a:r>
            <a:r>
              <a:rPr lang="en-US" sz="1500" dirty="0" err="1">
                <a:solidFill>
                  <a:srgbClr val="173042"/>
                </a:solidFill>
              </a:rPr>
              <a:t>temporalité</a:t>
            </a:r>
            <a:r>
              <a:rPr lang="en-US" sz="1500" dirty="0">
                <a:solidFill>
                  <a:srgbClr val="173042"/>
                </a:solidFill>
              </a:rPr>
              <a:t> de certification.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827532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FFF1D6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6" name="Shape 13"/>
          <p:cNvSpPr/>
          <p:nvPr/>
        </p:nvSpPr>
        <p:spPr>
          <a:xfrm>
            <a:off x="8503920" y="2011680"/>
            <a:ext cx="502920" cy="502920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7" name="Text 14"/>
          <p:cNvSpPr/>
          <p:nvPr/>
        </p:nvSpPr>
        <p:spPr>
          <a:xfrm>
            <a:off x="914400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B5D"/>
                </a:solidFill>
              </a:rPr>
              <a:t>Soutien + </a:t>
            </a:r>
            <a:r>
              <a:rPr lang="en-US" sz="2000" b="1" dirty="0" err="1">
                <a:solidFill>
                  <a:srgbClr val="123B5D"/>
                </a:solidFill>
              </a:rPr>
              <a:t>remédiation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54964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 err="1">
                <a:solidFill>
                  <a:srgbClr val="173042"/>
                </a:solidFill>
              </a:rPr>
              <a:t>Accompagnement</a:t>
            </a:r>
            <a:r>
              <a:rPr lang="en-US" sz="1500" dirty="0">
                <a:solidFill>
                  <a:srgbClr val="173042"/>
                </a:solidFill>
              </a:rPr>
              <a:t> </a:t>
            </a:r>
            <a:r>
              <a:rPr lang="en-US" sz="1500" dirty="0" err="1">
                <a:solidFill>
                  <a:srgbClr val="173042"/>
                </a:solidFill>
              </a:rPr>
              <a:t>individualisé</a:t>
            </a:r>
            <a:r>
              <a:rPr lang="en-US" sz="1500" dirty="0">
                <a:solidFill>
                  <a:srgbClr val="173042"/>
                </a:solidFill>
              </a:rPr>
              <a:t> et </a:t>
            </a:r>
            <a:r>
              <a:rPr lang="en-US" sz="1500" dirty="0" err="1">
                <a:solidFill>
                  <a:srgbClr val="173042"/>
                </a:solidFill>
              </a:rPr>
              <a:t>dispositifs</a:t>
            </a:r>
            <a:r>
              <a:rPr lang="en-US" sz="1500" dirty="0">
                <a:solidFill>
                  <a:srgbClr val="173042"/>
                </a:solidFill>
              </a:rPr>
              <a:t> </a:t>
            </a:r>
            <a:r>
              <a:rPr lang="en-US" sz="1500" dirty="0" err="1">
                <a:solidFill>
                  <a:srgbClr val="173042"/>
                </a:solidFill>
              </a:rPr>
              <a:t>adaptés</a:t>
            </a:r>
            <a:r>
              <a:rPr lang="en-US" sz="1500" dirty="0">
                <a:solidFill>
                  <a:srgbClr val="173042"/>
                </a:solidFill>
              </a:rPr>
              <a:t> aux </a:t>
            </a:r>
            <a:r>
              <a:rPr lang="en-US" sz="1500" dirty="0" err="1">
                <a:solidFill>
                  <a:srgbClr val="173042"/>
                </a:solidFill>
              </a:rPr>
              <a:t>difficultés</a:t>
            </a:r>
            <a:r>
              <a:rPr lang="en-US" sz="1500" dirty="0">
                <a:solidFill>
                  <a:srgbClr val="173042"/>
                </a:solidFill>
              </a:rPr>
              <a:t> </a:t>
            </a:r>
            <a:r>
              <a:rPr lang="en-US" sz="1500" dirty="0" err="1">
                <a:solidFill>
                  <a:srgbClr val="173042"/>
                </a:solidFill>
              </a:rPr>
              <a:t>ou</a:t>
            </a:r>
            <a:r>
              <a:rPr lang="en-US" sz="1500" dirty="0">
                <a:solidFill>
                  <a:srgbClr val="173042"/>
                </a:solidFill>
              </a:rPr>
              <a:t> </a:t>
            </a:r>
            <a:r>
              <a:rPr lang="en-US" sz="1500" dirty="0" err="1">
                <a:solidFill>
                  <a:srgbClr val="173042"/>
                </a:solidFill>
              </a:rPr>
              <a:t>prérequis</a:t>
            </a:r>
            <a:r>
              <a:rPr lang="en-US" sz="1500" dirty="0">
                <a:solidFill>
                  <a:srgbClr val="173042"/>
                </a:solidFill>
              </a:rPr>
              <a:t>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DISPOSITIFS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L’approche par projet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243584"/>
            <a:ext cx="10972800" cy="1"/>
          </a:xfrm>
          <a:prstGeom prst="line">
            <a:avLst/>
          </a:prstGeom>
          <a:noFill/>
          <a:ln w="12700">
            <a:solidFill>
              <a:srgbClr val="C9D8D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14  |  Recherche-accompagnement - 1er degre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731520" y="1554480"/>
            <a:ext cx="5303520" cy="43891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Varier les </a:t>
            </a:r>
            <a:r>
              <a:rPr lang="en-US" sz="1800" dirty="0" err="1">
                <a:solidFill>
                  <a:srgbClr val="173042"/>
                </a:solidFill>
              </a:rPr>
              <a:t>méthodologies</a:t>
            </a:r>
            <a:r>
              <a:rPr lang="en-US" sz="1800" dirty="0">
                <a:solidFill>
                  <a:srgbClr val="173042"/>
                </a:solidFill>
              </a:rPr>
              <a:t> et favoriser la </a:t>
            </a:r>
            <a:r>
              <a:rPr lang="en-US" sz="1800" dirty="0" err="1">
                <a:solidFill>
                  <a:srgbClr val="173042"/>
                </a:solidFill>
              </a:rPr>
              <a:t>transdisciplinarité</a:t>
            </a:r>
            <a:r>
              <a:rPr lang="en-US" sz="1800" dirty="0">
                <a:solidFill>
                  <a:srgbClr val="173042"/>
                </a:solidFill>
              </a:rPr>
              <a:t>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Faire participer activement les </a:t>
            </a:r>
            <a:r>
              <a:rPr lang="en-US" sz="1800" dirty="0" err="1">
                <a:solidFill>
                  <a:srgbClr val="173042"/>
                </a:solidFill>
              </a:rPr>
              <a:t>élèves</a:t>
            </a:r>
            <a:r>
              <a:rPr lang="en-US" sz="1800" dirty="0">
                <a:solidFill>
                  <a:srgbClr val="173042"/>
                </a:solidFill>
              </a:rPr>
              <a:t> et travailler en groupe.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Planifier les étapes : </a:t>
            </a:r>
            <a:r>
              <a:rPr lang="en-US" sz="1800" dirty="0" err="1">
                <a:solidFill>
                  <a:srgbClr val="173042"/>
                </a:solidFill>
              </a:rPr>
              <a:t>émergence</a:t>
            </a:r>
            <a:r>
              <a:rPr lang="en-US" sz="1800" dirty="0">
                <a:solidFill>
                  <a:srgbClr val="173042"/>
                </a:solidFill>
              </a:rPr>
              <a:t>, analyse, mise en oeuvre, </a:t>
            </a:r>
            <a:r>
              <a:rPr lang="en-US" sz="1800" dirty="0" err="1">
                <a:solidFill>
                  <a:srgbClr val="173042"/>
                </a:solidFill>
              </a:rPr>
              <a:t>évaluation</a:t>
            </a:r>
            <a:r>
              <a:rPr lang="en-US" sz="1800" dirty="0">
                <a:solidFill>
                  <a:srgbClr val="173042"/>
                </a:solidFill>
              </a:rPr>
              <a:t>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Adapter l’organisation, le temps de concertation et les ressources.</a:t>
            </a:r>
            <a:endParaRPr lang="en-US" sz="1800" dirty="0"/>
          </a:p>
        </p:txBody>
      </p:sp>
      <p:pic>
        <p:nvPicPr>
          <p:cNvPr id="8" name="Image 0" descr="/mnt/data/cc6ab366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508760"/>
            <a:ext cx="5212080" cy="452628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400800" y="1508760"/>
            <a:ext cx="5212080" cy="4526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blurRad="25400" dist="50800" dir="2700000" algn="bl" rotWithShape="0">
              <a:srgbClr val="80919B">
                <a:alpha val="18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APPROCHE PAR PROJET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Conditions de </a:t>
            </a:r>
            <a:r>
              <a:rPr lang="en-US" sz="2800" b="1" dirty="0" err="1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réussite</a:t>
            </a: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de l’approche par projet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243584"/>
            <a:ext cx="10972800" cy="1"/>
          </a:xfrm>
          <a:prstGeom prst="line">
            <a:avLst/>
          </a:prstGeom>
          <a:noFill/>
          <a:ln w="12700">
            <a:solidFill>
              <a:srgbClr val="C9D8D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15  |  Recherche-accompagnement - 1er degre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8580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E5F4F3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Shape 5"/>
          <p:cNvSpPr/>
          <p:nvPr/>
        </p:nvSpPr>
        <p:spPr>
          <a:xfrm>
            <a:off x="914400" y="2011680"/>
            <a:ext cx="502920" cy="502920"/>
          </a:xfrm>
          <a:prstGeom prst="ellipse">
            <a:avLst/>
          </a:prstGeom>
          <a:solidFill>
            <a:srgbClr val="138A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9" name="Text 6"/>
          <p:cNvSpPr/>
          <p:nvPr/>
        </p:nvSpPr>
        <p:spPr>
          <a:xfrm>
            <a:off x="155448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123B5D"/>
                </a:solidFill>
              </a:rPr>
              <a:t>Pédagogie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96012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Projet, groupe, </a:t>
            </a:r>
            <a:r>
              <a:rPr lang="en-US" sz="1500" dirty="0" err="1">
                <a:solidFill>
                  <a:srgbClr val="173042"/>
                </a:solidFill>
              </a:rPr>
              <a:t>évaluation</a:t>
            </a:r>
            <a:r>
              <a:rPr lang="en-US" sz="1500" dirty="0">
                <a:solidFill>
                  <a:srgbClr val="173042"/>
                </a:solidFill>
              </a:rPr>
              <a:t> du processus ou de la production, </a:t>
            </a:r>
            <a:r>
              <a:rPr lang="en-US" sz="1500" dirty="0" err="1">
                <a:solidFill>
                  <a:srgbClr val="173042"/>
                </a:solidFill>
              </a:rPr>
              <a:t>prérequis</a:t>
            </a:r>
            <a:r>
              <a:rPr lang="en-US" sz="1500" dirty="0">
                <a:solidFill>
                  <a:srgbClr val="173042"/>
                </a:solidFill>
              </a:rPr>
              <a:t> et enseignement modulaire.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448056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EEF1F6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2" name="Shape 9"/>
          <p:cNvSpPr/>
          <p:nvPr/>
        </p:nvSpPr>
        <p:spPr>
          <a:xfrm>
            <a:off x="4709160" y="2011680"/>
            <a:ext cx="502920" cy="502920"/>
          </a:xfrm>
          <a:prstGeom prst="ellipse">
            <a:avLst/>
          </a:prstGeom>
          <a:solidFill>
            <a:srgbClr val="123B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3" name="Text 10"/>
          <p:cNvSpPr/>
          <p:nvPr/>
        </p:nvSpPr>
        <p:spPr>
          <a:xfrm>
            <a:off x="534924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123B5D"/>
                </a:solidFill>
              </a:rPr>
              <a:t>Identité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75488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Postures d’acteur/auteur, </a:t>
            </a:r>
            <a:r>
              <a:rPr lang="en-US" sz="1500" dirty="0" err="1">
                <a:solidFill>
                  <a:srgbClr val="173042"/>
                </a:solidFill>
              </a:rPr>
              <a:t>représentations</a:t>
            </a:r>
            <a:r>
              <a:rPr lang="en-US" sz="1500" dirty="0">
                <a:solidFill>
                  <a:srgbClr val="173042"/>
                </a:solidFill>
              </a:rPr>
              <a:t> </a:t>
            </a:r>
            <a:r>
              <a:rPr lang="en-US" sz="1500" dirty="0" err="1">
                <a:solidFill>
                  <a:srgbClr val="173042"/>
                </a:solidFill>
              </a:rPr>
              <a:t>revisitées</a:t>
            </a:r>
            <a:r>
              <a:rPr lang="en-US" sz="1500" dirty="0">
                <a:solidFill>
                  <a:srgbClr val="173042"/>
                </a:solidFill>
              </a:rPr>
              <a:t>, besoins de formation et analyse reflexive.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827532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FFF1D6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6" name="Shape 13"/>
          <p:cNvSpPr/>
          <p:nvPr/>
        </p:nvSpPr>
        <p:spPr>
          <a:xfrm>
            <a:off x="8503920" y="2011680"/>
            <a:ext cx="502920" cy="502920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7" name="Text 14"/>
          <p:cNvSpPr/>
          <p:nvPr/>
        </p:nvSpPr>
        <p:spPr>
          <a:xfrm>
            <a:off x="914400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B5D"/>
                </a:solidFill>
              </a:rPr>
              <a:t>Organisation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54964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Leadership facilitateur, coordination, temps de concertation, structure </a:t>
            </a:r>
            <a:r>
              <a:rPr lang="en-US" sz="1500" dirty="0" err="1">
                <a:solidFill>
                  <a:srgbClr val="173042"/>
                </a:solidFill>
              </a:rPr>
              <a:t>adaptée</a:t>
            </a:r>
            <a:r>
              <a:rPr lang="en-US" sz="1500" dirty="0">
                <a:solidFill>
                  <a:srgbClr val="173042"/>
                </a:solidFill>
              </a:rPr>
              <a:t> et partenaires.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DISPOSITIFS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L’evaluation continue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243584"/>
            <a:ext cx="10972800" cy="1"/>
          </a:xfrm>
          <a:prstGeom prst="line">
            <a:avLst/>
          </a:prstGeom>
          <a:noFill/>
          <a:ln w="12700">
            <a:solidFill>
              <a:srgbClr val="C9D8D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16  |  Recherche-accompagnement - 1er degre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822960" y="1600200"/>
            <a:ext cx="1051560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203200" indent="-203200">
              <a:buSzPct val="100000"/>
              <a:buChar char="•"/>
            </a:pPr>
            <a:r>
              <a:rPr lang="en-US" sz="1800" dirty="0" err="1">
                <a:solidFill>
                  <a:srgbClr val="173042"/>
                </a:solidFill>
              </a:rPr>
              <a:t>Décloisonner</a:t>
            </a:r>
            <a:r>
              <a:rPr lang="en-US" sz="1800" dirty="0">
                <a:solidFill>
                  <a:srgbClr val="173042"/>
                </a:solidFill>
              </a:rPr>
              <a:t> les deux </a:t>
            </a:r>
            <a:r>
              <a:rPr lang="en-US" sz="1800" dirty="0" err="1">
                <a:solidFill>
                  <a:srgbClr val="173042"/>
                </a:solidFill>
              </a:rPr>
              <a:t>ann</a:t>
            </a:r>
            <a:r>
              <a:rPr lang="en-US" dirty="0" err="1">
                <a:solidFill>
                  <a:srgbClr val="173042"/>
                </a:solidFill>
              </a:rPr>
              <a:t>ée</a:t>
            </a:r>
            <a:r>
              <a:rPr lang="en-US" sz="1800" dirty="0" err="1">
                <a:solidFill>
                  <a:srgbClr val="173042"/>
                </a:solidFill>
              </a:rPr>
              <a:t>s</a:t>
            </a:r>
            <a:r>
              <a:rPr lang="en-US" sz="1800" dirty="0">
                <a:solidFill>
                  <a:srgbClr val="173042"/>
                </a:solidFill>
              </a:rPr>
              <a:t> du premier </a:t>
            </a:r>
            <a:r>
              <a:rPr lang="en-US" sz="1800" dirty="0" err="1">
                <a:solidFill>
                  <a:srgbClr val="173042"/>
                </a:solidFill>
              </a:rPr>
              <a:t>degré</a:t>
            </a:r>
            <a:r>
              <a:rPr lang="en-US" sz="1800" dirty="0">
                <a:solidFill>
                  <a:srgbClr val="173042"/>
                </a:solidFill>
              </a:rPr>
              <a:t> pour mieux respecter les rythmes d’apprentissage.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Entrainer les </a:t>
            </a:r>
            <a:r>
              <a:rPr lang="en-US" sz="1800" dirty="0" err="1">
                <a:solidFill>
                  <a:srgbClr val="173042"/>
                </a:solidFill>
              </a:rPr>
              <a:t>compétences</a:t>
            </a:r>
            <a:r>
              <a:rPr lang="en-US" sz="1800" dirty="0">
                <a:solidFill>
                  <a:srgbClr val="173042"/>
                </a:solidFill>
              </a:rPr>
              <a:t> plusieurs fois avant </a:t>
            </a:r>
            <a:r>
              <a:rPr lang="en-US" sz="1800" dirty="0" err="1">
                <a:solidFill>
                  <a:srgbClr val="173042"/>
                </a:solidFill>
              </a:rPr>
              <a:t>l’évaluation</a:t>
            </a:r>
            <a:r>
              <a:rPr lang="en-US" sz="1800" dirty="0">
                <a:solidFill>
                  <a:srgbClr val="173042"/>
                </a:solidFill>
              </a:rPr>
              <a:t> certificative.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Interroger les sessions d’examens, la communication aux parents et le bulletin.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Construire une vision commune de </a:t>
            </a:r>
            <a:r>
              <a:rPr lang="en-US" sz="1800" dirty="0" err="1">
                <a:solidFill>
                  <a:srgbClr val="173042"/>
                </a:solidFill>
              </a:rPr>
              <a:t>l’évaluation</a:t>
            </a:r>
            <a:r>
              <a:rPr lang="en-US" sz="1800" dirty="0">
                <a:solidFill>
                  <a:srgbClr val="173042"/>
                </a:solidFill>
              </a:rPr>
              <a:t> au sein de l’equipe.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EVALUATION CONTINUE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Ce </a:t>
            </a:r>
            <a:r>
              <a:rPr lang="en-US" sz="2800" b="1" dirty="0" err="1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que</a:t>
            </a: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800" b="1" dirty="0" err="1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l’évaluation</a:t>
            </a: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continue implique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243584"/>
            <a:ext cx="10972800" cy="1"/>
          </a:xfrm>
          <a:prstGeom prst="line">
            <a:avLst/>
          </a:prstGeom>
          <a:noFill/>
          <a:ln w="12700">
            <a:solidFill>
              <a:srgbClr val="C9D8D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17  |  Recherche-accompagnement - 1er degre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8580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E5F4F3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Shape 5"/>
          <p:cNvSpPr/>
          <p:nvPr/>
        </p:nvSpPr>
        <p:spPr>
          <a:xfrm>
            <a:off x="914400" y="2011680"/>
            <a:ext cx="502920" cy="502920"/>
          </a:xfrm>
          <a:prstGeom prst="ellipse">
            <a:avLst/>
          </a:prstGeom>
          <a:solidFill>
            <a:srgbClr val="138A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9" name="Text 6"/>
          <p:cNvSpPr/>
          <p:nvPr/>
        </p:nvSpPr>
        <p:spPr>
          <a:xfrm>
            <a:off x="155448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123B5D"/>
                </a:solidFill>
              </a:rPr>
              <a:t>Pédagogie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96012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Articuler progression, </a:t>
            </a:r>
            <a:r>
              <a:rPr lang="en-US" sz="1500" dirty="0" err="1">
                <a:solidFill>
                  <a:srgbClr val="173042"/>
                </a:solidFill>
              </a:rPr>
              <a:t>prérequis</a:t>
            </a:r>
            <a:r>
              <a:rPr lang="en-US" sz="1500" dirty="0">
                <a:solidFill>
                  <a:srgbClr val="173042"/>
                </a:solidFill>
              </a:rPr>
              <a:t>, </a:t>
            </a:r>
            <a:r>
              <a:rPr lang="en-US" sz="1500" dirty="0" err="1">
                <a:solidFill>
                  <a:srgbClr val="173042"/>
                </a:solidFill>
              </a:rPr>
              <a:t>compétences</a:t>
            </a:r>
            <a:r>
              <a:rPr lang="en-US" sz="1500" dirty="0">
                <a:solidFill>
                  <a:srgbClr val="173042"/>
                </a:solidFill>
              </a:rPr>
              <a:t> et diversification des apprentissages.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448056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EEF1F6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2" name="Shape 9"/>
          <p:cNvSpPr/>
          <p:nvPr/>
        </p:nvSpPr>
        <p:spPr>
          <a:xfrm>
            <a:off x="4709160" y="2011680"/>
            <a:ext cx="502920" cy="502920"/>
          </a:xfrm>
          <a:prstGeom prst="ellipse">
            <a:avLst/>
          </a:prstGeom>
          <a:solidFill>
            <a:srgbClr val="123B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3" name="Text 10"/>
          <p:cNvSpPr/>
          <p:nvPr/>
        </p:nvSpPr>
        <p:spPr>
          <a:xfrm>
            <a:off x="534924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B5D"/>
                </a:solidFill>
              </a:rPr>
              <a:t>Equipe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75488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Planifier concertations, outils de communication et </a:t>
            </a:r>
            <a:r>
              <a:rPr lang="en-US" sz="1500" dirty="0" err="1">
                <a:solidFill>
                  <a:srgbClr val="173042"/>
                </a:solidFill>
              </a:rPr>
              <a:t>cohérence</a:t>
            </a:r>
            <a:r>
              <a:rPr lang="en-US" sz="1500" dirty="0">
                <a:solidFill>
                  <a:srgbClr val="173042"/>
                </a:solidFill>
              </a:rPr>
              <a:t> entre disciplines.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827532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FFF1D6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6" name="Shape 13"/>
          <p:cNvSpPr/>
          <p:nvPr/>
        </p:nvSpPr>
        <p:spPr>
          <a:xfrm>
            <a:off x="8503920" y="2011680"/>
            <a:ext cx="502920" cy="502920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7" name="Text 14"/>
          <p:cNvSpPr/>
          <p:nvPr/>
        </p:nvSpPr>
        <p:spPr>
          <a:xfrm>
            <a:off x="914400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B5D"/>
                </a:solidFill>
              </a:rPr>
              <a:t>Structure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54964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Adapter le fonctionnement du </a:t>
            </a:r>
            <a:r>
              <a:rPr lang="en-US" sz="1500" dirty="0" err="1">
                <a:solidFill>
                  <a:srgbClr val="173042"/>
                </a:solidFill>
              </a:rPr>
              <a:t>degré</a:t>
            </a:r>
            <a:r>
              <a:rPr lang="en-US" sz="1500" dirty="0">
                <a:solidFill>
                  <a:srgbClr val="173042"/>
                </a:solidFill>
              </a:rPr>
              <a:t> et, selon les projets, l’organisation des sessions.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DISPOSITIFS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3. Le soutien individuel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243584"/>
            <a:ext cx="10972800" cy="1"/>
          </a:xfrm>
          <a:prstGeom prst="line">
            <a:avLst/>
          </a:prstGeom>
          <a:noFill/>
          <a:ln w="12700">
            <a:solidFill>
              <a:srgbClr val="C9D8D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18  |  Recherche-accompagnement - 1er degre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822960" y="1600200"/>
            <a:ext cx="10515600" cy="43891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Coaching scolaire, tutorat ou </a:t>
            </a:r>
            <a:r>
              <a:rPr lang="en-US" sz="1800" dirty="0" err="1">
                <a:solidFill>
                  <a:srgbClr val="173042"/>
                </a:solidFill>
              </a:rPr>
              <a:t>accompagnement</a:t>
            </a:r>
            <a:r>
              <a:rPr lang="en-US" sz="1800" dirty="0">
                <a:solidFill>
                  <a:srgbClr val="173042"/>
                </a:solidFill>
              </a:rPr>
              <a:t> </a:t>
            </a:r>
            <a:r>
              <a:rPr lang="en-US" sz="1800" dirty="0" err="1">
                <a:solidFill>
                  <a:srgbClr val="173042"/>
                </a:solidFill>
              </a:rPr>
              <a:t>individualisé</a:t>
            </a:r>
            <a:r>
              <a:rPr lang="en-US" sz="1800" dirty="0">
                <a:solidFill>
                  <a:srgbClr val="173042"/>
                </a:solidFill>
              </a:rPr>
              <a:t> selon les contextes.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 err="1">
                <a:solidFill>
                  <a:srgbClr val="173042"/>
                </a:solidFill>
              </a:rPr>
              <a:t>Cibler</a:t>
            </a:r>
            <a:r>
              <a:rPr lang="en-US" sz="1800" dirty="0">
                <a:solidFill>
                  <a:srgbClr val="173042"/>
                </a:solidFill>
              </a:rPr>
              <a:t> </a:t>
            </a:r>
            <a:r>
              <a:rPr lang="en-US" sz="1800" dirty="0" err="1">
                <a:solidFill>
                  <a:srgbClr val="173042"/>
                </a:solidFill>
              </a:rPr>
              <a:t>difficulté</a:t>
            </a:r>
            <a:r>
              <a:rPr lang="en-US" sz="1800" dirty="0">
                <a:solidFill>
                  <a:srgbClr val="173042"/>
                </a:solidFill>
              </a:rPr>
              <a:t> et besoin pour proposer une aide </a:t>
            </a:r>
            <a:r>
              <a:rPr lang="en-US" sz="1800" dirty="0" err="1">
                <a:solidFill>
                  <a:srgbClr val="173042"/>
                </a:solidFill>
              </a:rPr>
              <a:t>adaptée</a:t>
            </a:r>
            <a:r>
              <a:rPr lang="en-US" sz="1800" dirty="0">
                <a:solidFill>
                  <a:srgbClr val="173042"/>
                </a:solidFill>
              </a:rPr>
              <a:t>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 err="1">
                <a:solidFill>
                  <a:srgbClr val="173042"/>
                </a:solidFill>
              </a:rPr>
              <a:t>Privilégier</a:t>
            </a:r>
            <a:r>
              <a:rPr lang="en-US" sz="1800" dirty="0">
                <a:solidFill>
                  <a:srgbClr val="173042"/>
                </a:solidFill>
              </a:rPr>
              <a:t> une approche formative et une relation </a:t>
            </a:r>
            <a:r>
              <a:rPr lang="en-US" sz="1800" dirty="0" err="1">
                <a:solidFill>
                  <a:srgbClr val="173042"/>
                </a:solidFill>
              </a:rPr>
              <a:t>personnalisée</a:t>
            </a:r>
            <a:r>
              <a:rPr lang="en-US" sz="1800" dirty="0">
                <a:solidFill>
                  <a:srgbClr val="173042"/>
                </a:solidFill>
              </a:rPr>
              <a:t>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Le PIA </a:t>
            </a:r>
            <a:r>
              <a:rPr lang="en-US" sz="1800" dirty="0" err="1">
                <a:solidFill>
                  <a:srgbClr val="173042"/>
                </a:solidFill>
              </a:rPr>
              <a:t>peut</a:t>
            </a:r>
            <a:r>
              <a:rPr lang="en-US" sz="1800" dirty="0">
                <a:solidFill>
                  <a:srgbClr val="173042"/>
                </a:solidFill>
              </a:rPr>
              <a:t> soutenir des objectifs disciplinaires, </a:t>
            </a:r>
            <a:r>
              <a:rPr lang="en-US" sz="1800" dirty="0" err="1">
                <a:solidFill>
                  <a:srgbClr val="173042"/>
                </a:solidFill>
              </a:rPr>
              <a:t>méthodologiques</a:t>
            </a:r>
            <a:r>
              <a:rPr lang="en-US" sz="1800" dirty="0">
                <a:solidFill>
                  <a:srgbClr val="173042"/>
                </a:solidFill>
              </a:rPr>
              <a:t> ou d’orientation.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SOUTIEN INDIVIDUEL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Les conditions du soutien individuel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243584"/>
            <a:ext cx="10972800" cy="1"/>
          </a:xfrm>
          <a:prstGeom prst="line">
            <a:avLst/>
          </a:prstGeom>
          <a:noFill/>
          <a:ln w="12700">
            <a:solidFill>
              <a:srgbClr val="C9D8D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19  |  Recherche-accompagnement - 1er degre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8580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E5F4F3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Shape 5"/>
          <p:cNvSpPr/>
          <p:nvPr/>
        </p:nvSpPr>
        <p:spPr>
          <a:xfrm>
            <a:off x="914400" y="2011680"/>
            <a:ext cx="502920" cy="502920"/>
          </a:xfrm>
          <a:prstGeom prst="ellipse">
            <a:avLst/>
          </a:prstGeom>
          <a:solidFill>
            <a:srgbClr val="138A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9" name="Text 6"/>
          <p:cNvSpPr/>
          <p:nvPr/>
        </p:nvSpPr>
        <p:spPr>
          <a:xfrm>
            <a:off x="155448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B5D"/>
                </a:solidFill>
              </a:rPr>
              <a:t>Relation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96012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Confiance, connaissance de l’apprenant et </a:t>
            </a:r>
            <a:r>
              <a:rPr lang="en-US" sz="1500" dirty="0" err="1">
                <a:solidFill>
                  <a:srgbClr val="173042"/>
                </a:solidFill>
              </a:rPr>
              <a:t>soutien</a:t>
            </a:r>
            <a:r>
              <a:rPr lang="en-US" sz="1500" dirty="0">
                <a:solidFill>
                  <a:srgbClr val="173042"/>
                </a:solidFill>
              </a:rPr>
              <a:t> </a:t>
            </a:r>
            <a:r>
              <a:rPr lang="en-US" sz="1500" dirty="0" err="1">
                <a:solidFill>
                  <a:srgbClr val="173042"/>
                </a:solidFill>
              </a:rPr>
              <a:t>adapté</a:t>
            </a:r>
            <a:r>
              <a:rPr lang="en-US" sz="1500" dirty="0">
                <a:solidFill>
                  <a:srgbClr val="173042"/>
                </a:solidFill>
              </a:rPr>
              <a:t> a ses </a:t>
            </a:r>
            <a:r>
              <a:rPr lang="en-US" sz="1500" dirty="0" err="1">
                <a:solidFill>
                  <a:srgbClr val="173042"/>
                </a:solidFill>
              </a:rPr>
              <a:t>besoins</a:t>
            </a:r>
            <a:r>
              <a:rPr lang="en-US" sz="1500" dirty="0">
                <a:solidFill>
                  <a:srgbClr val="173042"/>
                </a:solidFill>
              </a:rPr>
              <a:t> </a:t>
            </a:r>
            <a:r>
              <a:rPr lang="en-US" sz="1500" dirty="0" err="1">
                <a:solidFill>
                  <a:srgbClr val="173042"/>
                </a:solidFill>
              </a:rPr>
              <a:t>spécifiques</a:t>
            </a:r>
            <a:r>
              <a:rPr lang="en-US" sz="1500" dirty="0">
                <a:solidFill>
                  <a:srgbClr val="173042"/>
                </a:solidFill>
              </a:rPr>
              <a:t>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448056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EEF1F6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2" name="Shape 9"/>
          <p:cNvSpPr/>
          <p:nvPr/>
        </p:nvSpPr>
        <p:spPr>
          <a:xfrm>
            <a:off x="4709160" y="2011680"/>
            <a:ext cx="502920" cy="502920"/>
          </a:xfrm>
          <a:prstGeom prst="ellipse">
            <a:avLst/>
          </a:prstGeom>
          <a:solidFill>
            <a:srgbClr val="123B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3" name="Text 10"/>
          <p:cNvSpPr/>
          <p:nvPr/>
        </p:nvSpPr>
        <p:spPr>
          <a:xfrm>
            <a:off x="534924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B5D"/>
                </a:solidFill>
              </a:rPr>
              <a:t>Fonction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75488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Reconnaissance possible d’un tuteur, coach ou accompagnateur, avec besoin de formation.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827532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FFF1D6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6" name="Shape 13"/>
          <p:cNvSpPr/>
          <p:nvPr/>
        </p:nvSpPr>
        <p:spPr>
          <a:xfrm>
            <a:off x="8503920" y="2011680"/>
            <a:ext cx="502920" cy="502920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7" name="Text 14"/>
          <p:cNvSpPr/>
          <p:nvPr/>
        </p:nvSpPr>
        <p:spPr>
          <a:xfrm>
            <a:off x="914400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B5D"/>
                </a:solidFill>
              </a:rPr>
              <a:t>Organisation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54964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Souplesse horaire, concertation et articulation avec les autres acteurs et partenaires.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DISPOSITIFS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4. Les </a:t>
            </a:r>
            <a:r>
              <a:rPr lang="en-US" sz="2800" b="1" dirty="0" err="1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remédiations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243584"/>
            <a:ext cx="10972800" cy="1"/>
          </a:xfrm>
          <a:prstGeom prst="line">
            <a:avLst/>
          </a:prstGeom>
          <a:noFill/>
          <a:ln w="12700">
            <a:solidFill>
              <a:srgbClr val="C9D8D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20  |  Recherche-accompagnement - 1er degre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822960" y="1600200"/>
            <a:ext cx="10515600" cy="43891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Tous les </a:t>
            </a:r>
            <a:r>
              <a:rPr lang="en-US" sz="1800" dirty="0" err="1">
                <a:solidFill>
                  <a:srgbClr val="173042"/>
                </a:solidFill>
              </a:rPr>
              <a:t>établissements</a:t>
            </a:r>
            <a:r>
              <a:rPr lang="en-US" sz="1800" dirty="0">
                <a:solidFill>
                  <a:srgbClr val="173042"/>
                </a:solidFill>
              </a:rPr>
              <a:t> </a:t>
            </a:r>
            <a:r>
              <a:rPr lang="en-US" sz="1800" dirty="0" err="1">
                <a:solidFill>
                  <a:srgbClr val="173042"/>
                </a:solidFill>
              </a:rPr>
              <a:t>observés</a:t>
            </a:r>
            <a:r>
              <a:rPr lang="en-US" sz="1800" dirty="0">
                <a:solidFill>
                  <a:srgbClr val="173042"/>
                </a:solidFill>
              </a:rPr>
              <a:t> ont mis en place un dispositif de </a:t>
            </a:r>
            <a:r>
              <a:rPr lang="en-US" sz="1800" dirty="0" err="1">
                <a:solidFill>
                  <a:srgbClr val="173042"/>
                </a:solidFill>
              </a:rPr>
              <a:t>remédiation</a:t>
            </a:r>
            <a:r>
              <a:rPr lang="en-US" sz="1800" dirty="0">
                <a:solidFill>
                  <a:srgbClr val="173042"/>
                </a:solidFill>
              </a:rPr>
              <a:t> au premier </a:t>
            </a:r>
            <a:r>
              <a:rPr lang="en-US" sz="1800" dirty="0" err="1">
                <a:solidFill>
                  <a:srgbClr val="173042"/>
                </a:solidFill>
              </a:rPr>
              <a:t>degré</a:t>
            </a:r>
            <a:r>
              <a:rPr lang="en-US" sz="1800" dirty="0">
                <a:solidFill>
                  <a:srgbClr val="173042"/>
                </a:solidFill>
              </a:rPr>
              <a:t>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Les formes varient : </a:t>
            </a:r>
            <a:r>
              <a:rPr lang="en-US" sz="1800" dirty="0" err="1">
                <a:solidFill>
                  <a:srgbClr val="173042"/>
                </a:solidFill>
              </a:rPr>
              <a:t>immédiate</a:t>
            </a:r>
            <a:r>
              <a:rPr lang="en-US" sz="1800" dirty="0">
                <a:solidFill>
                  <a:srgbClr val="173042"/>
                </a:solidFill>
              </a:rPr>
              <a:t>, disciplinaire, </a:t>
            </a:r>
            <a:r>
              <a:rPr lang="en-US" sz="1800" dirty="0" err="1">
                <a:solidFill>
                  <a:srgbClr val="173042"/>
                </a:solidFill>
              </a:rPr>
              <a:t>méthodologique</a:t>
            </a:r>
            <a:r>
              <a:rPr lang="en-US" sz="1800" dirty="0">
                <a:solidFill>
                  <a:srgbClr val="173042"/>
                </a:solidFill>
              </a:rPr>
              <a:t>, </a:t>
            </a:r>
            <a:r>
              <a:rPr lang="en-US" sz="1800" dirty="0" err="1">
                <a:solidFill>
                  <a:srgbClr val="173042"/>
                </a:solidFill>
              </a:rPr>
              <a:t>orthopédagogique</a:t>
            </a:r>
            <a:r>
              <a:rPr lang="en-US" sz="1800" dirty="0">
                <a:solidFill>
                  <a:srgbClr val="173042"/>
                </a:solidFill>
              </a:rPr>
              <a:t> </a:t>
            </a:r>
            <a:r>
              <a:rPr lang="en-US" sz="1800" dirty="0" err="1">
                <a:solidFill>
                  <a:srgbClr val="173042"/>
                </a:solidFill>
              </a:rPr>
              <a:t>ou</a:t>
            </a:r>
            <a:r>
              <a:rPr lang="en-US" sz="1800" dirty="0">
                <a:solidFill>
                  <a:srgbClr val="173042"/>
                </a:solidFill>
              </a:rPr>
              <a:t> </a:t>
            </a:r>
            <a:r>
              <a:rPr lang="en-US" sz="1800" dirty="0" err="1">
                <a:solidFill>
                  <a:srgbClr val="173042"/>
                </a:solidFill>
              </a:rPr>
              <a:t>ciblée</a:t>
            </a:r>
            <a:r>
              <a:rPr lang="en-US" sz="1800" dirty="0">
                <a:solidFill>
                  <a:srgbClr val="173042"/>
                </a:solidFill>
              </a:rPr>
              <a:t>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b="1" dirty="0">
                <a:solidFill>
                  <a:srgbClr val="173042"/>
                </a:solidFill>
              </a:rPr>
              <a:t>Les </a:t>
            </a:r>
            <a:r>
              <a:rPr lang="en-US" sz="1800" b="1" dirty="0" err="1">
                <a:solidFill>
                  <a:srgbClr val="173042"/>
                </a:solidFill>
              </a:rPr>
              <a:t>remédiations</a:t>
            </a:r>
            <a:r>
              <a:rPr lang="en-US" sz="1800" b="1" dirty="0">
                <a:solidFill>
                  <a:srgbClr val="173042"/>
                </a:solidFill>
              </a:rPr>
              <a:t> portent souvent sur des </a:t>
            </a:r>
            <a:r>
              <a:rPr lang="en-US" sz="1800" b="1" dirty="0" err="1">
                <a:solidFill>
                  <a:srgbClr val="173042"/>
                </a:solidFill>
              </a:rPr>
              <a:t>prérequis</a:t>
            </a:r>
            <a:r>
              <a:rPr lang="en-US" sz="1800" b="1" dirty="0">
                <a:solidFill>
                  <a:srgbClr val="173042"/>
                </a:solidFill>
              </a:rPr>
              <a:t> non </a:t>
            </a:r>
            <a:r>
              <a:rPr lang="en-US" sz="1800" b="1" dirty="0" err="1">
                <a:solidFill>
                  <a:srgbClr val="173042"/>
                </a:solidFill>
              </a:rPr>
              <a:t>maitrisés</a:t>
            </a:r>
            <a:r>
              <a:rPr lang="en-US" sz="1800" dirty="0">
                <a:solidFill>
                  <a:srgbClr val="173042"/>
                </a:solidFill>
              </a:rPr>
              <a:t>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L’enjeu est d’adapter l’intervention aux </a:t>
            </a:r>
            <a:r>
              <a:rPr lang="en-US" sz="1800" dirty="0" err="1">
                <a:solidFill>
                  <a:srgbClr val="173042"/>
                </a:solidFill>
              </a:rPr>
              <a:t>besoins</a:t>
            </a:r>
            <a:r>
              <a:rPr lang="en-US" sz="1800" dirty="0">
                <a:solidFill>
                  <a:srgbClr val="173042"/>
                </a:solidFill>
              </a:rPr>
              <a:t> </a:t>
            </a:r>
            <a:r>
              <a:rPr lang="en-US" sz="1800" dirty="0" err="1">
                <a:solidFill>
                  <a:srgbClr val="173042"/>
                </a:solidFill>
              </a:rPr>
              <a:t>spécifiques</a:t>
            </a:r>
            <a:r>
              <a:rPr lang="en-US" sz="1800" dirty="0">
                <a:solidFill>
                  <a:srgbClr val="173042"/>
                </a:solidFill>
              </a:rPr>
              <a:t> des </a:t>
            </a:r>
            <a:r>
              <a:rPr lang="en-US" sz="1800" dirty="0" err="1">
                <a:solidFill>
                  <a:srgbClr val="173042"/>
                </a:solidFill>
              </a:rPr>
              <a:t>élèves</a:t>
            </a:r>
            <a:r>
              <a:rPr lang="en-US" sz="1800" dirty="0">
                <a:solidFill>
                  <a:srgbClr val="173042"/>
                </a:solidFill>
              </a:rPr>
              <a:t>.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REMEDIATION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Faire de la </a:t>
            </a:r>
            <a:r>
              <a:rPr lang="en-US" sz="2800" b="1" dirty="0" err="1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remédiation</a:t>
            </a: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un </a:t>
            </a:r>
            <a:r>
              <a:rPr lang="en-US" sz="2800" b="1" dirty="0" err="1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dispositif</a:t>
            </a: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800" b="1" dirty="0" err="1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cohérent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243584"/>
            <a:ext cx="10972800" cy="1"/>
          </a:xfrm>
          <a:prstGeom prst="line">
            <a:avLst/>
          </a:prstGeom>
          <a:noFill/>
          <a:ln w="12700">
            <a:solidFill>
              <a:srgbClr val="C9D8D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21  |  Recherche-accompagnement - 1er degre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8580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E5F4F3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Shape 5"/>
          <p:cNvSpPr/>
          <p:nvPr/>
        </p:nvSpPr>
        <p:spPr>
          <a:xfrm>
            <a:off x="914400" y="2011680"/>
            <a:ext cx="502920" cy="502920"/>
          </a:xfrm>
          <a:prstGeom prst="ellipse">
            <a:avLst/>
          </a:prstGeom>
          <a:solidFill>
            <a:srgbClr val="138A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9" name="Text 6"/>
          <p:cNvSpPr/>
          <p:nvPr/>
        </p:nvSpPr>
        <p:spPr>
          <a:xfrm>
            <a:off x="155448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B5D"/>
                </a:solidFill>
              </a:rPr>
              <a:t>Diagnostic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96012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Identifier les lacunes et besoins, puis ajuster les objectifs et les ressources.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448056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EEF1F6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2" name="Shape 9"/>
          <p:cNvSpPr/>
          <p:nvPr/>
        </p:nvSpPr>
        <p:spPr>
          <a:xfrm>
            <a:off x="4709160" y="2011680"/>
            <a:ext cx="502920" cy="502920"/>
          </a:xfrm>
          <a:prstGeom prst="ellipse">
            <a:avLst/>
          </a:prstGeom>
          <a:solidFill>
            <a:srgbClr val="123B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3" name="Text 10"/>
          <p:cNvSpPr/>
          <p:nvPr/>
        </p:nvSpPr>
        <p:spPr>
          <a:xfrm>
            <a:off x="534924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B5D"/>
                </a:solidFill>
              </a:rPr>
              <a:t>Collaboration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75488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042"/>
                </a:solidFill>
              </a:rPr>
              <a:t>Echanger les informations entre enseignants, conseil de classe, soutien et partenaires.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827532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FFF1D6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6" name="Shape 13"/>
          <p:cNvSpPr/>
          <p:nvPr/>
        </p:nvSpPr>
        <p:spPr>
          <a:xfrm>
            <a:off x="8503920" y="2011680"/>
            <a:ext cx="502920" cy="502920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7" name="Text 14"/>
          <p:cNvSpPr/>
          <p:nvPr/>
        </p:nvSpPr>
        <p:spPr>
          <a:xfrm>
            <a:off x="914400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B5D"/>
                </a:solidFill>
              </a:rPr>
              <a:t>Pilotage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54964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dirty="0" err="1">
                <a:solidFill>
                  <a:srgbClr val="173042"/>
                </a:solidFill>
              </a:rPr>
              <a:t>Reconnaître</a:t>
            </a:r>
            <a:r>
              <a:rPr lang="en-US" sz="1500" dirty="0">
                <a:solidFill>
                  <a:srgbClr val="173042"/>
                </a:solidFill>
              </a:rPr>
              <a:t> les fonctions, organiser horaires et locaux, mobiliser les ressources utiles.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SYNTHESE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Les conditions transversales qui reviennent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243584"/>
            <a:ext cx="10972800" cy="1"/>
          </a:xfrm>
          <a:prstGeom prst="line">
            <a:avLst/>
          </a:prstGeom>
          <a:noFill/>
          <a:ln w="12700">
            <a:solidFill>
              <a:srgbClr val="C9D8D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22  |  Recherche-accompagnement - 1er degre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Une vision </a:t>
            </a:r>
            <a:r>
              <a:rPr lang="en-US" sz="1800" dirty="0" err="1">
                <a:solidFill>
                  <a:srgbClr val="173042"/>
                </a:solidFill>
              </a:rPr>
              <a:t>partagée</a:t>
            </a:r>
            <a:r>
              <a:rPr lang="en-US" sz="1800" dirty="0">
                <a:solidFill>
                  <a:srgbClr val="173042"/>
                </a:solidFill>
              </a:rPr>
              <a:t> et un leadership soutenant.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Du temps de concertation et des moyens de communication.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Des fonctions de coordination </a:t>
            </a:r>
            <a:r>
              <a:rPr lang="en-US" sz="1800" dirty="0" err="1">
                <a:solidFill>
                  <a:srgbClr val="173042"/>
                </a:solidFill>
              </a:rPr>
              <a:t>clairement</a:t>
            </a:r>
            <a:r>
              <a:rPr lang="en-US" sz="1800" dirty="0">
                <a:solidFill>
                  <a:srgbClr val="173042"/>
                </a:solidFill>
              </a:rPr>
              <a:t> </a:t>
            </a:r>
            <a:r>
              <a:rPr lang="en-US" sz="1800" dirty="0" err="1">
                <a:solidFill>
                  <a:srgbClr val="173042"/>
                </a:solidFill>
              </a:rPr>
              <a:t>mobilisées</a:t>
            </a:r>
            <a:r>
              <a:rPr lang="en-US" sz="1800" dirty="0">
                <a:solidFill>
                  <a:srgbClr val="173042"/>
                </a:solidFill>
              </a:rPr>
              <a:t>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Une organisation du premier </a:t>
            </a:r>
            <a:r>
              <a:rPr lang="en-US" sz="1800" dirty="0" err="1">
                <a:solidFill>
                  <a:srgbClr val="173042"/>
                </a:solidFill>
              </a:rPr>
              <a:t>degré</a:t>
            </a:r>
            <a:r>
              <a:rPr lang="en-US" sz="1800" dirty="0">
                <a:solidFill>
                  <a:srgbClr val="173042"/>
                </a:solidFill>
              </a:rPr>
              <a:t> adaptable au projet et au cadre institutionnel.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Des partenariats internes et externes pertinents.</a:t>
            </a:r>
            <a:endParaRPr lang="en-US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Une collaboration avec les Hautes Ecoles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243584"/>
            <a:ext cx="10972800" cy="1"/>
          </a:xfrm>
          <a:prstGeom prst="line">
            <a:avLst/>
          </a:prstGeom>
          <a:noFill/>
          <a:ln w="12700">
            <a:solidFill>
              <a:srgbClr val="C9D8D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23  |  Recherche-accompagnement - 1er degre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822960" y="1600200"/>
            <a:ext cx="10515600" cy="43891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Quatre Hautes </a:t>
            </a:r>
            <a:r>
              <a:rPr lang="en-US" sz="1800" dirty="0" err="1">
                <a:solidFill>
                  <a:srgbClr val="173042"/>
                </a:solidFill>
              </a:rPr>
              <a:t>Ecoles</a:t>
            </a:r>
            <a:r>
              <a:rPr lang="en-US" sz="1800" dirty="0">
                <a:solidFill>
                  <a:srgbClr val="173042"/>
                </a:solidFill>
              </a:rPr>
              <a:t> </a:t>
            </a:r>
            <a:r>
              <a:rPr lang="en-US" sz="1800" dirty="0" err="1">
                <a:solidFill>
                  <a:srgbClr val="173042"/>
                </a:solidFill>
              </a:rPr>
              <a:t>associées</a:t>
            </a:r>
            <a:r>
              <a:rPr lang="en-US" sz="1800" dirty="0">
                <a:solidFill>
                  <a:srgbClr val="173042"/>
                </a:solidFill>
              </a:rPr>
              <a:t> </a:t>
            </a:r>
            <a:r>
              <a:rPr lang="en-US" dirty="0">
                <a:solidFill>
                  <a:srgbClr val="173042"/>
                </a:solidFill>
              </a:rPr>
              <a:t>à</a:t>
            </a:r>
            <a:r>
              <a:rPr lang="en-US" sz="1800" dirty="0">
                <a:solidFill>
                  <a:srgbClr val="173042"/>
                </a:solidFill>
              </a:rPr>
              <a:t> la recherche : HELMo, HENALLUX, HE Albert Jacquard et HE Paul-Henri Spaak.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Des </a:t>
            </a:r>
            <a:r>
              <a:rPr lang="en-US" sz="1800" dirty="0" err="1">
                <a:solidFill>
                  <a:srgbClr val="173042"/>
                </a:solidFill>
              </a:rPr>
              <a:t>réunions</a:t>
            </a:r>
            <a:r>
              <a:rPr lang="en-US" sz="1800" dirty="0">
                <a:solidFill>
                  <a:srgbClr val="173042"/>
                </a:solidFill>
              </a:rPr>
              <a:t> </a:t>
            </a:r>
            <a:r>
              <a:rPr lang="en-US" sz="1800" dirty="0" err="1">
                <a:solidFill>
                  <a:srgbClr val="173042"/>
                </a:solidFill>
              </a:rPr>
              <a:t>régulières</a:t>
            </a:r>
            <a:r>
              <a:rPr lang="en-US" sz="1800" dirty="0">
                <a:solidFill>
                  <a:srgbClr val="173042"/>
                </a:solidFill>
              </a:rPr>
              <a:t> </a:t>
            </a:r>
            <a:r>
              <a:rPr lang="en-US" sz="1800" dirty="0" err="1">
                <a:solidFill>
                  <a:srgbClr val="173042"/>
                </a:solidFill>
              </a:rPr>
              <a:t>d’échange</a:t>
            </a:r>
            <a:r>
              <a:rPr lang="en-US" sz="1800" dirty="0">
                <a:solidFill>
                  <a:srgbClr val="173042"/>
                </a:solidFill>
              </a:rPr>
              <a:t> sur </a:t>
            </a:r>
            <a:r>
              <a:rPr lang="en-US" sz="1800" dirty="0" err="1">
                <a:solidFill>
                  <a:srgbClr val="173042"/>
                </a:solidFill>
              </a:rPr>
              <a:t>différenciation</a:t>
            </a:r>
            <a:r>
              <a:rPr lang="en-US" sz="1800" dirty="0">
                <a:solidFill>
                  <a:srgbClr val="173042"/>
                </a:solidFill>
              </a:rPr>
              <a:t>, inclusion et accrochage scolaire.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Une </a:t>
            </a:r>
            <a:r>
              <a:rPr lang="en-US" sz="1800" dirty="0" err="1">
                <a:solidFill>
                  <a:srgbClr val="173042"/>
                </a:solidFill>
              </a:rPr>
              <a:t>journée</a:t>
            </a:r>
            <a:r>
              <a:rPr lang="en-US" sz="1800" dirty="0">
                <a:solidFill>
                  <a:srgbClr val="173042"/>
                </a:solidFill>
              </a:rPr>
              <a:t> </a:t>
            </a:r>
            <a:r>
              <a:rPr lang="en-US" sz="1800" dirty="0" err="1">
                <a:solidFill>
                  <a:srgbClr val="173042"/>
                </a:solidFill>
              </a:rPr>
              <a:t>d’échange</a:t>
            </a:r>
            <a:r>
              <a:rPr lang="en-US" sz="1800" dirty="0">
                <a:solidFill>
                  <a:srgbClr val="173042"/>
                </a:solidFill>
              </a:rPr>
              <a:t> entre terrain et formation initiale.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173042"/>
                </a:solidFill>
              </a:rPr>
              <a:t>Des modules de formation initiale et continue produits en fin de collaboration.</a:t>
            </a:r>
            <a:endParaRPr lang="en-US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CONCLUSION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Quelles perspectives pour les </a:t>
            </a:r>
            <a:r>
              <a:rPr lang="en-US" sz="2800" b="1" dirty="0" err="1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établissements</a:t>
            </a: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243584"/>
            <a:ext cx="10972800" cy="1"/>
          </a:xfrm>
          <a:prstGeom prst="line">
            <a:avLst/>
          </a:prstGeom>
          <a:noFill/>
          <a:ln w="12700">
            <a:solidFill>
              <a:srgbClr val="C9D8D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24  |  Recherche-accompagnement - 1er degre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8580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E5F4F3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Shape 5"/>
          <p:cNvSpPr/>
          <p:nvPr/>
        </p:nvSpPr>
        <p:spPr>
          <a:xfrm>
            <a:off x="914400" y="2011680"/>
            <a:ext cx="502920" cy="502920"/>
          </a:xfrm>
          <a:prstGeom prst="ellipse">
            <a:avLst/>
          </a:prstGeom>
          <a:solidFill>
            <a:srgbClr val="138A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9" name="Text 6"/>
          <p:cNvSpPr/>
          <p:nvPr/>
        </p:nvSpPr>
        <p:spPr>
          <a:xfrm>
            <a:off x="155448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B5D"/>
                </a:solidFill>
              </a:rPr>
              <a:t>Culture collaborative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96012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73042"/>
                </a:solidFill>
              </a:rPr>
              <a:t>Leadership </a:t>
            </a:r>
            <a:r>
              <a:rPr lang="en-US" b="1" dirty="0" err="1">
                <a:solidFill>
                  <a:srgbClr val="173042"/>
                </a:solidFill>
              </a:rPr>
              <a:t>partagé</a:t>
            </a:r>
            <a:r>
              <a:rPr lang="en-US" b="1" dirty="0">
                <a:solidFill>
                  <a:srgbClr val="173042"/>
                </a:solidFill>
              </a:rPr>
              <a:t>, participation, coordination et </a:t>
            </a:r>
            <a:r>
              <a:rPr lang="en-US" b="1" dirty="0" err="1">
                <a:solidFill>
                  <a:srgbClr val="173042"/>
                </a:solidFill>
              </a:rPr>
              <a:t>échanges</a:t>
            </a:r>
            <a:r>
              <a:rPr lang="en-US" b="1" dirty="0">
                <a:solidFill>
                  <a:srgbClr val="173042"/>
                </a:solidFill>
              </a:rPr>
              <a:t> de pratiques.</a:t>
            </a:r>
            <a:endParaRPr lang="en-US" b="1" dirty="0"/>
          </a:p>
        </p:txBody>
      </p:sp>
      <p:sp>
        <p:nvSpPr>
          <p:cNvPr id="11" name="Shape 8"/>
          <p:cNvSpPr/>
          <p:nvPr/>
        </p:nvSpPr>
        <p:spPr>
          <a:xfrm>
            <a:off x="448056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EEF1F6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2" name="Shape 9"/>
          <p:cNvSpPr/>
          <p:nvPr/>
        </p:nvSpPr>
        <p:spPr>
          <a:xfrm>
            <a:off x="4709160" y="2011680"/>
            <a:ext cx="502920" cy="502920"/>
          </a:xfrm>
          <a:prstGeom prst="ellipse">
            <a:avLst/>
          </a:prstGeom>
          <a:solidFill>
            <a:srgbClr val="123B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3" name="Text 10"/>
          <p:cNvSpPr/>
          <p:nvPr/>
        </p:nvSpPr>
        <p:spPr>
          <a:xfrm>
            <a:off x="534924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123B5D"/>
                </a:solidFill>
              </a:rPr>
              <a:t>Différenciation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75488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042"/>
                </a:solidFill>
              </a:rPr>
              <a:t>Varier les </a:t>
            </a:r>
            <a:r>
              <a:rPr lang="en-US" sz="1600" b="1" dirty="0" err="1">
                <a:solidFill>
                  <a:srgbClr val="173042"/>
                </a:solidFill>
              </a:rPr>
              <a:t>méthodologies</a:t>
            </a:r>
            <a:r>
              <a:rPr lang="en-US" sz="1600" b="1" dirty="0">
                <a:solidFill>
                  <a:srgbClr val="173042"/>
                </a:solidFill>
              </a:rPr>
              <a:t>, </a:t>
            </a:r>
            <a:r>
              <a:rPr lang="en-US" sz="1600" b="1" dirty="0" err="1">
                <a:solidFill>
                  <a:srgbClr val="173042"/>
                </a:solidFill>
              </a:rPr>
              <a:t>l’évaluation</a:t>
            </a:r>
            <a:r>
              <a:rPr lang="en-US" sz="1600" b="1" dirty="0">
                <a:solidFill>
                  <a:srgbClr val="173042"/>
                </a:solidFill>
              </a:rPr>
              <a:t>, les </a:t>
            </a:r>
            <a:r>
              <a:rPr lang="en-US" sz="1600" b="1" dirty="0" err="1">
                <a:solidFill>
                  <a:srgbClr val="173042"/>
                </a:solidFill>
              </a:rPr>
              <a:t>outils</a:t>
            </a:r>
            <a:r>
              <a:rPr lang="en-US" sz="1600" b="1" dirty="0">
                <a:solidFill>
                  <a:srgbClr val="173042"/>
                </a:solidFill>
              </a:rPr>
              <a:t> et </a:t>
            </a:r>
            <a:r>
              <a:rPr lang="en-US" sz="1600" b="1" dirty="0" err="1">
                <a:solidFill>
                  <a:srgbClr val="173042"/>
                </a:solidFill>
              </a:rPr>
              <a:t>l’accompagnement</a:t>
            </a:r>
            <a:r>
              <a:rPr lang="en-US" sz="1600" b="1" dirty="0">
                <a:solidFill>
                  <a:srgbClr val="173042"/>
                </a:solidFill>
              </a:rPr>
              <a:t> pour mieux rencontrer la </a:t>
            </a:r>
            <a:r>
              <a:rPr lang="en-US" sz="1600" b="1" dirty="0" err="1">
                <a:solidFill>
                  <a:srgbClr val="173042"/>
                </a:solidFill>
              </a:rPr>
              <a:t>diversité</a:t>
            </a:r>
            <a:r>
              <a:rPr lang="en-US" sz="1600" b="1" dirty="0">
                <a:solidFill>
                  <a:srgbClr val="173042"/>
                </a:solidFill>
              </a:rPr>
              <a:t>.</a:t>
            </a:r>
            <a:endParaRPr lang="en-US" sz="1600" b="1" dirty="0"/>
          </a:p>
        </p:txBody>
      </p:sp>
      <p:sp>
        <p:nvSpPr>
          <p:cNvPr id="15" name="Shape 12"/>
          <p:cNvSpPr/>
          <p:nvPr/>
        </p:nvSpPr>
        <p:spPr>
          <a:xfrm>
            <a:off x="8275320" y="173736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FFF1D6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6" name="Shape 13"/>
          <p:cNvSpPr/>
          <p:nvPr/>
        </p:nvSpPr>
        <p:spPr>
          <a:xfrm>
            <a:off x="8503920" y="2011680"/>
            <a:ext cx="502920" cy="502920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7" name="Text 14"/>
          <p:cNvSpPr/>
          <p:nvPr/>
        </p:nvSpPr>
        <p:spPr>
          <a:xfrm>
            <a:off x="9144000" y="19659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123B5D"/>
                </a:solidFill>
              </a:rPr>
              <a:t>Professionnalités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549640" y="2788920"/>
            <a:ext cx="28346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042"/>
                </a:solidFill>
              </a:rPr>
              <a:t>Enseignant accompagnateur, collaborateur, acteur de </a:t>
            </a:r>
            <a:r>
              <a:rPr lang="en-US" sz="1600" b="1" dirty="0" err="1">
                <a:solidFill>
                  <a:srgbClr val="173042"/>
                </a:solidFill>
              </a:rPr>
              <a:t>l’établissement</a:t>
            </a:r>
            <a:r>
              <a:rPr lang="en-US" sz="1600" b="1" dirty="0">
                <a:solidFill>
                  <a:srgbClr val="173042"/>
                </a:solidFill>
              </a:rPr>
              <a:t> et </a:t>
            </a:r>
            <a:r>
              <a:rPr lang="en-US" sz="1600" b="1" dirty="0" err="1">
                <a:solidFill>
                  <a:srgbClr val="173042"/>
                </a:solidFill>
              </a:rPr>
              <a:t>professionnel</a:t>
            </a:r>
            <a:r>
              <a:rPr lang="en-US" sz="1600" b="1" dirty="0">
                <a:solidFill>
                  <a:srgbClr val="173042"/>
                </a:solidFill>
              </a:rPr>
              <a:t> </a:t>
            </a:r>
            <a:r>
              <a:rPr lang="en-US" sz="1600" b="1" dirty="0" err="1">
                <a:solidFill>
                  <a:srgbClr val="173042"/>
                </a:solidFill>
              </a:rPr>
              <a:t>réflexif</a:t>
            </a:r>
            <a:r>
              <a:rPr lang="en-US" sz="1600" b="1" dirty="0">
                <a:solidFill>
                  <a:srgbClr val="173042"/>
                </a:solidFill>
              </a:rPr>
              <a:t>.</a:t>
            </a:r>
            <a:endParaRPr lang="en-US" sz="1600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MESSAGE CLE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Innover sans chercher un </a:t>
            </a:r>
            <a:r>
              <a:rPr lang="en-US" sz="2800" b="1" dirty="0" err="1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modèle</a:t>
            </a:r>
            <a:r>
              <a:rPr lang="en-US" sz="2800" b="1" dirty="0">
                <a:solidFill>
                  <a:srgbClr val="12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unique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243584"/>
            <a:ext cx="10972800" cy="1"/>
          </a:xfrm>
          <a:prstGeom prst="line">
            <a:avLst/>
          </a:prstGeom>
          <a:noFill/>
          <a:ln w="12700">
            <a:solidFill>
              <a:srgbClr val="C9D8D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594360" y="6528816"/>
            <a:ext cx="10972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8909C"/>
                </a:solidFill>
              </a:rPr>
              <a:t>25  |  Recherche-accompagnement - 1er degre</a:t>
            </a:r>
            <a:endParaRPr lang="en-US" sz="800" dirty="0"/>
          </a:p>
        </p:txBody>
      </p:sp>
      <p:sp>
        <p:nvSpPr>
          <p:cNvPr id="9" name="Text 5"/>
          <p:cNvSpPr/>
          <p:nvPr/>
        </p:nvSpPr>
        <p:spPr>
          <a:xfrm>
            <a:off x="1051560" y="1965959"/>
            <a:ext cx="10058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/>
              <a:t>La </a:t>
            </a:r>
            <a:r>
              <a:rPr lang="en-US" sz="3000" b="1" dirty="0" err="1"/>
              <a:t>cohérence</a:t>
            </a:r>
            <a:r>
              <a:rPr lang="en-US" sz="3000" b="1" dirty="0"/>
              <a:t> entre organisation, </a:t>
            </a:r>
            <a:r>
              <a:rPr lang="en-US" sz="3000" b="1" dirty="0" err="1"/>
              <a:t>pédagogie</a:t>
            </a:r>
            <a:r>
              <a:rPr lang="en-US" sz="3000" b="1" dirty="0"/>
              <a:t> et </a:t>
            </a:r>
            <a:r>
              <a:rPr lang="en-US" sz="3000" b="1" dirty="0" err="1"/>
              <a:t>identité</a:t>
            </a:r>
            <a:r>
              <a:rPr lang="en-US" sz="3000" b="1" dirty="0"/>
              <a:t> professionnelle est le </a:t>
            </a:r>
            <a:r>
              <a:rPr lang="en-US" sz="3000" b="1" dirty="0" err="1"/>
              <a:t>coeur</a:t>
            </a:r>
            <a:r>
              <a:rPr lang="en-US" sz="3000" b="1" dirty="0"/>
              <a:t> du changement durable.</a:t>
            </a:r>
            <a:endParaRPr lang="en-US" sz="3000" dirty="0"/>
          </a:p>
        </p:txBody>
      </p:sp>
      <p:sp>
        <p:nvSpPr>
          <p:cNvPr id="10" name="Text 6"/>
          <p:cNvSpPr/>
          <p:nvPr/>
        </p:nvSpPr>
        <p:spPr>
          <a:xfrm>
            <a:off x="1828800" y="3625597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 err="1"/>
              <a:t>Chaque</a:t>
            </a:r>
            <a:r>
              <a:rPr lang="en-US" sz="2000" b="1" dirty="0"/>
              <a:t> </a:t>
            </a:r>
            <a:r>
              <a:rPr lang="en-US" sz="2000" b="1" dirty="0" err="1"/>
              <a:t>établissement</a:t>
            </a:r>
            <a:r>
              <a:rPr lang="en-US" sz="2000" b="1" dirty="0"/>
              <a:t> construit ses </a:t>
            </a:r>
            <a:r>
              <a:rPr lang="en-US" sz="2000" b="1" dirty="0" err="1"/>
              <a:t>propres</a:t>
            </a:r>
            <a:r>
              <a:rPr lang="en-US" sz="2000" b="1" dirty="0"/>
              <a:t> </a:t>
            </a:r>
            <a:r>
              <a:rPr lang="en-US" sz="2000" b="1" dirty="0" err="1"/>
              <a:t>réponses</a:t>
            </a:r>
            <a:r>
              <a:rPr lang="en-US" sz="2000" b="1" dirty="0"/>
              <a:t> à partir de son contexte, de ses ressources et des marges de liberté disponibles.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2633</Words>
  <Application>Microsoft Office PowerPoint</Application>
  <PresentationFormat>Grand écran</PresentationFormat>
  <Paragraphs>244</Paragraphs>
  <Slides>25</Slides>
  <Notes>25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9" baseType="lpstr">
      <vt:lpstr>Aptos</vt:lpstr>
      <vt:lpstr>Aptos Display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M365 Copilot</dc:creator>
  <cp:lastModifiedBy>Alain Dumesnil</cp:lastModifiedBy>
  <cp:revision>10</cp:revision>
  <dcterms:created xsi:type="dcterms:W3CDTF">2026-10-05T17:28:55Z</dcterms:created>
  <dcterms:modified xsi:type="dcterms:W3CDTF">2026-10-05T18:17:19Z</dcterms:modified>
</cp:coreProperties>
</file>