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5" y="-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 : Pratiques de pédagogie différenciée à l’école primaire.pdf, p. 1-9.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5-7.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6-7 et 17.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6.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sommaire p. 3 et première partie p. 11-51.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12-15.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16-19.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20-23.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24-27.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28-31.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32-35.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36-39.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40-43.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44-47.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48-51.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13, 15 et 49-51.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74-76.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6-7 et table ronde p. 57-63.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55-79.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71-79.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synthèse des avantages et limites p. 15-51 et table ronde.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p. 5-7 et p. 78-79.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synthèse générale p. 5-9 et p. 78-79.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Document source, bibliographie p. 80.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B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4663440" cy="6858000"/>
          </a:xfrm>
          <a:prstGeom prst="rect">
            <a:avLst/>
          </a:prstGeom>
          <a:solidFill>
            <a:srgbClr val="1496C4"/>
          </a:solidFill>
          <a:ln w="12700">
            <a:solidFill>
              <a:srgbClr val="1496C4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6583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Pratiques de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pédagogie différenciée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à l’école primaire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58368" y="2971800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8F5F8"/>
                </a:solidFill>
              </a:rPr>
              <a:t>Synthèse structurée du guide de la Fédération Wallonie-Bruxelles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 rot="900000">
            <a:off x="7589520" y="1097280"/>
            <a:ext cx="3108960" cy="3108960"/>
          </a:xfrm>
          <a:prstGeom prst="arc">
            <a:avLst/>
          </a:prstGeom>
          <a:noFill/>
          <a:ln w="127000">
            <a:solidFill>
              <a:srgbClr val="F2C94C">
                <a:alpha val="94000"/>
              </a:srgbClr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6" name="Text 4"/>
          <p:cNvSpPr/>
          <p:nvPr/>
        </p:nvSpPr>
        <p:spPr>
          <a:xfrm>
            <a:off x="6629400" y="470916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</a:rPr>
              <a:t>Des chemins différents</a:t>
            </a:r>
            <a:endParaRPr lang="en-US" sz="2100" dirty="0"/>
          </a:p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</a:rPr>
              <a:t>vers des compétences communes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Pourquoi différencier ?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Le guide part de l’hétérogénéité réelle des classes et d’une exigence commune de réussite.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777240" y="1508760"/>
            <a:ext cx="5577840" cy="4206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17324A"/>
                </a:solidFill>
              </a:rPr>
              <a:t>Varier les méthodes pour tenir compte des différents modes et besoins d’apprentissage.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17324A"/>
                </a:solidFill>
              </a:rPr>
              <a:t>Gérer et réduire les écarts entre élèves sans abaisser les objectifs communs.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17324A"/>
                </a:solidFill>
              </a:rPr>
              <a:t>Prévenir les difficultés autant que possible, puis remédier lorsqu’elles apparaissent.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17324A"/>
                </a:solidFill>
              </a:rPr>
              <a:t>Faire de l’évaluation formative un appui à la régulation des apprentissages.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7406640" y="1828800"/>
            <a:ext cx="3291840" cy="3291840"/>
          </a:xfrm>
          <a:prstGeom prst="ellipse">
            <a:avLst/>
          </a:prstGeom>
          <a:solidFill>
            <a:srgbClr val="DDF5F3"/>
          </a:solidFill>
          <a:ln w="254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7" name="Text 5"/>
          <p:cNvSpPr/>
          <p:nvPr/>
        </p:nvSpPr>
        <p:spPr>
          <a:xfrm>
            <a:off x="7772400" y="233172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B57"/>
                </a:solidFill>
              </a:rPr>
              <a:t>HÉTÉROGÉNÉITÉ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6800" y="2788920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2C94C"/>
                </a:solidFill>
              </a:rPr>
              <a:t>↓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7818120" y="3246120"/>
            <a:ext cx="2468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96C4"/>
                </a:solidFill>
              </a:rPr>
              <a:t>ADAPTER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496C4"/>
                </a:solidFill>
              </a:rPr>
              <a:t>LES MOYENS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686800" y="3977640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2C94C"/>
                </a:solidFill>
              </a:rPr>
              <a:t>↓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7818120" y="4434840"/>
            <a:ext cx="2468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3B57"/>
                </a:solidFill>
              </a:rPr>
              <a:t>COMPÉTENCES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173B57"/>
                </a:solidFill>
              </a:rPr>
              <a:t>COMMUNES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Différenciation a priori et remédiation a posteriori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Deux temporalités complémentaires dans un processus continu d’apprentissage.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40080" y="141732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9E7EC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6" name="Text 4"/>
          <p:cNvSpPr/>
          <p:nvPr/>
        </p:nvSpPr>
        <p:spPr>
          <a:xfrm>
            <a:off x="868680" y="161848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8A67A"/>
                </a:solidFill>
              </a:rPr>
              <a:t>A priori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68680" y="2057400"/>
            <a:ext cx="48006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7324A"/>
                </a:solidFill>
              </a:rPr>
              <a:t>Anticiper avant l’apprentissage : plusieurs entrées, démarches, ressources ou organisations pour prévenir les obstacles.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355080" y="141732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9E7EC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9" name="Text 7"/>
          <p:cNvSpPr/>
          <p:nvPr/>
        </p:nvSpPr>
        <p:spPr>
          <a:xfrm>
            <a:off x="6583680" y="161848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D98B21"/>
                </a:solidFill>
              </a:rPr>
              <a:t>A posteriori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583680" y="2057400"/>
            <a:ext cx="48006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7324A"/>
                </a:solidFill>
              </a:rPr>
              <a:t>Intervenir pendant ou après une difficulté : reprendre autrement, cibler une lacune et réguler.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56616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9E7EC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2" name="Text 10"/>
          <p:cNvSpPr/>
          <p:nvPr/>
        </p:nvSpPr>
        <p:spPr>
          <a:xfrm>
            <a:off x="868680" y="376732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496C4"/>
                </a:solidFill>
              </a:rPr>
              <a:t>Point commun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868680" y="4206240"/>
            <a:ext cx="48006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7324A"/>
                </a:solidFill>
              </a:rPr>
              <a:t>Dans les deux cas, il s’agit d’adapter les moyens sans renoncer aux compétences attendues.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355080" y="356616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9E7EC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5" name="Text 13"/>
          <p:cNvSpPr/>
          <p:nvPr/>
        </p:nvSpPr>
        <p:spPr>
          <a:xfrm>
            <a:off x="6583680" y="376732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5BFC5"/>
                </a:solidFill>
              </a:rPr>
              <a:t>Le lien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583680" y="4206240"/>
            <a:ext cx="48006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7324A"/>
                </a:solidFill>
              </a:rPr>
              <a:t>L’évaluation formative nourrit le diagnostic, les choix de différenciation et les ajustements successifs.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Quatre leviers pour différencier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Le guide reprend la catégorisation processus, structures, contenus et produits.</a:t>
            </a:r>
            <a:endParaRPr lang="en-US" sz="1150" dirty="0"/>
          </a:p>
        </p:txBody>
      </p:sp>
      <p:pic>
        <p:nvPicPr>
          <p:cNvPr id="5" name="Image 0" descr="/mnt/data/pptwork/generated_image_F2B21638C1F6_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150" y="1325880"/>
            <a:ext cx="7475220" cy="4983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Dix pratiques observées dans les classes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La première partie du guide fonctionne comme un catalogue de dispositifs concrets.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822960" y="1417320"/>
            <a:ext cx="457200" cy="457200"/>
          </a:xfrm>
          <a:prstGeom prst="ellipse">
            <a:avLst/>
          </a:prstGeom>
          <a:solidFill>
            <a:srgbClr val="1496C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6" name="Text 4"/>
          <p:cNvSpPr/>
          <p:nvPr/>
        </p:nvSpPr>
        <p:spPr>
          <a:xfrm>
            <a:off x="841248" y="1490472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463040" y="143560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A"/>
                </a:solidFill>
              </a:rPr>
              <a:t>Groupes de besoins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331720"/>
            <a:ext cx="457200" cy="457200"/>
          </a:xfrm>
          <a:prstGeom prst="ellipse">
            <a:avLst/>
          </a:prstGeom>
          <a:solidFill>
            <a:srgbClr val="25BFC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9" name="Text 7"/>
          <p:cNvSpPr/>
          <p:nvPr/>
        </p:nvSpPr>
        <p:spPr>
          <a:xfrm>
            <a:off x="841248" y="2404872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463040" y="235000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A"/>
                </a:solidFill>
              </a:rPr>
              <a:t>Groupes de remédiation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3246120"/>
            <a:ext cx="457200" cy="457200"/>
          </a:xfrm>
          <a:prstGeom prst="ellipse">
            <a:avLst/>
          </a:prstGeom>
          <a:solidFill>
            <a:srgbClr val="1496C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Text 10"/>
          <p:cNvSpPr/>
          <p:nvPr/>
        </p:nvSpPr>
        <p:spPr>
          <a:xfrm>
            <a:off x="841248" y="3319272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463040" y="326440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A"/>
                </a:solidFill>
              </a:rPr>
              <a:t>Ateliers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22960" y="4160520"/>
            <a:ext cx="457200" cy="457200"/>
          </a:xfrm>
          <a:prstGeom prst="ellipse">
            <a:avLst/>
          </a:prstGeom>
          <a:solidFill>
            <a:srgbClr val="25BFC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5" name="Text 13"/>
          <p:cNvSpPr/>
          <p:nvPr/>
        </p:nvSpPr>
        <p:spPr>
          <a:xfrm>
            <a:off x="841248" y="4233672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463040" y="417880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A"/>
                </a:solidFill>
              </a:rPr>
              <a:t>Plan de travail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22960" y="5074920"/>
            <a:ext cx="457200" cy="457200"/>
          </a:xfrm>
          <a:prstGeom prst="ellipse">
            <a:avLst/>
          </a:prstGeom>
          <a:solidFill>
            <a:srgbClr val="1496C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8" name="Text 16"/>
          <p:cNvSpPr/>
          <p:nvPr/>
        </p:nvSpPr>
        <p:spPr>
          <a:xfrm>
            <a:off x="841248" y="5148072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463040" y="509320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A"/>
                </a:solidFill>
              </a:rPr>
              <a:t>Tutorat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446520" y="1417320"/>
            <a:ext cx="457200" cy="457200"/>
          </a:xfrm>
          <a:prstGeom prst="ellipse">
            <a:avLst/>
          </a:prstGeom>
          <a:solidFill>
            <a:srgbClr val="25BFC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1" name="Text 19"/>
          <p:cNvSpPr/>
          <p:nvPr/>
        </p:nvSpPr>
        <p:spPr>
          <a:xfrm>
            <a:off x="6464808" y="1490472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6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086600" y="143560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A"/>
                </a:solidFill>
              </a:rPr>
              <a:t>Activité en échelons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446520" y="2331720"/>
            <a:ext cx="457200" cy="457200"/>
          </a:xfrm>
          <a:prstGeom prst="ellipse">
            <a:avLst/>
          </a:prstGeom>
          <a:solidFill>
            <a:srgbClr val="1496C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4" name="Text 22"/>
          <p:cNvSpPr/>
          <p:nvPr/>
        </p:nvSpPr>
        <p:spPr>
          <a:xfrm>
            <a:off x="6464808" y="2404872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7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086600" y="235000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A"/>
                </a:solidFill>
              </a:rPr>
              <a:t>Indices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446520" y="3246120"/>
            <a:ext cx="457200" cy="457200"/>
          </a:xfrm>
          <a:prstGeom prst="ellipse">
            <a:avLst/>
          </a:prstGeom>
          <a:solidFill>
            <a:srgbClr val="25BFC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7" name="Text 25"/>
          <p:cNvSpPr/>
          <p:nvPr/>
        </p:nvSpPr>
        <p:spPr>
          <a:xfrm>
            <a:off x="6464808" y="3319272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8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086600" y="326440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A"/>
                </a:solidFill>
              </a:rPr>
              <a:t>Apprentissage &amp; mémorisation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446520" y="4160520"/>
            <a:ext cx="457200" cy="457200"/>
          </a:xfrm>
          <a:prstGeom prst="ellipse">
            <a:avLst/>
          </a:prstGeom>
          <a:solidFill>
            <a:srgbClr val="1496C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0" name="Text 28"/>
          <p:cNvSpPr/>
          <p:nvPr/>
        </p:nvSpPr>
        <p:spPr>
          <a:xfrm>
            <a:off x="6464808" y="4233672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9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7086600" y="417880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A"/>
                </a:solidFill>
              </a:rPr>
              <a:t>Projets personnels / collectifs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446520" y="5074920"/>
            <a:ext cx="457200" cy="457200"/>
          </a:xfrm>
          <a:prstGeom prst="ellipse">
            <a:avLst/>
          </a:prstGeom>
          <a:solidFill>
            <a:srgbClr val="25BFC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3" name="Text 31"/>
          <p:cNvSpPr/>
          <p:nvPr/>
        </p:nvSpPr>
        <p:spPr>
          <a:xfrm>
            <a:off x="6464808" y="5148072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10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7086600" y="509320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A"/>
                </a:solidFill>
              </a:rPr>
              <a:t>Groupes de niveaux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Les groupes de besoins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Regrouper temporairement des élèves qui partagent un besoin d’apprentissage précis.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699516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6EC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6" name="Text 4"/>
          <p:cNvSpPr/>
          <p:nvPr/>
        </p:nvSpPr>
        <p:spPr>
          <a:xfrm>
            <a:off x="960120" y="1700784"/>
            <a:ext cx="6446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96C4"/>
                </a:solidFill>
              </a:rPr>
              <a:t>Diagnostic clair • groupes mobiles • apprentissage ciblé • post-test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85800" y="2560320"/>
            <a:ext cx="5257800" cy="2240280"/>
          </a:xfrm>
          <a:prstGeom prst="roundRect">
            <a:avLst/>
          </a:prstGeom>
          <a:solidFill>
            <a:srgbClr val="E9F7F3"/>
          </a:solidFill>
          <a:ln w="12700">
            <a:solidFill>
              <a:srgbClr val="BDE6D8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960120" y="281635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8A67A"/>
                </a:solidFill>
              </a:rPr>
              <a:t>ATOUTS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groupes réduits, travail en cycle, spécialisation des enseignants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99632" y="2560320"/>
            <a:ext cx="5257800" cy="2240280"/>
          </a:xfrm>
          <a:prstGeom prst="roundRect">
            <a:avLst/>
          </a:prstGeom>
          <a:solidFill>
            <a:srgbClr val="FFF4E5"/>
          </a:solidFill>
          <a:ln w="12700">
            <a:solidFill>
              <a:srgbClr val="F2D2A3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1" name="Text 9"/>
          <p:cNvSpPr/>
          <p:nvPr/>
        </p:nvSpPr>
        <p:spPr>
          <a:xfrm>
            <a:off x="6473952" y="281635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98B21"/>
                </a:solidFill>
              </a:rPr>
              <a:t>VIGILANCE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73952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stigmatisation si les groupes se figent ; nécessite organisation et différenciation au sein du groupe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97280" y="5257800"/>
            <a:ext cx="996696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57"/>
                </a:solidFill>
              </a:rPr>
              <a:t>Question-clé : comment ce dispositif aide-t-il davantage à apprendre, plutôt qu’à simplement organiser la classe ?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Les groupes de remédiation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Reprendre après une difficulté ou une évaluation formative, dans des groupes ciblés.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699516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6EC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6" name="Text 4"/>
          <p:cNvSpPr/>
          <p:nvPr/>
        </p:nvSpPr>
        <p:spPr>
          <a:xfrm>
            <a:off x="960120" y="1700784"/>
            <a:ext cx="6446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96C4"/>
                </a:solidFill>
              </a:rPr>
              <a:t>Repérer • constituer les groupes • retravailler autrement • réévaluer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85800" y="2560320"/>
            <a:ext cx="5257800" cy="2240280"/>
          </a:xfrm>
          <a:prstGeom prst="roundRect">
            <a:avLst/>
          </a:prstGeom>
          <a:solidFill>
            <a:srgbClr val="E9F7F3"/>
          </a:solidFill>
          <a:ln w="12700">
            <a:solidFill>
              <a:srgbClr val="BDE6D8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960120" y="281635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8A67A"/>
                </a:solidFill>
              </a:rPr>
              <a:t>ATOUTS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intervention rapide, attention individualisée, reprise de procédures essentielles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99632" y="2560320"/>
            <a:ext cx="5257800" cy="2240280"/>
          </a:xfrm>
          <a:prstGeom prst="roundRect">
            <a:avLst/>
          </a:prstGeom>
          <a:solidFill>
            <a:srgbClr val="FFF4E5"/>
          </a:solidFill>
          <a:ln w="12700">
            <a:solidFill>
              <a:srgbClr val="F2D2A3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1" name="Text 9"/>
          <p:cNvSpPr/>
          <p:nvPr/>
        </p:nvSpPr>
        <p:spPr>
          <a:xfrm>
            <a:off x="6473952" y="281635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98B21"/>
                </a:solidFill>
              </a:rPr>
              <a:t>VIGILANCE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73952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risque de refaire la même leçon, de réduire l’élève à ses difficultés et de stigmatiser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97280" y="5257800"/>
            <a:ext cx="996696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57"/>
                </a:solidFill>
              </a:rPr>
              <a:t>Question-clé : comment ce dispositif aide-t-il davantage à apprendre, plutôt qu’à simplement organiser la classe ?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Les ateliers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Faire circuler les élèves entre plusieurs situations complémentaires autour d’un même apprentissage.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699516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6EC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6" name="Text 4"/>
          <p:cNvSpPr/>
          <p:nvPr/>
        </p:nvSpPr>
        <p:spPr>
          <a:xfrm>
            <a:off x="960120" y="1700784"/>
            <a:ext cx="6446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96C4"/>
                </a:solidFill>
              </a:rPr>
              <a:t>Tâche individuelle • échange en groupe • rotation • synthèse • transfert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85800" y="2560320"/>
            <a:ext cx="5257800" cy="2240280"/>
          </a:xfrm>
          <a:prstGeom prst="roundRect">
            <a:avLst/>
          </a:prstGeom>
          <a:solidFill>
            <a:srgbClr val="E9F7F3"/>
          </a:solidFill>
          <a:ln w="12700">
            <a:solidFill>
              <a:srgbClr val="BDE6D8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960120" y="281635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8A67A"/>
                </a:solidFill>
              </a:rPr>
              <a:t>ATOUTS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manipulation, activité des élèves, coopération, variété des entrées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99632" y="2560320"/>
            <a:ext cx="5257800" cy="2240280"/>
          </a:xfrm>
          <a:prstGeom prst="roundRect">
            <a:avLst/>
          </a:prstGeom>
          <a:solidFill>
            <a:srgbClr val="FFF4E5"/>
          </a:solidFill>
          <a:ln w="12700">
            <a:solidFill>
              <a:srgbClr val="F2D2A3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1" name="Text 9"/>
          <p:cNvSpPr/>
          <p:nvPr/>
        </p:nvSpPr>
        <p:spPr>
          <a:xfrm>
            <a:off x="6473952" y="281635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98B21"/>
                </a:solidFill>
              </a:rPr>
              <a:t>VIGILANCE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73952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préparation importante, gestion du groupe, autonomie nécessaire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97280" y="5257800"/>
            <a:ext cx="996696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57"/>
                </a:solidFill>
              </a:rPr>
              <a:t>Question-clé : comment ce dispositif aide-t-il davantage à apprendre, plutôt qu’à simplement organiser la classe ?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Le plan de travail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Individualiser l’exercisation et le rythme à partir d’un ensemble de tâches planifiées.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699516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6EC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6" name="Text 4"/>
          <p:cNvSpPr/>
          <p:nvPr/>
        </p:nvSpPr>
        <p:spPr>
          <a:xfrm>
            <a:off x="960120" y="1700784"/>
            <a:ext cx="6446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96C4"/>
                </a:solidFill>
              </a:rPr>
              <a:t>Plan hebdomadaire • autoévaluation • correction rapide • reprise des erreurs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85800" y="2560320"/>
            <a:ext cx="5257800" cy="2240280"/>
          </a:xfrm>
          <a:prstGeom prst="roundRect">
            <a:avLst/>
          </a:prstGeom>
          <a:solidFill>
            <a:srgbClr val="E9F7F3"/>
          </a:solidFill>
          <a:ln w="12700">
            <a:solidFill>
              <a:srgbClr val="BDE6D8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960120" y="281635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8A67A"/>
                </a:solidFill>
              </a:rPr>
              <a:t>ATOUTS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autonomie, rythme personnel, repérage rapide des difficultés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99632" y="2560320"/>
            <a:ext cx="5257800" cy="2240280"/>
          </a:xfrm>
          <a:prstGeom prst="roundRect">
            <a:avLst/>
          </a:prstGeom>
          <a:solidFill>
            <a:srgbClr val="FFF4E5"/>
          </a:solidFill>
          <a:ln w="12700">
            <a:solidFill>
              <a:srgbClr val="F2D2A3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1" name="Text 9"/>
          <p:cNvSpPr/>
          <p:nvPr/>
        </p:nvSpPr>
        <p:spPr>
          <a:xfrm>
            <a:off x="6473952" y="281635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98B21"/>
                </a:solidFill>
              </a:rPr>
              <a:t>VIGILANCE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73952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stock d’exercices et charge de correction importants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97280" y="5257800"/>
            <a:ext cx="996696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57"/>
                </a:solidFill>
              </a:rPr>
              <a:t>Question-clé : comment ce dispositif aide-t-il davantage à apprendre, plutôt qu’à simplement organiser la classe ?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5. Le tutorat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Un élève plus expert aide un autre élève sur un apprentissage déjà engagé.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699516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6EC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6" name="Text 4"/>
          <p:cNvSpPr/>
          <p:nvPr/>
        </p:nvSpPr>
        <p:spPr>
          <a:xfrm>
            <a:off x="960120" y="1700784"/>
            <a:ext cx="6446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96C4"/>
                </a:solidFill>
              </a:rPr>
              <a:t>Binômes • tâche définie • aide ajustée • bilan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85800" y="2560320"/>
            <a:ext cx="5257800" cy="2240280"/>
          </a:xfrm>
          <a:prstGeom prst="roundRect">
            <a:avLst/>
          </a:prstGeom>
          <a:solidFill>
            <a:srgbClr val="E9F7F3"/>
          </a:solidFill>
          <a:ln w="12700">
            <a:solidFill>
              <a:srgbClr val="BDE6D8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960120" y="281635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8A67A"/>
                </a:solidFill>
              </a:rPr>
              <a:t>ATOUTS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individualisation, temps d’engagement, autonomie et valorisation des compétences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99632" y="2560320"/>
            <a:ext cx="5257800" cy="2240280"/>
          </a:xfrm>
          <a:prstGeom prst="roundRect">
            <a:avLst/>
          </a:prstGeom>
          <a:solidFill>
            <a:srgbClr val="FFF4E5"/>
          </a:solidFill>
          <a:ln w="12700">
            <a:solidFill>
              <a:srgbClr val="F2D2A3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1" name="Text 9"/>
          <p:cNvSpPr/>
          <p:nvPr/>
        </p:nvSpPr>
        <p:spPr>
          <a:xfrm>
            <a:off x="6473952" y="281635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98B21"/>
                </a:solidFill>
              </a:rPr>
              <a:t>VIGILANCE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73952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organiser les horaires, préparer les tuteurs, éviter les rôles figés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97280" y="5257800"/>
            <a:ext cx="996696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57"/>
                </a:solidFill>
              </a:rPr>
              <a:t>Question-clé : comment ce dispositif aide-t-il davantage à apprendre, plutôt qu’à simplement organiser la classe ?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6. L’activité en « échelons »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Faire varier le temps consacré aux phases d’apprentissage selon la compréhension de chacun.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699516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6EC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6" name="Text 4"/>
          <p:cNvSpPr/>
          <p:nvPr/>
        </p:nvSpPr>
        <p:spPr>
          <a:xfrm>
            <a:off x="960120" y="1700784"/>
            <a:ext cx="6446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96C4"/>
                </a:solidFill>
              </a:rPr>
              <a:t>Pré-test • explication • sortie progressive vers entraînement • tutorat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85800" y="2560320"/>
            <a:ext cx="5257800" cy="2240280"/>
          </a:xfrm>
          <a:prstGeom prst="roundRect">
            <a:avLst/>
          </a:prstGeom>
          <a:solidFill>
            <a:srgbClr val="E9F7F3"/>
          </a:solidFill>
          <a:ln w="12700">
            <a:solidFill>
              <a:srgbClr val="BDE6D8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960120" y="281635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8A67A"/>
                </a:solidFill>
              </a:rPr>
              <a:t>ATOUTS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observation fine, rythme mieux respecté, climat de coopération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99632" y="2560320"/>
            <a:ext cx="5257800" cy="2240280"/>
          </a:xfrm>
          <a:prstGeom prst="roundRect">
            <a:avLst/>
          </a:prstGeom>
          <a:solidFill>
            <a:srgbClr val="FFF4E5"/>
          </a:solidFill>
          <a:ln w="12700">
            <a:solidFill>
              <a:srgbClr val="F2D2A3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1" name="Text 9"/>
          <p:cNvSpPr/>
          <p:nvPr/>
        </p:nvSpPr>
        <p:spPr>
          <a:xfrm>
            <a:off x="6473952" y="281635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98B21"/>
                </a:solidFill>
              </a:rPr>
              <a:t>VIGILANCE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73952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le temps varie davantage que la démarche didactique elle-même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97280" y="5257800"/>
            <a:ext cx="996696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57"/>
                </a:solidFill>
              </a:rPr>
              <a:t>Question-clé : comment ce dispositif aide-t-il davantage à apprendre, plutôt qu’à simplement organiser la classe ?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7. Les indices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Préparer des aides progressives qui débloquent une tâche commune sans donner directement la réponse.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699516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6EC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6" name="Text 4"/>
          <p:cNvSpPr/>
          <p:nvPr/>
        </p:nvSpPr>
        <p:spPr>
          <a:xfrm>
            <a:off x="960120" y="1700784"/>
            <a:ext cx="6446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96C4"/>
                </a:solidFill>
              </a:rPr>
              <a:t>Anticiper les obstacles • proposer l’indice utile • observer le cheminement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85800" y="2560320"/>
            <a:ext cx="5257800" cy="2240280"/>
          </a:xfrm>
          <a:prstGeom prst="roundRect">
            <a:avLst/>
          </a:prstGeom>
          <a:solidFill>
            <a:srgbClr val="E9F7F3"/>
          </a:solidFill>
          <a:ln w="12700">
            <a:solidFill>
              <a:srgbClr val="BDE6D8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960120" y="281635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8A67A"/>
                </a:solidFill>
              </a:rPr>
              <a:t>ATOUTS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individualisation fine, maintien d’une tâche complexe commune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99632" y="2560320"/>
            <a:ext cx="5257800" cy="2240280"/>
          </a:xfrm>
          <a:prstGeom prst="roundRect">
            <a:avLst/>
          </a:prstGeom>
          <a:solidFill>
            <a:srgbClr val="FFF4E5"/>
          </a:solidFill>
          <a:ln w="12700">
            <a:solidFill>
              <a:srgbClr val="F2D2A3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1" name="Text 9"/>
          <p:cNvSpPr/>
          <p:nvPr/>
        </p:nvSpPr>
        <p:spPr>
          <a:xfrm>
            <a:off x="6473952" y="281635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98B21"/>
                </a:solidFill>
              </a:rPr>
              <a:t>VIGILANCE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73952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dépendance possible à l’enseignant et aux indices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97280" y="5257800"/>
            <a:ext cx="996696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57"/>
                </a:solidFill>
              </a:rPr>
              <a:t>Question-clé : comment ce dispositif aide-t-il davantage à apprendre, plutôt qu’à simplement organiser la classe ?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8. Apprentissage et mémorisation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Diversifier les démarches de fixation et rendre explicites les processus d’apprentissage.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699516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6EC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6" name="Text 4"/>
          <p:cNvSpPr/>
          <p:nvPr/>
        </p:nvSpPr>
        <p:spPr>
          <a:xfrm>
            <a:off x="960120" y="1700784"/>
            <a:ext cx="6446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96C4"/>
                </a:solidFill>
              </a:rPr>
              <a:t>Perception • évocation • restitution • verbalisation des stratégies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85800" y="2560320"/>
            <a:ext cx="5257800" cy="2240280"/>
          </a:xfrm>
          <a:prstGeom prst="roundRect">
            <a:avLst/>
          </a:prstGeom>
          <a:solidFill>
            <a:srgbClr val="E9F7F3"/>
          </a:solidFill>
          <a:ln w="12700">
            <a:solidFill>
              <a:srgbClr val="BDE6D8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960120" y="281635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8A67A"/>
                </a:solidFill>
              </a:rPr>
              <a:t>ATOUTS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métacognition, fixation en classe, variété des langages pédagogiques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99632" y="2560320"/>
            <a:ext cx="5257800" cy="2240280"/>
          </a:xfrm>
          <a:prstGeom prst="roundRect">
            <a:avLst/>
          </a:prstGeom>
          <a:solidFill>
            <a:srgbClr val="FFF4E5"/>
          </a:solidFill>
          <a:ln w="12700">
            <a:solidFill>
              <a:srgbClr val="F2D2A3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1" name="Text 9"/>
          <p:cNvSpPr/>
          <p:nvPr/>
        </p:nvSpPr>
        <p:spPr>
          <a:xfrm>
            <a:off x="6473952" y="281635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98B21"/>
                </a:solidFill>
              </a:rPr>
              <a:t>VIGILANCE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73952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ne pas enfermer un élève dans un prétendu </a:t>
            </a:r>
            <a:r>
              <a:rPr lang="en-US" sz="1500" dirty="0" err="1">
                <a:solidFill>
                  <a:srgbClr val="17324A"/>
                </a:solidFill>
              </a:rPr>
              <a:t>profil</a:t>
            </a:r>
            <a:r>
              <a:rPr lang="en-US" sz="1500" dirty="0">
                <a:solidFill>
                  <a:srgbClr val="17324A"/>
                </a:solidFill>
              </a:rPr>
              <a:t> unique, </a:t>
            </a:r>
            <a:r>
              <a:rPr lang="en-US" sz="1500" dirty="0" err="1">
                <a:solidFill>
                  <a:srgbClr val="17324A"/>
                </a:solidFill>
              </a:rPr>
              <a:t>efficacité</a:t>
            </a:r>
            <a:r>
              <a:rPr lang="en-US" sz="1500" dirty="0">
                <a:solidFill>
                  <a:srgbClr val="17324A"/>
                </a:solidFill>
              </a:rPr>
              <a:t> relative des </a:t>
            </a:r>
            <a:r>
              <a:rPr lang="en-US" sz="1500" dirty="0" err="1">
                <a:solidFill>
                  <a:srgbClr val="17324A"/>
                </a:solidFill>
              </a:rPr>
              <a:t>stratégies</a:t>
            </a:r>
            <a:r>
              <a:rPr lang="en-US" sz="1500" dirty="0">
                <a:solidFill>
                  <a:srgbClr val="17324A"/>
                </a:solidFill>
              </a:rPr>
              <a:t> </a:t>
            </a:r>
            <a:r>
              <a:rPr lang="en-US" sz="1500" dirty="0" err="1">
                <a:solidFill>
                  <a:srgbClr val="17324A"/>
                </a:solidFill>
              </a:rPr>
              <a:t>d’apprentissage</a:t>
            </a:r>
            <a:r>
              <a:rPr lang="en-US" sz="1500" dirty="0">
                <a:solidFill>
                  <a:srgbClr val="17324A"/>
                </a:solidFill>
              </a:rPr>
              <a:t> </a:t>
            </a:r>
            <a:r>
              <a:rPr lang="en-US" sz="1500" dirty="0" err="1">
                <a:solidFill>
                  <a:srgbClr val="17324A"/>
                </a:solidFill>
              </a:rPr>
              <a:t>selon</a:t>
            </a:r>
            <a:r>
              <a:rPr lang="en-US" sz="1500" dirty="0">
                <a:solidFill>
                  <a:srgbClr val="17324A"/>
                </a:solidFill>
              </a:rPr>
              <a:t> les </a:t>
            </a:r>
            <a:r>
              <a:rPr lang="en-US" sz="1500" dirty="0" err="1">
                <a:solidFill>
                  <a:srgbClr val="17324A"/>
                </a:solidFill>
              </a:rPr>
              <a:t>élèves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97280" y="5257800"/>
            <a:ext cx="996696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57"/>
                </a:solidFill>
              </a:rPr>
              <a:t>Question-clé : comment ce dispositif aide-t-il davantage à apprendre, plutôt qu’à simplement organiser la classe ?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9. Les projets personnels et collectifs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Faire apprendre à travers une réalisation choisie ou négociée, avec un produit final.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699516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6EC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6" name="Text 4"/>
          <p:cNvSpPr/>
          <p:nvPr/>
        </p:nvSpPr>
        <p:spPr>
          <a:xfrm>
            <a:off x="960120" y="1700784"/>
            <a:ext cx="6446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96C4"/>
                </a:solidFill>
              </a:rPr>
              <a:t>Choix • planification • réalisation • présentation • évaluation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85800" y="2560320"/>
            <a:ext cx="5257800" cy="2240280"/>
          </a:xfrm>
          <a:prstGeom prst="roundRect">
            <a:avLst/>
          </a:prstGeom>
          <a:solidFill>
            <a:srgbClr val="E9F7F3"/>
          </a:solidFill>
          <a:ln w="12700">
            <a:solidFill>
              <a:srgbClr val="BDE6D8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960120" y="281635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8A67A"/>
                </a:solidFill>
              </a:rPr>
              <a:t>ATOUTS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autonomie, expression, coopération, différenciation des productions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99632" y="2560320"/>
            <a:ext cx="5257800" cy="2240280"/>
          </a:xfrm>
          <a:prstGeom prst="roundRect">
            <a:avLst/>
          </a:prstGeom>
          <a:solidFill>
            <a:srgbClr val="FFF4E5"/>
          </a:solidFill>
          <a:ln w="12700">
            <a:solidFill>
              <a:srgbClr val="F2D2A3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1" name="Text 9"/>
          <p:cNvSpPr/>
          <p:nvPr/>
        </p:nvSpPr>
        <p:spPr>
          <a:xfrm>
            <a:off x="6473952" y="281635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98B21"/>
                </a:solidFill>
              </a:rPr>
              <a:t>VIGILANCE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73952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maintenir le lien avec les apprentissages et assurer un suivi régulier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97280" y="5257800"/>
            <a:ext cx="996696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57"/>
                </a:solidFill>
              </a:rPr>
              <a:t>Question-clé : comment ce dispositif aide-t-il davantage à apprendre, plutôt qu’à simplement organiser la classe ?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10. Les groupes de niveaux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Adapter textes et tâches à des niveaux de performance différents tout en gardant des compétences de base visées.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699516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6EC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6" name="Text 4"/>
          <p:cNvSpPr/>
          <p:nvPr/>
        </p:nvSpPr>
        <p:spPr>
          <a:xfrm>
            <a:off x="960120" y="1700784"/>
            <a:ext cx="6446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96C4"/>
                </a:solidFill>
              </a:rPr>
              <a:t>Tâches graduées • classement ponctuel • mobilité souhaitable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85800" y="2560320"/>
            <a:ext cx="5257800" cy="2240280"/>
          </a:xfrm>
          <a:prstGeom prst="roundRect">
            <a:avLst/>
          </a:prstGeom>
          <a:solidFill>
            <a:srgbClr val="E9F7F3"/>
          </a:solidFill>
          <a:ln w="12700">
            <a:solidFill>
              <a:srgbClr val="BDE6D8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960120" y="281635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8A67A"/>
                </a:solidFill>
              </a:rPr>
              <a:t>ATOUTS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adaptation immédiate des contenus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99632" y="2560320"/>
            <a:ext cx="5257800" cy="2240280"/>
          </a:xfrm>
          <a:prstGeom prst="roundRect">
            <a:avLst/>
          </a:prstGeom>
          <a:solidFill>
            <a:srgbClr val="FFF4E5"/>
          </a:solidFill>
          <a:ln w="12700">
            <a:solidFill>
              <a:srgbClr val="F2D2A3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1" name="Text 9"/>
          <p:cNvSpPr/>
          <p:nvPr/>
        </p:nvSpPr>
        <p:spPr>
          <a:xfrm>
            <a:off x="6473952" y="281635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98B21"/>
                </a:solidFill>
              </a:rPr>
              <a:t>VIGILANCE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73952" y="3246120"/>
            <a:ext cx="47091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324A"/>
                </a:solidFill>
              </a:rPr>
              <a:t>risque d’étiquetage et d’accroissement des écarts si les groupes deviennent durables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97280" y="5257800"/>
            <a:ext cx="996696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57"/>
                </a:solidFill>
              </a:rPr>
              <a:t>Question-clé : comment ce dispositif aide-t-il davantage à apprendre, plutôt qu’à simplement organiser la classe ?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Groupes de besoins ou groupes de niveaux ?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Le guide insiste sur la mobilité, le diagnostic et le caractère temporaire des regroupements.</a:t>
            </a:r>
            <a:endParaRPr lang="en-US" sz="1150" dirty="0"/>
          </a:p>
        </p:txBody>
      </p:sp>
      <p:pic>
        <p:nvPicPr>
          <p:cNvPr id="5" name="Image 0" descr="/mnt/data/pptwork/generated_image_F2B21638C1F6_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990" y="1234440"/>
            <a:ext cx="7749540" cy="51663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Évaluation formative : le moteur de la régulation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Planifier la différenciation suppose de savoir ce que les élèves comprennent, réussissent ou ne maîtrisent pas encore.</a:t>
            </a:r>
            <a:endParaRPr lang="en-US" sz="1150" dirty="0"/>
          </a:p>
        </p:txBody>
      </p:sp>
      <p:pic>
        <p:nvPicPr>
          <p:cNvPr id="5" name="Image 0" descr="/mnt/data/pptwork/generated_image_F2B21638C1F6_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990" y="1261872"/>
            <a:ext cx="7749540" cy="51663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 principe central : mêmes ambitions, moyens différents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Différencier ne signifie pas baisser les objectifs, mais multiplier les chemins vers les apprentissages attendus.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40080" y="141732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9E7EC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6" name="Text 4"/>
          <p:cNvSpPr/>
          <p:nvPr/>
        </p:nvSpPr>
        <p:spPr>
          <a:xfrm>
            <a:off x="868680" y="161848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496C4"/>
                </a:solidFill>
              </a:rPr>
              <a:t>Objectif commun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68680" y="2057400"/>
            <a:ext cx="48006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7324A"/>
                </a:solidFill>
              </a:rPr>
              <a:t>Conduire tous les élèves vers un ensemble de </a:t>
            </a:r>
            <a:r>
              <a:rPr lang="en-US" sz="1250" b="1" dirty="0">
                <a:solidFill>
                  <a:srgbClr val="17324A"/>
                </a:solidFill>
              </a:rPr>
              <a:t>compétences minimales communes</a:t>
            </a:r>
            <a:r>
              <a:rPr lang="en-US" sz="1250" dirty="0">
                <a:solidFill>
                  <a:srgbClr val="17324A"/>
                </a:solidFill>
              </a:rPr>
              <a:t>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355080" y="141732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9E7EC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9" name="Text 7"/>
          <p:cNvSpPr/>
          <p:nvPr/>
        </p:nvSpPr>
        <p:spPr>
          <a:xfrm>
            <a:off x="6583680" y="161848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8A67A"/>
                </a:solidFill>
              </a:rPr>
              <a:t>Mobilité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583680" y="2057400"/>
            <a:ext cx="48006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7324A"/>
                </a:solidFill>
              </a:rPr>
              <a:t>Éviter d’enfermer durablement les élèves dans une catégorie ou un niveau.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56616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9E7EC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2" name="Text 10"/>
          <p:cNvSpPr/>
          <p:nvPr/>
        </p:nvSpPr>
        <p:spPr>
          <a:xfrm>
            <a:off x="868680" y="376732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5BFC5"/>
                </a:solidFill>
              </a:rPr>
              <a:t>Autonomie accompagnée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868680" y="4206240"/>
            <a:ext cx="48006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7324A"/>
                </a:solidFill>
              </a:rPr>
              <a:t>Développer l’autonomie sans abandonner la structuration et la fixation des apprentissages.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355080" y="356616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9E7EC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5" name="Text 13"/>
          <p:cNvSpPr/>
          <p:nvPr/>
        </p:nvSpPr>
        <p:spPr>
          <a:xfrm>
            <a:off x="6583680" y="376732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D98B21"/>
                </a:solidFill>
              </a:rPr>
              <a:t>Postulat d’éducabilité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583680" y="4206240"/>
            <a:ext cx="48006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7324A"/>
                </a:solidFill>
              </a:rPr>
              <a:t>Penser chaque élève comme capable d’apprendre et continuer à chercher les moyens adaptés.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 que la table ronde met en débat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La deuxième partie confronte les pratiques à trois questions de fond.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40080" y="141732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9E7EC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6" name="Text 4"/>
          <p:cNvSpPr/>
          <p:nvPr/>
        </p:nvSpPr>
        <p:spPr>
          <a:xfrm>
            <a:off x="868680" y="161848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496C4"/>
                </a:solidFill>
              </a:rPr>
              <a:t>1. Intentions et valeurs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68680" y="2057400"/>
            <a:ext cx="48006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7324A"/>
                </a:solidFill>
              </a:rPr>
              <a:t>Équité, efficacité, pari d’éducabilité et choix des différences réellement utiles à prendre en compte.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355080" y="141732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9E7EC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9" name="Text 7"/>
          <p:cNvSpPr/>
          <p:nvPr/>
        </p:nvSpPr>
        <p:spPr>
          <a:xfrm>
            <a:off x="6583680" y="161848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8A67A"/>
                </a:solidFill>
              </a:rPr>
              <a:t>2. Conceptions de l’apprentissage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583680" y="2057400"/>
            <a:ext cx="48006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7324A"/>
                </a:solidFill>
              </a:rPr>
              <a:t>Différenciation préventive, remédiation, temps d’apprentissage, automatismes et changement de démarches.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56616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9E7EC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2" name="Text 10"/>
          <p:cNvSpPr/>
          <p:nvPr/>
        </p:nvSpPr>
        <p:spPr>
          <a:xfrm>
            <a:off x="868680" y="376732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5BFC5"/>
                </a:solidFill>
              </a:rPr>
              <a:t>3. Cycles et continuité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868680" y="4206240"/>
            <a:ext cx="48006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7324A"/>
                </a:solidFill>
              </a:rPr>
              <a:t>Non-redoublement, évaluation formative, continuité des apprentissages et coopération entre enseignants.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355080" y="356616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9E7EC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5" name="Text 13"/>
          <p:cNvSpPr/>
          <p:nvPr/>
        </p:nvSpPr>
        <p:spPr>
          <a:xfrm>
            <a:off x="6583680" y="376732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D98B21"/>
                </a:solidFill>
              </a:rPr>
              <a:t>Une tension productive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583680" y="4206240"/>
            <a:ext cx="48006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7324A"/>
                </a:solidFill>
              </a:rPr>
              <a:t>Comment respecter les différences sans les fabriquer, les amplifier ou figer les parcours ?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Différenciation et cycles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Le guide met en relation souplesse du temps scolaire, continuité des apprentissages et alternatives au redoublement.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822960" y="1508760"/>
            <a:ext cx="6492240" cy="4251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7324A"/>
                </a:solidFill>
              </a:rPr>
              <a:t>Un cycle donne davantage de temps aux apprentissages, mais ce temps doit être piloté par des observations régulières.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7324A"/>
                </a:solidFill>
              </a:rPr>
              <a:t>La différenciation peut éviter de simplement répéter un enseignement qui n’a pas fonctionné.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7324A"/>
                </a:solidFill>
              </a:rPr>
              <a:t>La continuité exige des échanges sur les pratiques, les besoins des élèves et les outils utilisés.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7324A"/>
                </a:solidFill>
              </a:rPr>
              <a:t>La concertation d’équipe facilite les groupes de besoins, le décloisonnement et le suivi des apprentissages.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863840" y="1828800"/>
            <a:ext cx="2834640" cy="914400"/>
          </a:xfrm>
          <a:prstGeom prst="chevron">
            <a:avLst/>
          </a:prstGeom>
          <a:solidFill>
            <a:srgbClr val="BDE8EE"/>
          </a:solidFill>
          <a:ln w="12700">
            <a:solidFill>
              <a:srgbClr val="BDE8EE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7" name="Text 5"/>
          <p:cNvSpPr/>
          <p:nvPr/>
        </p:nvSpPr>
        <p:spPr>
          <a:xfrm>
            <a:off x="8275320" y="2148840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B57"/>
                </a:solidFill>
              </a:rPr>
              <a:t>OBSERVER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863840" y="3017520"/>
            <a:ext cx="2834640" cy="914400"/>
          </a:xfrm>
          <a:prstGeom prst="chevron">
            <a:avLst/>
          </a:prstGeom>
          <a:solidFill>
            <a:srgbClr val="8DD8D0"/>
          </a:solidFill>
          <a:ln w="12700">
            <a:solidFill>
              <a:srgbClr val="8DD8D0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9" name="Text 7"/>
          <p:cNvSpPr/>
          <p:nvPr/>
        </p:nvSpPr>
        <p:spPr>
          <a:xfrm>
            <a:off x="8138160" y="333756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B57"/>
                </a:solidFill>
              </a:rPr>
              <a:t>DIFFÉRENCIER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863840" y="4206240"/>
            <a:ext cx="2834640" cy="914400"/>
          </a:xfrm>
          <a:prstGeom prst="chevron">
            <a:avLst/>
          </a:prstGeom>
          <a:solidFill>
            <a:srgbClr val="F2C94C"/>
          </a:solidFill>
          <a:ln w="12700">
            <a:solidFill>
              <a:srgbClr val="F2C94C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1" name="Text 9"/>
          <p:cNvSpPr/>
          <p:nvPr/>
        </p:nvSpPr>
        <p:spPr>
          <a:xfrm>
            <a:off x="8275320" y="4526280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B57"/>
                </a:solidFill>
              </a:rPr>
              <a:t>RÉGULER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20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Atouts et points de vigilance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Le guide refuse une vision magique de la différenciation : les dispositifs doivent rester au service des apprentissages.</a:t>
            </a:r>
            <a:endParaRPr lang="en-US" sz="1150" dirty="0"/>
          </a:p>
        </p:txBody>
      </p:sp>
      <p:pic>
        <p:nvPicPr>
          <p:cNvPr id="5" name="Image 0" descr="/mnt/data/pptwork/generated_image_F2B21638C1F6_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00" y="1234440"/>
            <a:ext cx="7818120" cy="52120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21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Pour se lancer : une progression réaliste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La conclusion de la table ronde invite à commencer petit, observer et ajuster.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868680" y="1353312"/>
            <a:ext cx="530352" cy="530352"/>
          </a:xfrm>
          <a:prstGeom prst="ellipse">
            <a:avLst/>
          </a:prstGeom>
          <a:solidFill>
            <a:srgbClr val="1496C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6" name="Text 4"/>
          <p:cNvSpPr/>
          <p:nvPr/>
        </p:nvSpPr>
        <p:spPr>
          <a:xfrm>
            <a:off x="978408" y="1481328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600200" y="134416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B57"/>
                </a:solidFill>
              </a:rPr>
              <a:t>Choisir une séquence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657600" y="1335024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7324A"/>
                </a:solidFill>
              </a:rPr>
              <a:t>Repérer un apprentissage où l’hétérogénéité pose un problème concret.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68680" y="2313432"/>
            <a:ext cx="530352" cy="530352"/>
          </a:xfrm>
          <a:prstGeom prst="ellipse">
            <a:avLst/>
          </a:prstGeom>
          <a:solidFill>
            <a:srgbClr val="1496C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0" name="Text 8"/>
          <p:cNvSpPr/>
          <p:nvPr/>
        </p:nvSpPr>
        <p:spPr>
          <a:xfrm>
            <a:off x="978408" y="2441448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600200" y="230428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B57"/>
                </a:solidFill>
              </a:rPr>
              <a:t>Observer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657600" y="2295144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7324A"/>
                </a:solidFill>
              </a:rPr>
              <a:t>Pré-test, erreurs, questions, stratégies et besoins ponctuels.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68680" y="3273552"/>
            <a:ext cx="530352" cy="530352"/>
          </a:xfrm>
          <a:prstGeom prst="ellipse">
            <a:avLst/>
          </a:prstGeom>
          <a:solidFill>
            <a:srgbClr val="1496C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4" name="Text 12"/>
          <p:cNvSpPr/>
          <p:nvPr/>
        </p:nvSpPr>
        <p:spPr>
          <a:xfrm>
            <a:off x="978408" y="3401568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600200" y="326440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B57"/>
                </a:solidFill>
              </a:rPr>
              <a:t>Varier un levier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657600" y="3255264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7324A"/>
                </a:solidFill>
              </a:rPr>
              <a:t>Une aide, un regroupement temporaire, un support, un temps ou une production.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68680" y="4233672"/>
            <a:ext cx="530352" cy="530352"/>
          </a:xfrm>
          <a:prstGeom prst="ellipse">
            <a:avLst/>
          </a:prstGeom>
          <a:solidFill>
            <a:srgbClr val="1496C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8" name="Text 16"/>
          <p:cNvSpPr/>
          <p:nvPr/>
        </p:nvSpPr>
        <p:spPr>
          <a:xfrm>
            <a:off x="978408" y="4361688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600200" y="42245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B57"/>
                </a:solidFill>
              </a:rPr>
              <a:t>Réguler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657600" y="4215384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7324A"/>
                </a:solidFill>
              </a:rPr>
              <a:t>Observer les effets et modifier ce qui ne soutient pas réellement l’apprentissage.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68680" y="5193792"/>
            <a:ext cx="530352" cy="530352"/>
          </a:xfrm>
          <a:prstGeom prst="ellipse">
            <a:avLst/>
          </a:prstGeom>
          <a:solidFill>
            <a:srgbClr val="F2C94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2" name="Text 20"/>
          <p:cNvSpPr/>
          <p:nvPr/>
        </p:nvSpPr>
        <p:spPr>
          <a:xfrm>
            <a:off x="978408" y="5321808"/>
            <a:ext cx="3108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B57"/>
                </a:solidFill>
              </a:rPr>
              <a:t>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600200" y="518464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B57"/>
                </a:solidFill>
              </a:rPr>
              <a:t>Partager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3657600" y="5175504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7324A"/>
                </a:solidFill>
              </a:rPr>
              <a:t>Mettre en discussion les essais avec l’équipe et construire progressivement des ressources.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22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À retenir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La pédagogie différenciée est moins une collection de recettes qu’une manière de penser et réguler l’enseignement.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822960" y="164592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25BFC5"/>
                </a:solidFill>
              </a:rPr>
              <a:t>1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1645920" y="1737360"/>
            <a:ext cx="3840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B57"/>
                </a:solidFill>
              </a:rPr>
              <a:t>Objectifs communs, chemins variables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309360" y="164592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25BFC5"/>
                </a:solidFill>
              </a:rPr>
              <a:t>2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132320" y="1737360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B57"/>
                </a:solidFill>
              </a:rPr>
              <a:t>Évaluer pour adapter et réguler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22960" y="31089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2C94C"/>
                </a:solidFill>
              </a:rPr>
              <a:t>3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1645920" y="3200400"/>
            <a:ext cx="4023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B57"/>
                </a:solidFill>
              </a:rPr>
              <a:t>Des groupes mobiles, jamais des étiquettes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309360" y="31089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2C94C"/>
                </a:solidFill>
              </a:rPr>
              <a:t>4</a:t>
            </a:r>
            <a:endParaRPr lang="en-US" sz="3800" dirty="0"/>
          </a:p>
        </p:txBody>
      </p:sp>
      <p:sp>
        <p:nvSpPr>
          <p:cNvPr id="12" name="Text 10"/>
          <p:cNvSpPr/>
          <p:nvPr/>
        </p:nvSpPr>
        <p:spPr>
          <a:xfrm>
            <a:off x="7132320" y="3200400"/>
            <a:ext cx="3840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B57"/>
                </a:solidFill>
              </a:rPr>
              <a:t>L’autonomie se construit et s’accompagne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1874520" y="4800600"/>
            <a:ext cx="8412480" cy="777240"/>
          </a:xfrm>
          <a:prstGeom prst="roundRect">
            <a:avLst/>
          </a:prstGeom>
          <a:solidFill>
            <a:srgbClr val="173B57"/>
          </a:solidFill>
          <a:ln w="12700">
            <a:solidFill>
              <a:srgbClr val="173B57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4" name="Text 12"/>
          <p:cNvSpPr/>
          <p:nvPr/>
        </p:nvSpPr>
        <p:spPr>
          <a:xfrm>
            <a:off x="2148840" y="50749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Commencer petit • observer • essayer • discuter • recommencer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23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BFC5"/>
          </a:solidFill>
          <a:ln w="12700">
            <a:solidFill>
              <a:srgbClr val="25BFC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/>
          <p:cNvSpPr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Références principales du guide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7180"/>
                </a:solidFill>
              </a:rPr>
              <a:t>Sélection des références mobilisées dans la brochure.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914400" y="1554480"/>
            <a:ext cx="1014984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7324A"/>
                </a:solidFill>
              </a:rPr>
              <a:t>Caron, J. (2003), Apprivoiser les différences.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7324A"/>
                </a:solidFill>
              </a:rPr>
              <a:t>Meirieu, Ph. (1991, 1996, 2004), travaux sur l’éthique de l’éducation et la pédagogie différenciée.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7324A"/>
                </a:solidFill>
              </a:rPr>
              <a:t>Perrenoud, Ph. (1995, 2004), pédagogie à l’école des différences.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7324A"/>
                </a:solidFill>
              </a:rPr>
              <a:t>Przesmycki, H. (2000), Pédagogie différenciée.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7324A"/>
                </a:solidFill>
              </a:rPr>
              <a:t>Rey, B. et collaborateurs, travaux sur compétences, cycles et pratiques pédagogiques.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7324A"/>
                </a:solidFill>
              </a:rPr>
              <a:t>Tomlinson, C.-A. (2004), La classe différenciée.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135684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8909C"/>
                </a:solidFill>
              </a:rPr>
              <a:t>24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2068</Words>
  <Application>Microsoft Office PowerPoint</Application>
  <PresentationFormat>Grand écran</PresentationFormat>
  <Paragraphs>276</Paragraphs>
  <Slides>24</Slides>
  <Notes>24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8" baseType="lpstr">
      <vt:lpstr>Aptos</vt:lpstr>
      <vt:lpstr>Aptos Display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Pédagogie différenciée à l’école primaire</dc:title>
  <dc:subject>Pratiques de pédagogie différenciée à l’école primaire</dc:subject>
  <dc:creator>M365 Copilot</dc:creator>
  <cp:lastModifiedBy>Alain Dumesnil</cp:lastModifiedBy>
  <cp:revision>3</cp:revision>
  <dcterms:created xsi:type="dcterms:W3CDTF">2026-10-05T19:03:04Z</dcterms:created>
  <dcterms:modified xsi:type="dcterms:W3CDTF">2026-10-05T19:44:21Z</dcterms:modified>
</cp:coreProperties>
</file>